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4"/>
  </p:sldMasterIdLst>
  <p:handoutMasterIdLst>
    <p:handoutMasterId r:id="rId20"/>
  </p:handoutMasterIdLst>
  <p:sldIdLst>
    <p:sldId id="261" r:id="rId5"/>
    <p:sldId id="258" r:id="rId6"/>
    <p:sldId id="263" r:id="rId7"/>
    <p:sldId id="264" r:id="rId8"/>
    <p:sldId id="285" r:id="rId9"/>
    <p:sldId id="286" r:id="rId10"/>
    <p:sldId id="287" r:id="rId11"/>
    <p:sldId id="288" r:id="rId12"/>
    <p:sldId id="268" r:id="rId13"/>
    <p:sldId id="289" r:id="rId14"/>
    <p:sldId id="267" r:id="rId15"/>
    <p:sldId id="271" r:id="rId16"/>
    <p:sldId id="290" r:id="rId17"/>
    <p:sldId id="284" r:id="rId18"/>
    <p:sldId id="277" r:id="rId19"/>
  </p:sldIdLst>
  <p:sldSz cx="9144000" cy="6858000" type="screen4x3"/>
  <p:notesSz cx="6858000" cy="9144000"/>
  <p:embeddedFontLst>
    <p:embeddedFont>
      <p:font typeface="Calibri" panose="020F0502020204030204" pitchFamily="34" charset="0"/>
      <p:regular r:id="rId21"/>
      <p:bold r:id="rId22"/>
      <p:italic r:id="rId23"/>
      <p:boldItalic r:id="rId24"/>
    </p:embeddedFont>
    <p:embeddedFont>
      <p:font typeface="BPreplay" panose="02000503000000020004" charset="0"/>
      <p:regular r:id="rId25"/>
      <p:bold r:id="rId26"/>
      <p:italic r:id="rId27"/>
      <p:boldItalic r:id="rId28"/>
    </p:embeddedFont>
    <p:embeddedFont>
      <p:font typeface="Sassoon Infant Md" panose="02000603050000020003" charset="0"/>
      <p:regular r:id="rId29"/>
    </p:embeddedFont>
    <p:embeddedFont>
      <p:font typeface="Sassoon Infant Rg" panose="02000503030000020003" charset="0"/>
      <p:regular r:id="rId30"/>
      <p:bold r:id="rId31"/>
    </p:embeddedFont>
  </p:embeddedFontLst>
  <p:defaultTextStyle>
    <a:defPPr>
      <a:defRPr lang="en-US"/>
    </a:defPPr>
    <a:lvl1pPr algn="l" rtl="0" eaLnBrk="0" fontAlgn="base" hangingPunct="0">
      <a:spcBef>
        <a:spcPct val="0"/>
      </a:spcBef>
      <a:spcAft>
        <a:spcPct val="0"/>
      </a:spcAft>
      <a:defRPr kern="1200">
        <a:solidFill>
          <a:schemeClr val="tx1"/>
        </a:solidFill>
        <a:latin typeface="Sassoon Infant Rg" charset="0"/>
        <a:ea typeface="+mn-ea"/>
        <a:cs typeface="+mn-cs"/>
      </a:defRPr>
    </a:lvl1pPr>
    <a:lvl2pPr marL="457200" algn="l" rtl="0" eaLnBrk="0" fontAlgn="base" hangingPunct="0">
      <a:spcBef>
        <a:spcPct val="0"/>
      </a:spcBef>
      <a:spcAft>
        <a:spcPct val="0"/>
      </a:spcAft>
      <a:defRPr kern="1200">
        <a:solidFill>
          <a:schemeClr val="tx1"/>
        </a:solidFill>
        <a:latin typeface="Sassoon Infant Rg" charset="0"/>
        <a:ea typeface="+mn-ea"/>
        <a:cs typeface="+mn-cs"/>
      </a:defRPr>
    </a:lvl2pPr>
    <a:lvl3pPr marL="914400" algn="l" rtl="0" eaLnBrk="0" fontAlgn="base" hangingPunct="0">
      <a:spcBef>
        <a:spcPct val="0"/>
      </a:spcBef>
      <a:spcAft>
        <a:spcPct val="0"/>
      </a:spcAft>
      <a:defRPr kern="1200">
        <a:solidFill>
          <a:schemeClr val="tx1"/>
        </a:solidFill>
        <a:latin typeface="Sassoon Infant Rg" charset="0"/>
        <a:ea typeface="+mn-ea"/>
        <a:cs typeface="+mn-cs"/>
      </a:defRPr>
    </a:lvl3pPr>
    <a:lvl4pPr marL="1371600" algn="l" rtl="0" eaLnBrk="0" fontAlgn="base" hangingPunct="0">
      <a:spcBef>
        <a:spcPct val="0"/>
      </a:spcBef>
      <a:spcAft>
        <a:spcPct val="0"/>
      </a:spcAft>
      <a:defRPr kern="1200">
        <a:solidFill>
          <a:schemeClr val="tx1"/>
        </a:solidFill>
        <a:latin typeface="Sassoon Infant Rg" charset="0"/>
        <a:ea typeface="+mn-ea"/>
        <a:cs typeface="+mn-cs"/>
      </a:defRPr>
    </a:lvl4pPr>
    <a:lvl5pPr marL="1828800" algn="l" rtl="0" eaLnBrk="0" fontAlgn="base" hangingPunct="0">
      <a:spcBef>
        <a:spcPct val="0"/>
      </a:spcBef>
      <a:spcAft>
        <a:spcPct val="0"/>
      </a:spcAft>
      <a:defRPr kern="1200">
        <a:solidFill>
          <a:schemeClr val="tx1"/>
        </a:solidFill>
        <a:latin typeface="Sassoon Infant Rg" charset="0"/>
        <a:ea typeface="+mn-ea"/>
        <a:cs typeface="+mn-cs"/>
      </a:defRPr>
    </a:lvl5pPr>
    <a:lvl6pPr marL="2286000" algn="l" defTabSz="914400" rtl="0" eaLnBrk="1" latinLnBrk="0" hangingPunct="1">
      <a:defRPr kern="1200">
        <a:solidFill>
          <a:schemeClr val="tx1"/>
        </a:solidFill>
        <a:latin typeface="Sassoon Infant Rg" charset="0"/>
        <a:ea typeface="+mn-ea"/>
        <a:cs typeface="+mn-cs"/>
      </a:defRPr>
    </a:lvl6pPr>
    <a:lvl7pPr marL="2743200" algn="l" defTabSz="914400" rtl="0" eaLnBrk="1" latinLnBrk="0" hangingPunct="1">
      <a:defRPr kern="1200">
        <a:solidFill>
          <a:schemeClr val="tx1"/>
        </a:solidFill>
        <a:latin typeface="Sassoon Infant Rg" charset="0"/>
        <a:ea typeface="+mn-ea"/>
        <a:cs typeface="+mn-cs"/>
      </a:defRPr>
    </a:lvl7pPr>
    <a:lvl8pPr marL="3200400" algn="l" defTabSz="914400" rtl="0" eaLnBrk="1" latinLnBrk="0" hangingPunct="1">
      <a:defRPr kern="1200">
        <a:solidFill>
          <a:schemeClr val="tx1"/>
        </a:solidFill>
        <a:latin typeface="Sassoon Infant Rg" charset="0"/>
        <a:ea typeface="+mn-ea"/>
        <a:cs typeface="+mn-cs"/>
      </a:defRPr>
    </a:lvl8pPr>
    <a:lvl9pPr marL="3657600" algn="l" defTabSz="914400" rtl="0" eaLnBrk="1" latinLnBrk="0" hangingPunct="1">
      <a:defRPr kern="1200">
        <a:solidFill>
          <a:schemeClr val="tx1"/>
        </a:solidFill>
        <a:latin typeface="Sassoon Infant Rg"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17">
          <p15:clr>
            <a:srgbClr val="A4A3A4"/>
          </p15:clr>
        </p15:guide>
        <p15:guide id="4" orient="horz" pos="3997">
          <p15:clr>
            <a:srgbClr val="A4A3A4"/>
          </p15:clr>
        </p15:guide>
        <p15:guide id="5" pos="5443">
          <p15:clr>
            <a:srgbClr val="A4A3A4"/>
          </p15:clr>
        </p15:guide>
        <p15:guide id="6" orient="horz" pos="323">
          <p15:clr>
            <a:srgbClr val="A4A3A4"/>
          </p15:clr>
        </p15:guide>
        <p15:guide id="7" pos="476">
          <p15:clr>
            <a:srgbClr val="A4A3A4"/>
          </p15:clr>
        </p15:guide>
        <p15:guide id="8" orient="horz" pos="459">
          <p15:clr>
            <a:srgbClr val="A4A3A4"/>
          </p15:clr>
        </p15:guide>
        <p15:guide id="9" orient="horz" pos="3838">
          <p15:clr>
            <a:srgbClr val="A4A3A4"/>
          </p15:clr>
        </p15:guide>
        <p15:guide id="10" pos="528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095A5"/>
    <a:srgbClr val="A7E6DE"/>
    <a:srgbClr val="97C8D7"/>
    <a:srgbClr val="D3F3EF"/>
    <a:srgbClr val="FEFEFE"/>
    <a:srgbClr val="FEFBDA"/>
    <a:srgbClr val="FFFFE1"/>
    <a:srgbClr val="FDFDF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88" d="100"/>
          <a:sy n="88" d="100"/>
        </p:scale>
        <p:origin x="1291" y="62"/>
      </p:cViewPr>
      <p:guideLst>
        <p:guide orient="horz" pos="2160"/>
        <p:guide pos="2880"/>
        <p:guide pos="317"/>
        <p:guide orient="horz" pos="3997"/>
        <p:guide pos="5443"/>
        <p:guide orient="horz" pos="323"/>
        <p:guide pos="476"/>
        <p:guide orient="horz" pos="459"/>
        <p:guide orient="horz" pos="3838"/>
        <p:guide pos="5284"/>
      </p:guideLst>
    </p:cSldViewPr>
  </p:slideViewPr>
  <p:notesTextViewPr>
    <p:cViewPr>
      <p:scale>
        <a:sx n="3" d="2"/>
        <a:sy n="3" d="2"/>
      </p:scale>
      <p:origin x="0" y="0"/>
    </p:cViewPr>
  </p:notesTextViewPr>
  <p:notesViewPr>
    <p:cSldViewPr snapToGrid="0">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6.fntdata"/><Relationship Id="rId3" Type="http://schemas.openxmlformats.org/officeDocument/2006/relationships/customXml" Target="../customXml/item3.xml"/><Relationship Id="rId21" Type="http://schemas.openxmlformats.org/officeDocument/2006/relationships/font" Target="fonts/font1.fntdata"/><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5.fntdata"/><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handoutMaster" Target="handoutMasters/handoutMaster1.xml"/><Relationship Id="rId29" Type="http://schemas.openxmlformats.org/officeDocument/2006/relationships/font" Target="fonts/font9.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4.fntdata"/><Relationship Id="rId32"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3.fntdata"/><Relationship Id="rId28" Type="http://schemas.openxmlformats.org/officeDocument/2006/relationships/font" Target="fonts/font8.fntdata"/><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11.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2.fntdata"/><Relationship Id="rId27" Type="http://schemas.openxmlformats.org/officeDocument/2006/relationships/font" Target="fonts/font7.fntdata"/><Relationship Id="rId30" Type="http://schemas.openxmlformats.org/officeDocument/2006/relationships/font" Target="fonts/font10.fntdata"/><Relationship Id="rId35"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A7006FF-4538-4E5E-A616-63FB9F44C72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B301F7E7-5B95-44B2-AE85-E035CD84FCF8}"/>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11BD63D2-7259-4FFF-AAC1-898A778DF57C}" type="datetimeFigureOut">
              <a:rPr lang="en-GB"/>
              <a:pPr>
                <a:defRPr/>
              </a:pPr>
              <a:t>04/01/2021</a:t>
            </a:fld>
            <a:endParaRPr lang="en-GB"/>
          </a:p>
        </p:txBody>
      </p:sp>
      <p:sp>
        <p:nvSpPr>
          <p:cNvPr id="4" name="Footer Placeholder 3">
            <a:extLst>
              <a:ext uri="{FF2B5EF4-FFF2-40B4-BE49-F238E27FC236}">
                <a16:creationId xmlns:a16="http://schemas.microsoft.com/office/drawing/2014/main" id="{99B9040E-705D-4ED1-8EAF-1FB12E87ABEF}"/>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37D0BEFC-7D5B-4853-8230-11287870FD5D}"/>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DCCC422A-911F-4832-A7BE-615BF15D4F30}"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1EBE7C38-1C7D-4532-A408-72E7B7E3F29E}"/>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466725" y="1122363"/>
            <a:ext cx="8201025" cy="2387600"/>
          </a:xfrm>
        </p:spPr>
        <p:txBody>
          <a:bodyPr>
            <a:normAutofit/>
          </a:bodyPr>
          <a:lstStyle>
            <a:lvl1pPr algn="ctr">
              <a:defRPr sz="4000">
                <a:latin typeface="Sassoon Infant Md" panose="02000603050000020003" pitchFamily="50" charset="0"/>
              </a:defRPr>
            </a:lvl1pPr>
          </a:lstStyle>
          <a:p>
            <a:r>
              <a:rPr lang="en-US" dirty="0"/>
              <a:t>Click to edit Master title style</a:t>
            </a:r>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30424599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902FC70B-C787-4B01-A224-811734427E41}"/>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5853951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pic>
        <p:nvPicPr>
          <p:cNvPr id="4"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6072985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a:t>Click to edit Master text styles</a:t>
            </a:r>
          </a:p>
        </p:txBody>
      </p:sp>
    </p:spTree>
    <p:extLst>
      <p:ext uri="{BB962C8B-B14F-4D97-AF65-F5344CB8AC3E}">
        <p14:creationId xmlns:p14="http://schemas.microsoft.com/office/powerpoint/2010/main" val="1354133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6741683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619764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8"/>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cSld>
  <p:clrMap bg1="lt1" tx1="dk1" bg2="lt2" tx2="dk2" accent1="accent1" accent2="accent2" accent3="accent3" accent4="accent4" accent5="accent5" accent6="accent6" hlink="hlink" folHlink="folHlink"/>
  <p:sldLayoutIdLst>
    <p:sldLayoutId id="2147483783" r:id="rId1"/>
    <p:sldLayoutId id="2147483784" r:id="rId2"/>
    <p:sldLayoutId id="2147483785" r:id="rId3"/>
    <p:sldLayoutId id="2147483781" r:id="rId4"/>
    <p:sldLayoutId id="2147483782" r:id="rId5"/>
    <p:sldLayoutId id="2147483786" r:id="rId6"/>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4000" kern="1200">
          <a:solidFill>
            <a:srgbClr val="1C1C1C"/>
          </a:solidFill>
          <a:latin typeface="Sassoon Infant Md" panose="02000603050000020003" pitchFamily="50" charset="0"/>
          <a:ea typeface="+mj-ea"/>
          <a:cs typeface="+mj-cs"/>
        </a:defRPr>
      </a:lvl1pPr>
      <a:lvl2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2pPr>
      <a:lvl3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3pPr>
      <a:lvl4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4pPr>
      <a:lvl5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5pPr>
      <a:lvl6pPr marL="457200" algn="l" rtl="0" fontAlgn="base">
        <a:lnSpc>
          <a:spcPct val="90000"/>
        </a:lnSpc>
        <a:spcBef>
          <a:spcPct val="0"/>
        </a:spcBef>
        <a:spcAft>
          <a:spcPct val="0"/>
        </a:spcAft>
        <a:defRPr sz="4000">
          <a:solidFill>
            <a:srgbClr val="1C1C1C"/>
          </a:solidFill>
          <a:latin typeface="Sassoon Infant Md" panose="02000603050000020003" pitchFamily="50" charset="0"/>
        </a:defRPr>
      </a:lvl6pPr>
      <a:lvl7pPr marL="914400" algn="l" rtl="0" fontAlgn="base">
        <a:lnSpc>
          <a:spcPct val="90000"/>
        </a:lnSpc>
        <a:spcBef>
          <a:spcPct val="0"/>
        </a:spcBef>
        <a:spcAft>
          <a:spcPct val="0"/>
        </a:spcAft>
        <a:defRPr sz="4000">
          <a:solidFill>
            <a:srgbClr val="1C1C1C"/>
          </a:solidFill>
          <a:latin typeface="Sassoon Infant Md" panose="02000603050000020003" pitchFamily="50" charset="0"/>
        </a:defRPr>
      </a:lvl7pPr>
      <a:lvl8pPr marL="1371600" algn="l" rtl="0" fontAlgn="base">
        <a:lnSpc>
          <a:spcPct val="90000"/>
        </a:lnSpc>
        <a:spcBef>
          <a:spcPct val="0"/>
        </a:spcBef>
        <a:spcAft>
          <a:spcPct val="0"/>
        </a:spcAft>
        <a:defRPr sz="4000">
          <a:solidFill>
            <a:srgbClr val="1C1C1C"/>
          </a:solidFill>
          <a:latin typeface="Sassoon Infant Md" panose="02000603050000020003" pitchFamily="50" charset="0"/>
        </a:defRPr>
      </a:lvl8pPr>
      <a:lvl9pPr marL="1828800" algn="l" rtl="0" fontAlgn="base">
        <a:lnSpc>
          <a:spcPct val="90000"/>
        </a:lnSpc>
        <a:spcBef>
          <a:spcPct val="0"/>
        </a:spcBef>
        <a:spcAft>
          <a:spcPct val="0"/>
        </a:spcAft>
        <a:defRPr sz="4000">
          <a:solidFill>
            <a:srgbClr val="1C1C1C"/>
          </a:solidFill>
          <a:latin typeface="Sassoon Infant Md" panose="02000603050000020003" pitchFamily="50"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1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7463"/>
            <a:ext cx="9144000" cy="6880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1" name="TextBox 6"/>
          <p:cNvSpPr txBox="1">
            <a:spLocks noChangeArrowheads="1"/>
          </p:cNvSpPr>
          <p:nvPr/>
        </p:nvSpPr>
        <p:spPr bwMode="auto">
          <a:xfrm>
            <a:off x="2071688" y="6383338"/>
            <a:ext cx="49926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buFont typeface="Arial" panose="020B0604020202020204" pitchFamily="34" charset="0"/>
              <a:buChar char="•"/>
              <a:defRPr>
                <a:solidFill>
                  <a:srgbClr val="1C1C1C"/>
                </a:solidFill>
                <a:latin typeface="Sassoon Infant Rg"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9pPr>
          </a:lstStyle>
          <a:p>
            <a:pPr algn="ctr" eaLnBrk="1" hangingPunct="1">
              <a:lnSpc>
                <a:spcPct val="100000"/>
              </a:lnSpc>
              <a:spcBef>
                <a:spcPct val="0"/>
              </a:spcBef>
              <a:buFontTx/>
              <a:buNone/>
            </a:pPr>
            <a:r>
              <a:rPr lang="en-GB" altLang="en-US">
                <a:solidFill>
                  <a:schemeClr val="bg1"/>
                </a:solidFill>
                <a:latin typeface="BPreplay" charset="0"/>
              </a:rPr>
              <a:t>Year One</a:t>
            </a:r>
          </a:p>
        </p:txBody>
      </p:sp>
      <p:sp>
        <p:nvSpPr>
          <p:cNvPr id="4" name="Rectangle 3">
            <a:extLst>
              <a:ext uri="{FF2B5EF4-FFF2-40B4-BE49-F238E27FC236}">
                <a16:creationId xmlns:a16="http://schemas.microsoft.com/office/drawing/2014/main" id="{0BC36156-197E-400E-A533-E18E534CEA81}"/>
              </a:ext>
            </a:extLst>
          </p:cNvPr>
          <p:cNvSpPr/>
          <p:nvPr/>
        </p:nvSpPr>
        <p:spPr>
          <a:xfrm>
            <a:off x="0" y="6251575"/>
            <a:ext cx="9144000" cy="61118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cxnSp>
        <p:nvCxnSpPr>
          <p:cNvPr id="6" name="Straight Connector 5">
            <a:extLst>
              <a:ext uri="{FF2B5EF4-FFF2-40B4-BE49-F238E27FC236}">
                <a16:creationId xmlns:a16="http://schemas.microsoft.com/office/drawing/2014/main" id="{3649A6A0-777E-4C8C-8E35-5813DFA4CA5D}"/>
              </a:ext>
            </a:extLst>
          </p:cNvPr>
          <p:cNvCxnSpPr/>
          <p:nvPr/>
        </p:nvCxnSpPr>
        <p:spPr>
          <a:xfrm>
            <a:off x="0" y="6251575"/>
            <a:ext cx="9261475"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174" name="TextBox 10"/>
          <p:cNvSpPr txBox="1">
            <a:spLocks noChangeArrowheads="1"/>
          </p:cNvSpPr>
          <p:nvPr/>
        </p:nvSpPr>
        <p:spPr bwMode="auto">
          <a:xfrm>
            <a:off x="2857500" y="6464300"/>
            <a:ext cx="3421063" cy="20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9pPr>
          </a:lstStyle>
          <a:p>
            <a:pPr eaLnBrk="1" hangingPunct="1">
              <a:lnSpc>
                <a:spcPct val="100000"/>
              </a:lnSpc>
              <a:spcBef>
                <a:spcPct val="0"/>
              </a:spcBef>
              <a:buFontTx/>
              <a:buNone/>
            </a:pPr>
            <a:r>
              <a:rPr lang="en-GB" altLang="en-US" sz="800" b="1">
                <a:solidFill>
                  <a:schemeClr val="bg1"/>
                </a:solidFill>
                <a:latin typeface="BPreplay" charset="0"/>
              </a:rPr>
              <a:t>Science</a:t>
            </a:r>
            <a:r>
              <a:rPr lang="en-GB" altLang="en-US" sz="800">
                <a:solidFill>
                  <a:schemeClr val="bg1"/>
                </a:solidFill>
                <a:latin typeface="BPreplay" charset="0"/>
              </a:rPr>
              <a:t> | Year 4 | States of Matter | Heating and Cooling | Lesson 3</a:t>
            </a:r>
          </a:p>
        </p:txBody>
      </p:sp>
      <p:sp>
        <p:nvSpPr>
          <p:cNvPr id="7175" name="Text Placeholder 16"/>
          <p:cNvSpPr>
            <a:spLocks noGrp="1"/>
          </p:cNvSpPr>
          <p:nvPr>
            <p:ph type="body" sz="quarter" idx="10"/>
          </p:nvPr>
        </p:nvSpPr>
        <p:spPr>
          <a:xfrm>
            <a:off x="1655763" y="3200400"/>
            <a:ext cx="5832475" cy="542925"/>
          </a:xfrm>
        </p:spPr>
        <p:txBody>
          <a:bodyPr/>
          <a:lstStyle/>
          <a:p>
            <a:pPr eaLnBrk="1" hangingPunct="1"/>
            <a:r>
              <a:rPr lang="en-GB" altLang="en-US" smtClean="0">
                <a:latin typeface="BPreplay" charset="0"/>
                <a:cs typeface="Sassoon Infant Rg" charset="0"/>
              </a:rPr>
              <a:t>States of Matter</a:t>
            </a:r>
          </a:p>
        </p:txBody>
      </p:sp>
      <p:sp>
        <p:nvSpPr>
          <p:cNvPr id="7176" name="Title 17"/>
          <p:cNvSpPr>
            <a:spLocks noGrp="1"/>
          </p:cNvSpPr>
          <p:nvPr>
            <p:ph type="title"/>
          </p:nvPr>
        </p:nvSpPr>
        <p:spPr>
          <a:xfrm>
            <a:off x="539750" y="2359025"/>
            <a:ext cx="8064500" cy="655638"/>
          </a:xfrm>
        </p:spPr>
        <p:txBody>
          <a:bodyPr/>
          <a:lstStyle/>
          <a:p>
            <a:pPr eaLnBrk="1" hangingPunct="1"/>
            <a:r>
              <a:rPr lang="en-GB" altLang="en-US" smtClean="0">
                <a:latin typeface="BPreplay" charset="0"/>
              </a:rPr>
              <a:t>Science</a:t>
            </a:r>
          </a:p>
        </p:txBody>
      </p:sp>
      <p:pic>
        <p:nvPicPr>
          <p:cNvPr id="7177" name="Picture 2"/>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65550" y="982663"/>
            <a:ext cx="1612900" cy="1071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68AF92F-B2E7-422D-9E55-0B0DDE06137D}"/>
              </a:ext>
            </a:extLst>
          </p:cNvPr>
          <p:cNvSpPr/>
          <p:nvPr/>
        </p:nvSpPr>
        <p:spPr>
          <a:xfrm>
            <a:off x="4337050" y="5818188"/>
            <a:ext cx="454025" cy="161925"/>
          </a:xfrm>
          <a:prstGeom prst="rect">
            <a:avLst/>
          </a:prstGeom>
          <a:solidFill>
            <a:srgbClr val="97C8D7"/>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8195" name="Picture 3"/>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78313" y="5716588"/>
            <a:ext cx="588962" cy="376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id="{E4DDB8A8-1019-4B68-9B97-8D8DFDB91BEB}"/>
              </a:ext>
            </a:extLst>
          </p:cNvPr>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a:extLst>
              <a:ext uri="{FF2B5EF4-FFF2-40B4-BE49-F238E27FC236}">
                <a16:creationId xmlns:a16="http://schemas.microsoft.com/office/drawing/2014/main" id="{5759527C-926D-4B21-A038-2172CA7D26CC}"/>
              </a:ext>
            </a:extLst>
          </p:cNvPr>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9220" name="Title 1"/>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9pPr>
          </a:lstStyle>
          <a:p>
            <a:pPr eaLnBrk="1" hangingPunct="1">
              <a:spcBef>
                <a:spcPct val="0"/>
              </a:spcBef>
              <a:buFontTx/>
              <a:buNone/>
            </a:pPr>
            <a:r>
              <a:rPr lang="en-US" altLang="en-US" sz="3600" b="1">
                <a:solidFill>
                  <a:schemeClr val="tx1"/>
                </a:solidFill>
                <a:latin typeface="Sassoon Infant Md" charset="0"/>
              </a:rPr>
              <a:t>Success Criteria</a:t>
            </a:r>
          </a:p>
        </p:txBody>
      </p:sp>
      <p:sp>
        <p:nvSpPr>
          <p:cNvPr id="9221" name="Title 1"/>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9pPr>
          </a:lstStyle>
          <a:p>
            <a:pPr eaLnBrk="1" hangingPunct="1">
              <a:spcBef>
                <a:spcPct val="0"/>
              </a:spcBef>
              <a:buFontTx/>
              <a:buNone/>
            </a:pPr>
            <a:r>
              <a:rPr lang="en-US" altLang="en-US" sz="3600" b="1">
                <a:solidFill>
                  <a:schemeClr val="tx1"/>
                </a:solidFill>
                <a:latin typeface="Sassoon Infant Md" charset="0"/>
              </a:rPr>
              <a:t>Aim</a:t>
            </a:r>
          </a:p>
        </p:txBody>
      </p:sp>
      <p:sp>
        <p:nvSpPr>
          <p:cNvPr id="9222" name="Content Placeholder 15"/>
          <p:cNvSpPr>
            <a:spLocks noGrp="1"/>
          </p:cNvSpPr>
          <p:nvPr>
            <p:ph idx="1"/>
          </p:nvPr>
        </p:nvSpPr>
        <p:spPr>
          <a:xfrm>
            <a:off x="628650" y="1127125"/>
            <a:ext cx="7886700" cy="1409700"/>
          </a:xfrm>
        </p:spPr>
        <p:txBody>
          <a:bodyPr/>
          <a:lstStyle/>
          <a:p>
            <a:pPr eaLnBrk="1" hangingPunct="1">
              <a:lnSpc>
                <a:spcPct val="100000"/>
              </a:lnSpc>
            </a:pPr>
            <a:r>
              <a:rPr lang="en-GB" altLang="en-US" smtClean="0">
                <a:latin typeface="Sassoon Infant Rg" charset="0"/>
                <a:cs typeface="Sassoon Infant Rg" charset="0"/>
              </a:rPr>
              <a:t>I can investigate materials as they change state.</a:t>
            </a:r>
          </a:p>
        </p:txBody>
      </p:sp>
      <p:sp>
        <p:nvSpPr>
          <p:cNvPr id="9223" name="Content Placeholder 15"/>
          <p:cNvSpPr txBox="1">
            <a:spLocks/>
          </p:cNvSpPr>
          <p:nvPr/>
        </p:nvSpPr>
        <p:spPr bwMode="auto">
          <a:xfrm>
            <a:off x="628650" y="3467100"/>
            <a:ext cx="7886700" cy="262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Sassoon Infant Rg" charset="0"/>
                <a:cs typeface="Sassoon Infant Rg"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9pPr>
          </a:lstStyle>
          <a:p>
            <a:pPr eaLnBrk="1" hangingPunct="1">
              <a:lnSpc>
                <a:spcPct val="100000"/>
              </a:lnSpc>
            </a:pPr>
            <a:r>
              <a:rPr lang="en-GB" altLang="en-US"/>
              <a:t>I can understand how heat can cause solids to change to liquids and vice versa.</a:t>
            </a:r>
          </a:p>
          <a:p>
            <a:pPr eaLnBrk="1" hangingPunct="1">
              <a:lnSpc>
                <a:spcPct val="100000"/>
              </a:lnSpc>
            </a:pPr>
            <a:r>
              <a:rPr lang="en-GB" altLang="en-US"/>
              <a:t>I can identify materials that melt at different temperatures.</a:t>
            </a:r>
          </a:p>
          <a:p>
            <a:pPr eaLnBrk="1" hangingPunct="1">
              <a:lnSpc>
                <a:spcPct val="100000"/>
              </a:lnSpc>
            </a:pPr>
            <a:r>
              <a:rPr lang="en-GB" altLang="en-US"/>
              <a:t>I can investigate the melting and freezing temperature of a material.</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5">
            <a:extLst>
              <a:ext uri="{FF2B5EF4-FFF2-40B4-BE49-F238E27FC236}">
                <a16:creationId xmlns:a16="http://schemas.microsoft.com/office/drawing/2014/main" id="{F999500D-E190-4095-94CA-07007530F226}"/>
              </a:ext>
            </a:extLst>
          </p:cNvPr>
          <p:cNvSpPr>
            <a:spLocks noGrp="1"/>
          </p:cNvSpPr>
          <p:nvPr>
            <p:ph type="title"/>
          </p:nvPr>
        </p:nvSpPr>
        <p:spPr>
          <a:xfrm>
            <a:off x="457200" y="485775"/>
            <a:ext cx="8220075" cy="1165225"/>
          </a:xfrm>
        </p:spPr>
        <p:txBody>
          <a:bodyPr>
            <a:normAutofit fontScale="90000"/>
          </a:bodyPr>
          <a:lstStyle/>
          <a:p>
            <a:pPr algn="ctr" eaLnBrk="1" hangingPunct="1">
              <a:defRPr/>
            </a:pPr>
            <a:r>
              <a:rPr lang="en-GB" altLang="en-US" sz="3600"/>
              <a:t>What Makes</a:t>
            </a:r>
            <a:br>
              <a:rPr lang="en-GB" altLang="en-US" sz="3600"/>
            </a:br>
            <a:r>
              <a:rPr lang="en-GB" altLang="en-US" sz="3600"/>
              <a:t>Materials Change State?</a:t>
            </a:r>
          </a:p>
        </p:txBody>
      </p:sp>
      <p:sp>
        <p:nvSpPr>
          <p:cNvPr id="13" name="Rectangle 12">
            <a:extLst>
              <a:ext uri="{FF2B5EF4-FFF2-40B4-BE49-F238E27FC236}">
                <a16:creationId xmlns:a16="http://schemas.microsoft.com/office/drawing/2014/main" id="{AA36E2C6-BED0-4B89-84FB-ED1F258AD241}"/>
              </a:ext>
            </a:extLst>
          </p:cNvPr>
          <p:cNvSpPr/>
          <p:nvPr/>
        </p:nvSpPr>
        <p:spPr>
          <a:xfrm>
            <a:off x="755650" y="1651000"/>
            <a:ext cx="2797175" cy="4435475"/>
          </a:xfrm>
          <a:prstGeom prst="rect">
            <a:avLst/>
          </a:prstGeom>
          <a:solidFill>
            <a:schemeClr val="accent3">
              <a:lumMod val="20000"/>
              <a:lumOff val="80000"/>
            </a:schemeClr>
          </a:solidFill>
          <a:ln>
            <a:solidFill>
              <a:srgbClr val="7095A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244" name="Content Placeholder 7"/>
          <p:cNvSpPr>
            <a:spLocks noGrp="1"/>
          </p:cNvSpPr>
          <p:nvPr>
            <p:ph idx="1"/>
          </p:nvPr>
        </p:nvSpPr>
        <p:spPr>
          <a:xfrm>
            <a:off x="755650" y="1651000"/>
            <a:ext cx="2797175" cy="4435475"/>
          </a:xfrm>
        </p:spPr>
        <p:txBody>
          <a:bodyPr anchor="ctr"/>
          <a:lstStyle/>
          <a:p>
            <a:pPr marL="0" indent="0" eaLnBrk="1" hangingPunct="1">
              <a:lnSpc>
                <a:spcPct val="100000"/>
              </a:lnSpc>
              <a:buFont typeface="Arial" panose="020B0604020202020204" pitchFamily="34" charset="0"/>
              <a:buNone/>
            </a:pPr>
            <a:r>
              <a:rPr lang="en-GB" altLang="en-US" smtClean="0">
                <a:latin typeface="Sassoon Infant Rg" charset="0"/>
                <a:cs typeface="Sassoon Infant Rg" charset="0"/>
              </a:rPr>
              <a:t>Materials can be in three different states: solid, liquid or gas.</a:t>
            </a:r>
          </a:p>
          <a:p>
            <a:pPr marL="0" indent="0" eaLnBrk="1" hangingPunct="1">
              <a:lnSpc>
                <a:spcPct val="100000"/>
              </a:lnSpc>
              <a:buFont typeface="Arial" panose="020B0604020202020204" pitchFamily="34" charset="0"/>
              <a:buNone/>
            </a:pPr>
            <a:r>
              <a:rPr lang="en-GB" altLang="en-US" smtClean="0">
                <a:latin typeface="Sassoon Infant Rg" charset="0"/>
                <a:cs typeface="Sassoon Infant Rg" charset="0"/>
              </a:rPr>
              <a:t>But how do materials change state?</a:t>
            </a:r>
          </a:p>
          <a:p>
            <a:pPr marL="0" indent="0" eaLnBrk="1" hangingPunct="1">
              <a:lnSpc>
                <a:spcPct val="100000"/>
              </a:lnSpc>
              <a:buFont typeface="Arial" panose="020B0604020202020204" pitchFamily="34" charset="0"/>
              <a:buNone/>
            </a:pPr>
            <a:r>
              <a:rPr lang="en-GB" altLang="en-US" smtClean="0">
                <a:latin typeface="Sassoon Infant Rg" charset="0"/>
                <a:cs typeface="Sassoon Infant Rg" charset="0"/>
              </a:rPr>
              <a:t>Have a look at the diagram opposite and choose the correct labels for each arrow.</a:t>
            </a:r>
          </a:p>
        </p:txBody>
      </p:sp>
      <p:sp>
        <p:nvSpPr>
          <p:cNvPr id="7" name="Rectangle 6">
            <a:extLst>
              <a:ext uri="{FF2B5EF4-FFF2-40B4-BE49-F238E27FC236}">
                <a16:creationId xmlns:a16="http://schemas.microsoft.com/office/drawing/2014/main" id="{D38D8D6B-987F-45BD-B778-0129E2DD56AB}"/>
              </a:ext>
            </a:extLst>
          </p:cNvPr>
          <p:cNvSpPr/>
          <p:nvPr/>
        </p:nvSpPr>
        <p:spPr>
          <a:xfrm>
            <a:off x="3643313" y="1651000"/>
            <a:ext cx="4745037" cy="4441825"/>
          </a:xfrm>
          <a:prstGeom prst="rect">
            <a:avLst/>
          </a:prstGeom>
          <a:solidFill>
            <a:srgbClr val="A7E6D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024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851275" y="3302000"/>
            <a:ext cx="2163763" cy="1338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7"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707188" y="2792413"/>
            <a:ext cx="1582737" cy="235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Down Arrow 9">
            <a:extLst>
              <a:ext uri="{FF2B5EF4-FFF2-40B4-BE49-F238E27FC236}">
                <a16:creationId xmlns:a16="http://schemas.microsoft.com/office/drawing/2014/main" id="{257840E1-BA7D-418E-AF13-A8DAB11CA805}"/>
              </a:ext>
            </a:extLst>
          </p:cNvPr>
          <p:cNvSpPr/>
          <p:nvPr/>
        </p:nvSpPr>
        <p:spPr>
          <a:xfrm rot="16200000" flipH="1">
            <a:off x="5898357" y="802481"/>
            <a:ext cx="234950" cy="2874963"/>
          </a:xfrm>
          <a:prstGeom prst="downArrow">
            <a:avLst/>
          </a:prstGeom>
          <a:solidFill>
            <a:schemeClr val="bg1"/>
          </a:solidFill>
          <a:ln>
            <a:solidFill>
              <a:srgbClr val="7095A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 name="Down Arrow 11">
            <a:extLst>
              <a:ext uri="{FF2B5EF4-FFF2-40B4-BE49-F238E27FC236}">
                <a16:creationId xmlns:a16="http://schemas.microsoft.com/office/drawing/2014/main" id="{02C02420-DC26-447B-9A8D-61EF5B0C2447}"/>
              </a:ext>
            </a:extLst>
          </p:cNvPr>
          <p:cNvSpPr/>
          <p:nvPr/>
        </p:nvSpPr>
        <p:spPr>
          <a:xfrm rot="16200000" flipV="1">
            <a:off x="5898357" y="3883818"/>
            <a:ext cx="234950" cy="2874963"/>
          </a:xfrm>
          <a:prstGeom prst="downArrow">
            <a:avLst/>
          </a:prstGeom>
          <a:solidFill>
            <a:schemeClr val="bg1"/>
          </a:solidFill>
          <a:ln>
            <a:solidFill>
              <a:srgbClr val="7095A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250" name="Content Placeholder 7"/>
          <p:cNvSpPr>
            <a:spLocks/>
          </p:cNvSpPr>
          <p:nvPr/>
        </p:nvSpPr>
        <p:spPr bwMode="auto">
          <a:xfrm>
            <a:off x="4040188" y="2936875"/>
            <a:ext cx="1063625" cy="87630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lstStyle>
            <a:lvl1pPr>
              <a:lnSpc>
                <a:spcPct val="90000"/>
              </a:lnSpc>
              <a:spcBef>
                <a:spcPts val="1000"/>
              </a:spcBef>
              <a:buFont typeface="Arial" panose="020B0604020202020204" pitchFamily="34" charset="0"/>
              <a:buChar char="•"/>
              <a:defRPr>
                <a:solidFill>
                  <a:srgbClr val="1C1C1C"/>
                </a:solidFill>
                <a:latin typeface="Sassoon Infant Rg" charset="0"/>
                <a:cs typeface="Sassoon Infant Rg"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9pPr>
          </a:lstStyle>
          <a:p>
            <a:pPr algn="ctr" eaLnBrk="1" hangingPunct="1">
              <a:lnSpc>
                <a:spcPct val="100000"/>
              </a:lnSpc>
              <a:buFont typeface="Arial" panose="020B0604020202020204" pitchFamily="34" charset="0"/>
              <a:buNone/>
            </a:pPr>
            <a:r>
              <a:rPr lang="en-GB" altLang="en-US"/>
              <a:t>solid</a:t>
            </a:r>
          </a:p>
        </p:txBody>
      </p:sp>
      <p:sp>
        <p:nvSpPr>
          <p:cNvPr id="10251" name="Content Placeholder 7"/>
          <p:cNvSpPr>
            <a:spLocks/>
          </p:cNvSpPr>
          <p:nvPr/>
        </p:nvSpPr>
        <p:spPr bwMode="auto">
          <a:xfrm>
            <a:off x="6970713" y="2152650"/>
            <a:ext cx="1062037" cy="87630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lstStyle>
            <a:lvl1pPr>
              <a:lnSpc>
                <a:spcPct val="90000"/>
              </a:lnSpc>
              <a:spcBef>
                <a:spcPts val="1000"/>
              </a:spcBef>
              <a:buFont typeface="Arial" panose="020B0604020202020204" pitchFamily="34" charset="0"/>
              <a:buChar char="•"/>
              <a:defRPr>
                <a:solidFill>
                  <a:srgbClr val="1C1C1C"/>
                </a:solidFill>
                <a:latin typeface="Sassoon Infant Rg" charset="0"/>
                <a:cs typeface="Sassoon Infant Rg"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9pPr>
          </a:lstStyle>
          <a:p>
            <a:pPr algn="ctr" eaLnBrk="1" hangingPunct="1">
              <a:lnSpc>
                <a:spcPct val="100000"/>
              </a:lnSpc>
              <a:buFont typeface="Arial" panose="020B0604020202020204" pitchFamily="34" charset="0"/>
              <a:buNone/>
            </a:pPr>
            <a:r>
              <a:rPr lang="en-GB" altLang="en-US"/>
              <a:t>liquid</a:t>
            </a:r>
          </a:p>
        </p:txBody>
      </p:sp>
      <p:sp>
        <p:nvSpPr>
          <p:cNvPr id="18" name="Content Placeholder 7"/>
          <p:cNvSpPr>
            <a:spLocks/>
          </p:cNvSpPr>
          <p:nvPr/>
        </p:nvSpPr>
        <p:spPr bwMode="auto">
          <a:xfrm>
            <a:off x="3643313" y="5321300"/>
            <a:ext cx="2522537" cy="98742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lstStyle>
            <a:lvl1pPr>
              <a:lnSpc>
                <a:spcPct val="90000"/>
              </a:lnSpc>
              <a:spcBef>
                <a:spcPts val="1000"/>
              </a:spcBef>
              <a:buFont typeface="Arial" panose="020B0604020202020204" pitchFamily="34" charset="0"/>
              <a:buChar char="•"/>
              <a:defRPr>
                <a:solidFill>
                  <a:srgbClr val="1C1C1C"/>
                </a:solidFill>
                <a:latin typeface="Sassoon Infant Rg" charset="0"/>
                <a:cs typeface="Sassoon Infant Rg"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9pPr>
          </a:lstStyle>
          <a:p>
            <a:pPr algn="ctr" eaLnBrk="1" hangingPunct="1">
              <a:lnSpc>
                <a:spcPct val="100000"/>
              </a:lnSpc>
              <a:buFont typeface="Arial" panose="020B0604020202020204" pitchFamily="34" charset="0"/>
              <a:buNone/>
            </a:pPr>
            <a:r>
              <a:rPr lang="en-GB" altLang="en-US" b="1"/>
              <a:t>freezing</a:t>
            </a:r>
          </a:p>
        </p:txBody>
      </p:sp>
      <p:sp>
        <p:nvSpPr>
          <p:cNvPr id="19" name="Content Placeholder 7"/>
          <p:cNvSpPr>
            <a:spLocks/>
          </p:cNvSpPr>
          <p:nvPr/>
        </p:nvSpPr>
        <p:spPr bwMode="auto">
          <a:xfrm>
            <a:off x="5865813" y="5321300"/>
            <a:ext cx="2522537" cy="98742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lstStyle>
            <a:lvl1pPr>
              <a:lnSpc>
                <a:spcPct val="90000"/>
              </a:lnSpc>
              <a:spcBef>
                <a:spcPts val="1000"/>
              </a:spcBef>
              <a:buFont typeface="Arial" panose="020B0604020202020204" pitchFamily="34" charset="0"/>
              <a:buChar char="•"/>
              <a:defRPr>
                <a:solidFill>
                  <a:srgbClr val="1C1C1C"/>
                </a:solidFill>
                <a:latin typeface="Sassoon Infant Rg" charset="0"/>
                <a:cs typeface="Sassoon Infant Rg"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9pPr>
          </a:lstStyle>
          <a:p>
            <a:pPr algn="ctr" eaLnBrk="1" hangingPunct="1">
              <a:lnSpc>
                <a:spcPct val="100000"/>
              </a:lnSpc>
              <a:buFont typeface="Arial" panose="020B0604020202020204" pitchFamily="34" charset="0"/>
              <a:buNone/>
            </a:pPr>
            <a:r>
              <a:rPr lang="en-GB" altLang="en-US" b="1"/>
              <a:t>melting</a:t>
            </a:r>
          </a:p>
        </p:txBody>
      </p:sp>
      <p:pic>
        <p:nvPicPr>
          <p:cNvPr id="10254" name="Whole Class"/>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path" presetSubtype="0" accel="50000" decel="50000" fill="hold" grpId="0" nodeType="clickEffect">
                                  <p:stCondLst>
                                    <p:cond delay="0"/>
                                  </p:stCondLst>
                                  <p:childTnLst>
                                    <p:animMotion origin="layout" path="M -4.72222E-6 3.33333E-6 L 0.10521 -0.1044 " pathEditMode="relative" rAng="0" ptsTypes="AA">
                                      <p:cBhvr>
                                        <p:cTn id="6" dur="2000" fill="hold"/>
                                        <p:tgtEl>
                                          <p:spTgt spid="18"/>
                                        </p:tgtEl>
                                        <p:attrNameLst>
                                          <p:attrName>ppt_x</p:attrName>
                                          <p:attrName>ppt_y</p:attrName>
                                        </p:attrNameLst>
                                      </p:cBhvr>
                                      <p:rCtr x="5260" y="-5231"/>
                                    </p:animMotion>
                                  </p:childTnLst>
                                </p:cTn>
                              </p:par>
                            </p:childTnLst>
                          </p:cTn>
                        </p:par>
                      </p:childTnLst>
                    </p:cTn>
                  </p:par>
                  <p:par>
                    <p:cTn id="7" fill="hold" nodeType="clickPar">
                      <p:stCondLst>
                        <p:cond delay="indefinite"/>
                      </p:stCondLst>
                      <p:childTnLst>
                        <p:par>
                          <p:cTn id="8" fill="hold" nodeType="withGroup">
                            <p:stCondLst>
                              <p:cond delay="0"/>
                            </p:stCondLst>
                            <p:childTnLst>
                              <p:par>
                                <p:cTn id="9" presetID="42" presetClass="path" presetSubtype="0" accel="50000" decel="50000" fill="hold" grpId="0" nodeType="clickEffect">
                                  <p:stCondLst>
                                    <p:cond delay="0"/>
                                  </p:stCondLst>
                                  <p:childTnLst>
                                    <p:animMotion origin="layout" path="M -2.77778E-7 3.33333E-6 L -0.13785 -0.55417 " pathEditMode="relative" rAng="0" ptsTypes="AA">
                                      <p:cBhvr>
                                        <p:cTn id="10" dur="2000" fill="hold"/>
                                        <p:tgtEl>
                                          <p:spTgt spid="19"/>
                                        </p:tgtEl>
                                        <p:attrNameLst>
                                          <p:attrName>ppt_x</p:attrName>
                                          <p:attrName>ppt_y</p:attrName>
                                        </p:attrNameLst>
                                      </p:cBhvr>
                                      <p:rCtr x="-6892" y="-27708"/>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8D576C4D-07B6-474F-84BD-1701D7C343D5}"/>
              </a:ext>
            </a:extLst>
          </p:cNvPr>
          <p:cNvSpPr/>
          <p:nvPr/>
        </p:nvSpPr>
        <p:spPr>
          <a:xfrm>
            <a:off x="755650" y="3268663"/>
            <a:ext cx="7632700" cy="2824162"/>
          </a:xfrm>
          <a:prstGeom prst="rect">
            <a:avLst/>
          </a:prstGeom>
          <a:solidFill>
            <a:srgbClr val="A7E6D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267" name="Title 5">
            <a:extLst>
              <a:ext uri="{FF2B5EF4-FFF2-40B4-BE49-F238E27FC236}">
                <a16:creationId xmlns:a16="http://schemas.microsoft.com/office/drawing/2014/main" id="{FB642BB7-A0A3-4217-B593-D4C584796DF5}"/>
              </a:ext>
            </a:extLst>
          </p:cNvPr>
          <p:cNvSpPr>
            <a:spLocks noGrp="1"/>
          </p:cNvSpPr>
          <p:nvPr>
            <p:ph type="title"/>
          </p:nvPr>
        </p:nvSpPr>
        <p:spPr>
          <a:xfrm>
            <a:off x="457200" y="485775"/>
            <a:ext cx="8220075" cy="1165225"/>
          </a:xfrm>
        </p:spPr>
        <p:txBody>
          <a:bodyPr>
            <a:normAutofit fontScale="90000"/>
          </a:bodyPr>
          <a:lstStyle/>
          <a:p>
            <a:pPr algn="ctr" eaLnBrk="1" hangingPunct="1">
              <a:defRPr/>
            </a:pPr>
            <a:r>
              <a:rPr lang="en-GB" altLang="en-US" sz="3600"/>
              <a:t>What Makes</a:t>
            </a:r>
            <a:br>
              <a:rPr lang="en-GB" altLang="en-US" sz="3600"/>
            </a:br>
            <a:r>
              <a:rPr lang="en-GB" altLang="en-US" sz="3600"/>
              <a:t>Materials Change State?</a:t>
            </a:r>
          </a:p>
        </p:txBody>
      </p:sp>
      <p:sp>
        <p:nvSpPr>
          <p:cNvPr id="13" name="Rectangle 12">
            <a:extLst>
              <a:ext uri="{FF2B5EF4-FFF2-40B4-BE49-F238E27FC236}">
                <a16:creationId xmlns:a16="http://schemas.microsoft.com/office/drawing/2014/main" id="{2EA76A85-095A-4220-8DB4-871AC257CA66}"/>
              </a:ext>
            </a:extLst>
          </p:cNvPr>
          <p:cNvSpPr/>
          <p:nvPr/>
        </p:nvSpPr>
        <p:spPr>
          <a:xfrm>
            <a:off x="755650" y="1651000"/>
            <a:ext cx="7632700" cy="1562100"/>
          </a:xfrm>
          <a:prstGeom prst="rect">
            <a:avLst/>
          </a:prstGeom>
          <a:solidFill>
            <a:schemeClr val="accent3">
              <a:lumMod val="20000"/>
              <a:lumOff val="80000"/>
            </a:schemeClr>
          </a:solidFill>
          <a:ln>
            <a:solidFill>
              <a:srgbClr val="7095A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269" name="Content Placeholder 7"/>
          <p:cNvSpPr>
            <a:spLocks noGrp="1"/>
          </p:cNvSpPr>
          <p:nvPr>
            <p:ph idx="1"/>
          </p:nvPr>
        </p:nvSpPr>
        <p:spPr>
          <a:xfrm>
            <a:off x="755650" y="1651000"/>
            <a:ext cx="7632700" cy="1562100"/>
          </a:xfrm>
        </p:spPr>
        <p:txBody>
          <a:bodyPr anchor="ctr"/>
          <a:lstStyle/>
          <a:p>
            <a:pPr marL="0" indent="0" eaLnBrk="1" hangingPunct="1">
              <a:lnSpc>
                <a:spcPct val="110000"/>
              </a:lnSpc>
              <a:buFont typeface="Arial" panose="020B0604020202020204" pitchFamily="34" charset="0"/>
              <a:buNone/>
            </a:pPr>
            <a:r>
              <a:rPr lang="en-GB" altLang="en-US" smtClean="0">
                <a:latin typeface="Sassoon Infant Rg" charset="0"/>
                <a:cs typeface="Sassoon Infant Rg" charset="0"/>
              </a:rPr>
              <a:t>When a solid turns into a liquid it is called melting.</a:t>
            </a:r>
          </a:p>
          <a:p>
            <a:pPr marL="0" indent="0" eaLnBrk="1" hangingPunct="1">
              <a:lnSpc>
                <a:spcPct val="110000"/>
              </a:lnSpc>
              <a:buFont typeface="Arial" panose="020B0604020202020204" pitchFamily="34" charset="0"/>
              <a:buNone/>
            </a:pPr>
            <a:r>
              <a:rPr lang="en-GB" altLang="en-US" smtClean="0">
                <a:latin typeface="Sassoon Infant Rg" charset="0"/>
                <a:cs typeface="Sassoon Infant Rg" charset="0"/>
              </a:rPr>
              <a:t>The temperature at which a solid material melts is called its</a:t>
            </a:r>
            <a:br>
              <a:rPr lang="en-GB" altLang="en-US" smtClean="0">
                <a:latin typeface="Sassoon Infant Rg" charset="0"/>
                <a:cs typeface="Sassoon Infant Rg" charset="0"/>
              </a:rPr>
            </a:br>
            <a:r>
              <a:rPr lang="en-GB" altLang="en-US" smtClean="0">
                <a:latin typeface="Sassoon Infant Rg" charset="0"/>
                <a:cs typeface="Sassoon Infant Rg" charset="0"/>
              </a:rPr>
              <a:t>melting point. Different materials have different melting points.</a:t>
            </a:r>
          </a:p>
        </p:txBody>
      </p:sp>
      <p:sp>
        <p:nvSpPr>
          <p:cNvPr id="11270" name="Content Placeholder 7"/>
          <p:cNvSpPr>
            <a:spLocks/>
          </p:cNvSpPr>
          <p:nvPr/>
        </p:nvSpPr>
        <p:spPr bwMode="auto">
          <a:xfrm>
            <a:off x="750888" y="3268663"/>
            <a:ext cx="7632700" cy="2824162"/>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lstStyle>
            <a:lvl1pPr>
              <a:lnSpc>
                <a:spcPct val="90000"/>
              </a:lnSpc>
              <a:spcBef>
                <a:spcPts val="1000"/>
              </a:spcBef>
              <a:buFont typeface="Arial" panose="020B0604020202020204" pitchFamily="34" charset="0"/>
              <a:buChar char="•"/>
              <a:defRPr>
                <a:solidFill>
                  <a:srgbClr val="1C1C1C"/>
                </a:solidFill>
                <a:latin typeface="Sassoon Infant Rg" charset="0"/>
                <a:cs typeface="Sassoon Infant Rg"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9pPr>
          </a:lstStyle>
          <a:p>
            <a:pPr eaLnBrk="1" hangingPunct="1">
              <a:lnSpc>
                <a:spcPct val="110000"/>
              </a:lnSpc>
              <a:buFont typeface="Arial" panose="020B0604020202020204" pitchFamily="34" charset="0"/>
              <a:buNone/>
            </a:pPr>
            <a:r>
              <a:rPr lang="en-GB" altLang="en-US"/>
              <a:t>If a solid material is heated to its melting point, it will start to</a:t>
            </a:r>
            <a:br>
              <a:rPr lang="en-GB" altLang="en-US"/>
            </a:br>
            <a:r>
              <a:rPr lang="en-GB" altLang="en-US"/>
              <a:t>melt and will change state from a solid to a liquid.</a:t>
            </a:r>
          </a:p>
          <a:p>
            <a:pPr eaLnBrk="1" hangingPunct="1">
              <a:lnSpc>
                <a:spcPct val="110000"/>
              </a:lnSpc>
              <a:buFont typeface="Arial" panose="020B0604020202020204" pitchFamily="34" charset="0"/>
              <a:buNone/>
            </a:pPr>
            <a:r>
              <a:rPr lang="en-GB" altLang="en-US"/>
              <a:t>In a solid, the particles are closely packed together and are vibrating</a:t>
            </a:r>
            <a:br>
              <a:rPr lang="en-GB" altLang="en-US"/>
            </a:br>
            <a:r>
              <a:rPr lang="en-GB" altLang="en-US"/>
              <a:t>on the spot. When a solid is heated, the particles start to move faster and faster. If enough heat is applied, the particles will have enough energy to move about. They are still close together, but can move over and around each other. At this point, the solid has melted to form a liquid.</a:t>
            </a:r>
          </a:p>
        </p:txBody>
      </p:sp>
      <p:pic>
        <p:nvPicPr>
          <p:cNvPr id="11271" name="Picture 10"/>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845300" y="1068388"/>
            <a:ext cx="1457325" cy="3214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1D45CDDA-D34E-4804-B02D-8AE03DC1732B}"/>
              </a:ext>
            </a:extLst>
          </p:cNvPr>
          <p:cNvSpPr/>
          <p:nvPr/>
        </p:nvSpPr>
        <p:spPr>
          <a:xfrm>
            <a:off x="755650" y="4005263"/>
            <a:ext cx="7632700" cy="2087562"/>
          </a:xfrm>
          <a:prstGeom prst="rect">
            <a:avLst/>
          </a:prstGeom>
          <a:solidFill>
            <a:srgbClr val="A7E6D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291" name="Title 5">
            <a:extLst>
              <a:ext uri="{FF2B5EF4-FFF2-40B4-BE49-F238E27FC236}">
                <a16:creationId xmlns:a16="http://schemas.microsoft.com/office/drawing/2014/main" id="{43605D82-1E32-4F42-9E18-A964A3537B6A}"/>
              </a:ext>
            </a:extLst>
          </p:cNvPr>
          <p:cNvSpPr>
            <a:spLocks noGrp="1"/>
          </p:cNvSpPr>
          <p:nvPr>
            <p:ph type="title"/>
          </p:nvPr>
        </p:nvSpPr>
        <p:spPr>
          <a:xfrm>
            <a:off x="457200" y="485775"/>
            <a:ext cx="8220075" cy="1165225"/>
          </a:xfrm>
        </p:spPr>
        <p:txBody>
          <a:bodyPr>
            <a:normAutofit fontScale="90000"/>
          </a:bodyPr>
          <a:lstStyle/>
          <a:p>
            <a:pPr algn="ctr" eaLnBrk="1" hangingPunct="1">
              <a:defRPr/>
            </a:pPr>
            <a:r>
              <a:rPr lang="en-GB" altLang="en-US" sz="3600"/>
              <a:t>What Makes</a:t>
            </a:r>
            <a:br>
              <a:rPr lang="en-GB" altLang="en-US" sz="3600"/>
            </a:br>
            <a:r>
              <a:rPr lang="en-GB" altLang="en-US" sz="3600"/>
              <a:t>Materials Change State?</a:t>
            </a:r>
          </a:p>
        </p:txBody>
      </p:sp>
      <p:sp>
        <p:nvSpPr>
          <p:cNvPr id="13" name="Rectangle 12">
            <a:extLst>
              <a:ext uri="{FF2B5EF4-FFF2-40B4-BE49-F238E27FC236}">
                <a16:creationId xmlns:a16="http://schemas.microsoft.com/office/drawing/2014/main" id="{69F1C6EB-78A7-408E-8385-C2874CAD2B54}"/>
              </a:ext>
            </a:extLst>
          </p:cNvPr>
          <p:cNvSpPr/>
          <p:nvPr/>
        </p:nvSpPr>
        <p:spPr>
          <a:xfrm>
            <a:off x="755650" y="1651000"/>
            <a:ext cx="7632700" cy="2289175"/>
          </a:xfrm>
          <a:prstGeom prst="rect">
            <a:avLst/>
          </a:prstGeom>
          <a:solidFill>
            <a:schemeClr val="accent3">
              <a:lumMod val="20000"/>
              <a:lumOff val="80000"/>
            </a:schemeClr>
          </a:solidFill>
          <a:ln>
            <a:solidFill>
              <a:srgbClr val="7095A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293" name="Content Placeholder 7"/>
          <p:cNvSpPr>
            <a:spLocks noGrp="1"/>
          </p:cNvSpPr>
          <p:nvPr>
            <p:ph idx="1"/>
          </p:nvPr>
        </p:nvSpPr>
        <p:spPr>
          <a:xfrm>
            <a:off x="755650" y="1651000"/>
            <a:ext cx="7637463" cy="2289175"/>
          </a:xfrm>
        </p:spPr>
        <p:txBody>
          <a:bodyPr anchor="ctr"/>
          <a:lstStyle/>
          <a:p>
            <a:pPr marL="0" indent="0" eaLnBrk="1" hangingPunct="1">
              <a:lnSpc>
                <a:spcPct val="100000"/>
              </a:lnSpc>
              <a:buFont typeface="Arial" panose="020B0604020202020204" pitchFamily="34" charset="0"/>
              <a:buNone/>
            </a:pPr>
            <a:r>
              <a:rPr lang="en-GB" altLang="en-US" sz="1700" smtClean="0">
                <a:latin typeface="Sassoon Infant Rg" charset="0"/>
                <a:cs typeface="Sassoon Infant Rg" charset="0"/>
              </a:rPr>
              <a:t>When a liquid turns into a solid it is called freezing.</a:t>
            </a:r>
          </a:p>
          <a:p>
            <a:pPr marL="0" indent="0" eaLnBrk="1" hangingPunct="1">
              <a:lnSpc>
                <a:spcPct val="100000"/>
              </a:lnSpc>
              <a:buFont typeface="Arial" panose="020B0604020202020204" pitchFamily="34" charset="0"/>
              <a:buNone/>
            </a:pPr>
            <a:r>
              <a:rPr lang="en-GB" altLang="en-US" sz="1700" smtClean="0">
                <a:latin typeface="Sassoon Infant Rg" charset="0"/>
                <a:cs typeface="Sassoon Infant Rg" charset="0"/>
              </a:rPr>
              <a:t>The temperature at which a liquid material freezes is called its</a:t>
            </a:r>
            <a:br>
              <a:rPr lang="en-GB" altLang="en-US" sz="1700" smtClean="0">
                <a:latin typeface="Sassoon Infant Rg" charset="0"/>
                <a:cs typeface="Sassoon Infant Rg" charset="0"/>
              </a:rPr>
            </a:br>
            <a:r>
              <a:rPr lang="en-GB" altLang="en-US" sz="1700" smtClean="0">
                <a:latin typeface="Sassoon Infant Rg" charset="0"/>
                <a:cs typeface="Sassoon Infant Rg" charset="0"/>
              </a:rPr>
              <a:t>freezing point. Different materials have different freezing points.</a:t>
            </a:r>
            <a:br>
              <a:rPr lang="en-GB" altLang="en-US" sz="1700" smtClean="0">
                <a:latin typeface="Sassoon Infant Rg" charset="0"/>
                <a:cs typeface="Sassoon Infant Rg" charset="0"/>
              </a:rPr>
            </a:br>
            <a:r>
              <a:rPr lang="en-GB" altLang="en-US" sz="1700" smtClean="0">
                <a:latin typeface="Sassoon Infant Rg" charset="0"/>
                <a:cs typeface="Sassoon Infant Rg" charset="0"/>
              </a:rPr>
              <a:t>It is important to remember that some materials have freezing</a:t>
            </a:r>
            <a:br>
              <a:rPr lang="en-GB" altLang="en-US" sz="1700" smtClean="0">
                <a:latin typeface="Sassoon Infant Rg" charset="0"/>
                <a:cs typeface="Sassoon Infant Rg" charset="0"/>
              </a:rPr>
            </a:br>
            <a:r>
              <a:rPr lang="en-GB" altLang="en-US" sz="1700" smtClean="0">
                <a:latin typeface="Sassoon Infant Rg" charset="0"/>
                <a:cs typeface="Sassoon Infant Rg" charset="0"/>
              </a:rPr>
              <a:t>points above 0°C. For example, the freezing point of iron is</a:t>
            </a:r>
            <a:br>
              <a:rPr lang="en-GB" altLang="en-US" sz="1700" smtClean="0">
                <a:latin typeface="Sassoon Infant Rg" charset="0"/>
                <a:cs typeface="Sassoon Infant Rg" charset="0"/>
              </a:rPr>
            </a:br>
            <a:r>
              <a:rPr lang="en-GB" altLang="en-US" sz="1700" smtClean="0">
                <a:latin typeface="Sassoon Infant Rg" charset="0"/>
                <a:cs typeface="Sassoon Infant Rg" charset="0"/>
              </a:rPr>
              <a:t>around 1550°C! Interestingly, this means its melting point is also</a:t>
            </a:r>
            <a:br>
              <a:rPr lang="en-GB" altLang="en-US" sz="1700" smtClean="0">
                <a:latin typeface="Sassoon Infant Rg" charset="0"/>
                <a:cs typeface="Sassoon Infant Rg" charset="0"/>
              </a:rPr>
            </a:br>
            <a:r>
              <a:rPr lang="en-GB" altLang="en-US" sz="1700" smtClean="0">
                <a:latin typeface="Sassoon Infant Rg" charset="0"/>
                <a:cs typeface="Sassoon Infant Rg" charset="0"/>
              </a:rPr>
              <a:t>its freezing point, just in reverse! Above this temperature, it will be</a:t>
            </a:r>
            <a:br>
              <a:rPr lang="en-GB" altLang="en-US" sz="1700" smtClean="0">
                <a:latin typeface="Sassoon Infant Rg" charset="0"/>
                <a:cs typeface="Sassoon Infant Rg" charset="0"/>
              </a:rPr>
            </a:br>
            <a:r>
              <a:rPr lang="en-GB" altLang="en-US" sz="1700" smtClean="0">
                <a:latin typeface="Sassoon Infant Rg" charset="0"/>
                <a:cs typeface="Sassoon Infant Rg" charset="0"/>
              </a:rPr>
              <a:t>liquid iron. Below this temperature, it will be solid iron.</a:t>
            </a:r>
          </a:p>
        </p:txBody>
      </p:sp>
      <p:sp>
        <p:nvSpPr>
          <p:cNvPr id="12294" name="Content Placeholder 7"/>
          <p:cNvSpPr>
            <a:spLocks/>
          </p:cNvSpPr>
          <p:nvPr/>
        </p:nvSpPr>
        <p:spPr bwMode="auto">
          <a:xfrm>
            <a:off x="750888" y="4005263"/>
            <a:ext cx="7632700" cy="2087562"/>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lstStyle>
            <a:lvl1pPr>
              <a:lnSpc>
                <a:spcPct val="90000"/>
              </a:lnSpc>
              <a:spcBef>
                <a:spcPts val="1000"/>
              </a:spcBef>
              <a:buFont typeface="Arial" panose="020B0604020202020204" pitchFamily="34" charset="0"/>
              <a:buChar char="•"/>
              <a:defRPr>
                <a:solidFill>
                  <a:srgbClr val="1C1C1C"/>
                </a:solidFill>
                <a:latin typeface="Sassoon Infant Rg" charset="0"/>
                <a:cs typeface="Sassoon Infant Rg"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9pPr>
          </a:lstStyle>
          <a:p>
            <a:pPr eaLnBrk="1" hangingPunct="1">
              <a:lnSpc>
                <a:spcPct val="100000"/>
              </a:lnSpc>
              <a:buFont typeface="Arial" panose="020B0604020202020204" pitchFamily="34" charset="0"/>
              <a:buNone/>
            </a:pPr>
            <a:r>
              <a:rPr lang="en-GB" altLang="en-US" sz="1700"/>
              <a:t>If a liquid material is cooled to its freezing point, it will turn from a</a:t>
            </a:r>
            <a:br>
              <a:rPr lang="en-GB" altLang="en-US" sz="1700"/>
            </a:br>
            <a:r>
              <a:rPr lang="en-GB" altLang="en-US" sz="1700"/>
              <a:t>liquid to a solid.</a:t>
            </a:r>
          </a:p>
          <a:p>
            <a:pPr eaLnBrk="1" hangingPunct="1">
              <a:lnSpc>
                <a:spcPct val="100000"/>
              </a:lnSpc>
              <a:buFont typeface="Arial" panose="020B0604020202020204" pitchFamily="34" charset="0"/>
              <a:buNone/>
            </a:pPr>
            <a:r>
              <a:rPr lang="en-GB" altLang="en-US" sz="1700"/>
              <a:t>The particles in a liquid are close together, but can move quite quickly around and over each other. As it is cooled, the particles start to slow down. Eventually, they slow down so much that they only move gently on the spot, and a solid structure is formed. The material has frozen.</a:t>
            </a:r>
          </a:p>
        </p:txBody>
      </p:sp>
      <p:pic>
        <p:nvPicPr>
          <p:cNvPr id="12295"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846888" y="2120900"/>
            <a:ext cx="1454150" cy="216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5">
            <a:extLst>
              <a:ext uri="{FF2B5EF4-FFF2-40B4-BE49-F238E27FC236}">
                <a16:creationId xmlns:a16="http://schemas.microsoft.com/office/drawing/2014/main" id="{C58670AE-2875-4E2A-9F28-53EF14D7AAC3}"/>
              </a:ext>
            </a:extLst>
          </p:cNvPr>
          <p:cNvSpPr>
            <a:spLocks noGrp="1"/>
          </p:cNvSpPr>
          <p:nvPr>
            <p:ph type="title"/>
          </p:nvPr>
        </p:nvSpPr>
        <p:spPr>
          <a:xfrm>
            <a:off x="457200" y="485775"/>
            <a:ext cx="8220075" cy="1165225"/>
          </a:xfrm>
        </p:spPr>
        <p:txBody>
          <a:bodyPr>
            <a:normAutofit fontScale="90000"/>
          </a:bodyPr>
          <a:lstStyle/>
          <a:p>
            <a:pPr algn="ctr" eaLnBrk="1" hangingPunct="1">
              <a:defRPr/>
            </a:pPr>
            <a:r>
              <a:rPr lang="en-GB" altLang="en-US" sz="3600"/>
              <a:t>What Makes</a:t>
            </a:r>
            <a:br>
              <a:rPr lang="en-GB" altLang="en-US" sz="3600"/>
            </a:br>
            <a:r>
              <a:rPr lang="en-GB" altLang="en-US" sz="3600"/>
              <a:t>Materials Change State?</a:t>
            </a:r>
          </a:p>
        </p:txBody>
      </p:sp>
      <p:sp>
        <p:nvSpPr>
          <p:cNvPr id="13" name="Rectangle 12">
            <a:extLst>
              <a:ext uri="{FF2B5EF4-FFF2-40B4-BE49-F238E27FC236}">
                <a16:creationId xmlns:a16="http://schemas.microsoft.com/office/drawing/2014/main" id="{95380171-598A-4594-BA95-597D3770C4E6}"/>
              </a:ext>
            </a:extLst>
          </p:cNvPr>
          <p:cNvSpPr/>
          <p:nvPr/>
        </p:nvSpPr>
        <p:spPr>
          <a:xfrm>
            <a:off x="755650" y="1651000"/>
            <a:ext cx="7632700" cy="2192338"/>
          </a:xfrm>
          <a:prstGeom prst="rect">
            <a:avLst/>
          </a:prstGeom>
          <a:solidFill>
            <a:schemeClr val="accent3">
              <a:lumMod val="20000"/>
              <a:lumOff val="80000"/>
            </a:schemeClr>
          </a:solidFill>
          <a:ln>
            <a:solidFill>
              <a:srgbClr val="7095A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 name="Rectangle 10">
            <a:extLst>
              <a:ext uri="{FF2B5EF4-FFF2-40B4-BE49-F238E27FC236}">
                <a16:creationId xmlns:a16="http://schemas.microsoft.com/office/drawing/2014/main" id="{22CD6780-F961-4209-B5C6-9514E85FADDC}"/>
              </a:ext>
            </a:extLst>
          </p:cNvPr>
          <p:cNvSpPr/>
          <p:nvPr/>
        </p:nvSpPr>
        <p:spPr>
          <a:xfrm>
            <a:off x="755650" y="3900488"/>
            <a:ext cx="7632700" cy="2192337"/>
          </a:xfrm>
          <a:prstGeom prst="rect">
            <a:avLst/>
          </a:prstGeom>
          <a:solidFill>
            <a:schemeClr val="accent3">
              <a:lumMod val="20000"/>
              <a:lumOff val="80000"/>
            </a:schemeClr>
          </a:solidFill>
          <a:ln>
            <a:solidFill>
              <a:srgbClr val="7095A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4" name="Rectangle 3">
            <a:extLst>
              <a:ext uri="{FF2B5EF4-FFF2-40B4-BE49-F238E27FC236}">
                <a16:creationId xmlns:a16="http://schemas.microsoft.com/office/drawing/2014/main" id="{2FA50A1F-1E3A-469F-BE97-DF719CB49959}"/>
              </a:ext>
            </a:extLst>
          </p:cNvPr>
          <p:cNvSpPr/>
          <p:nvPr/>
        </p:nvSpPr>
        <p:spPr>
          <a:xfrm>
            <a:off x="895350" y="1789113"/>
            <a:ext cx="1917700" cy="1917700"/>
          </a:xfrm>
          <a:prstGeom prst="rect">
            <a:avLst/>
          </a:prstGeom>
          <a:solidFill>
            <a:srgbClr val="A7E6DE"/>
          </a:solidFill>
          <a:ln>
            <a:solidFill>
              <a:srgbClr val="7095A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4" name="Rectangle 13">
            <a:extLst>
              <a:ext uri="{FF2B5EF4-FFF2-40B4-BE49-F238E27FC236}">
                <a16:creationId xmlns:a16="http://schemas.microsoft.com/office/drawing/2014/main" id="{6BBA1672-B013-420B-9235-59E3DEA77525}"/>
              </a:ext>
            </a:extLst>
          </p:cNvPr>
          <p:cNvSpPr/>
          <p:nvPr/>
        </p:nvSpPr>
        <p:spPr>
          <a:xfrm>
            <a:off x="6330950" y="1789113"/>
            <a:ext cx="1917700" cy="1917700"/>
          </a:xfrm>
          <a:prstGeom prst="rect">
            <a:avLst/>
          </a:prstGeom>
          <a:solidFill>
            <a:srgbClr val="A7E6DE"/>
          </a:solidFill>
          <a:ln>
            <a:solidFill>
              <a:srgbClr val="7095A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7" name="Rectangle 16">
            <a:extLst>
              <a:ext uri="{FF2B5EF4-FFF2-40B4-BE49-F238E27FC236}">
                <a16:creationId xmlns:a16="http://schemas.microsoft.com/office/drawing/2014/main" id="{B7A03F9A-F46A-48F2-98E4-E4B496262AB7}"/>
              </a:ext>
            </a:extLst>
          </p:cNvPr>
          <p:cNvSpPr/>
          <p:nvPr/>
        </p:nvSpPr>
        <p:spPr>
          <a:xfrm>
            <a:off x="895350" y="4037013"/>
            <a:ext cx="1917700" cy="1917700"/>
          </a:xfrm>
          <a:prstGeom prst="rect">
            <a:avLst/>
          </a:prstGeom>
          <a:solidFill>
            <a:srgbClr val="A7E6DE"/>
          </a:solidFill>
          <a:ln>
            <a:solidFill>
              <a:srgbClr val="7095A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8" name="Rectangle 17">
            <a:extLst>
              <a:ext uri="{FF2B5EF4-FFF2-40B4-BE49-F238E27FC236}">
                <a16:creationId xmlns:a16="http://schemas.microsoft.com/office/drawing/2014/main" id="{B091A966-B06E-4049-A6D0-C550AE6E557C}"/>
              </a:ext>
            </a:extLst>
          </p:cNvPr>
          <p:cNvSpPr/>
          <p:nvPr/>
        </p:nvSpPr>
        <p:spPr>
          <a:xfrm>
            <a:off x="6330950" y="4037013"/>
            <a:ext cx="1917700" cy="1917700"/>
          </a:xfrm>
          <a:prstGeom prst="rect">
            <a:avLst/>
          </a:prstGeom>
          <a:solidFill>
            <a:srgbClr val="A7E6DE"/>
          </a:solidFill>
          <a:ln>
            <a:solidFill>
              <a:srgbClr val="7095A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9" name="Down Arrow 18">
            <a:extLst>
              <a:ext uri="{FF2B5EF4-FFF2-40B4-BE49-F238E27FC236}">
                <a16:creationId xmlns:a16="http://schemas.microsoft.com/office/drawing/2014/main" id="{FB9F9105-BB6A-4265-81C7-B8781D7958B2}"/>
              </a:ext>
            </a:extLst>
          </p:cNvPr>
          <p:cNvSpPr/>
          <p:nvPr/>
        </p:nvSpPr>
        <p:spPr>
          <a:xfrm rot="16200000" flipH="1">
            <a:off x="4455320" y="1310481"/>
            <a:ext cx="233362" cy="2873375"/>
          </a:xfrm>
          <a:prstGeom prst="downArrow">
            <a:avLst/>
          </a:prstGeom>
          <a:solidFill>
            <a:schemeClr val="bg1"/>
          </a:solidFill>
          <a:ln>
            <a:solidFill>
              <a:srgbClr val="7095A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20" name="Down Arrow 19">
            <a:extLst>
              <a:ext uri="{FF2B5EF4-FFF2-40B4-BE49-F238E27FC236}">
                <a16:creationId xmlns:a16="http://schemas.microsoft.com/office/drawing/2014/main" id="{29EF37D1-8B6B-42CE-B2F3-372ED5D7A2FD}"/>
              </a:ext>
            </a:extLst>
          </p:cNvPr>
          <p:cNvSpPr/>
          <p:nvPr/>
        </p:nvSpPr>
        <p:spPr>
          <a:xfrm rot="16200000">
            <a:off x="4449763" y="3559175"/>
            <a:ext cx="234950" cy="2873375"/>
          </a:xfrm>
          <a:prstGeom prst="downArrow">
            <a:avLst/>
          </a:prstGeom>
          <a:solidFill>
            <a:schemeClr val="bg1"/>
          </a:solidFill>
          <a:ln>
            <a:solidFill>
              <a:srgbClr val="7095A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3323"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270625" y="1939925"/>
            <a:ext cx="2039938" cy="1614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24" name="Picture 1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33438" y="4189413"/>
            <a:ext cx="2039937" cy="1614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25"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522538" y="1617663"/>
            <a:ext cx="2259013" cy="1811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3326" name="Group 1"/>
          <p:cNvGrpSpPr>
            <a:grpSpLocks/>
          </p:cNvGrpSpPr>
          <p:nvPr/>
        </p:nvGrpSpPr>
        <p:grpSpPr bwMode="auto">
          <a:xfrm>
            <a:off x="889000" y="2533650"/>
            <a:ext cx="1895475" cy="1201738"/>
            <a:chOff x="888518" y="2533426"/>
            <a:chExt cx="1896602" cy="1201962"/>
          </a:xfrm>
        </p:grpSpPr>
        <p:pic>
          <p:nvPicPr>
            <p:cNvPr id="15" name="Picture 14">
              <a:extLst>
                <a:ext uri="{FF2B5EF4-FFF2-40B4-BE49-F238E27FC236}">
                  <a16:creationId xmlns:a16="http://schemas.microsoft.com/office/drawing/2014/main" id="{C65EFDF9-A4A0-4640-9C49-01BF9B3747CE}"/>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23143" t="-1782" r="51188" b="72407"/>
            <a:stretch/>
          </p:blipFill>
          <p:spPr>
            <a:xfrm rot="5400000">
              <a:off x="896755" y="3306816"/>
              <a:ext cx="406981" cy="409791"/>
            </a:xfrm>
            <a:prstGeom prst="ellipse">
              <a:avLst/>
            </a:prstGeom>
          </p:spPr>
        </p:pic>
        <p:pic>
          <p:nvPicPr>
            <p:cNvPr id="16" name="Picture 15">
              <a:extLst>
                <a:ext uri="{FF2B5EF4-FFF2-40B4-BE49-F238E27FC236}">
                  <a16:creationId xmlns:a16="http://schemas.microsoft.com/office/drawing/2014/main" id="{78F9E342-EE18-4751-A14A-76AD6B5B0748}"/>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23143" t="-1782" r="51188" b="72407"/>
            <a:stretch/>
          </p:blipFill>
          <p:spPr>
            <a:xfrm rot="5400000">
              <a:off x="1241350" y="3183051"/>
              <a:ext cx="406981" cy="409791"/>
            </a:xfrm>
            <a:prstGeom prst="ellipse">
              <a:avLst/>
            </a:prstGeom>
          </p:spPr>
        </p:pic>
        <p:pic>
          <p:nvPicPr>
            <p:cNvPr id="21" name="Picture 20">
              <a:extLst>
                <a:ext uri="{FF2B5EF4-FFF2-40B4-BE49-F238E27FC236}">
                  <a16:creationId xmlns:a16="http://schemas.microsoft.com/office/drawing/2014/main" id="{AE5BA3A3-10C3-4CD5-B2DE-5CEF04DAF4C5}"/>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23143" t="-1782" r="51188" b="72407"/>
            <a:stretch/>
          </p:blipFill>
          <p:spPr>
            <a:xfrm rot="5400000">
              <a:off x="1584281" y="3318673"/>
              <a:ext cx="406981" cy="409791"/>
            </a:xfrm>
            <a:prstGeom prst="ellipse">
              <a:avLst/>
            </a:prstGeom>
          </p:spPr>
        </p:pic>
        <p:pic>
          <p:nvPicPr>
            <p:cNvPr id="13342" name="Picture 21"/>
            <p:cNvPicPr>
              <a:picLocks noChangeAspect="1" noChangeArrowheads="1"/>
            </p:cNvPicPr>
            <p:nvPr/>
          </p:nvPicPr>
          <p:blipFill>
            <a:blip r:embed="rId4" cstate="print">
              <a:extLst>
                <a:ext uri="{28A0092B-C50C-407E-A947-70E740481C1C}">
                  <a14:useLocalDpi xmlns:a14="http://schemas.microsoft.com/office/drawing/2010/main" val="0"/>
                </a:ext>
              </a:extLst>
            </a:blip>
            <a:srcRect l="13274" r="50175" b="65768"/>
            <a:stretch>
              <a:fillRect/>
            </a:stretch>
          </p:blipFill>
          <p:spPr bwMode="auto">
            <a:xfrm rot="8889661">
              <a:off x="1369171" y="2756856"/>
              <a:ext cx="579529" cy="477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22">
              <a:extLst>
                <a:ext uri="{FF2B5EF4-FFF2-40B4-BE49-F238E27FC236}">
                  <a16:creationId xmlns:a16="http://schemas.microsoft.com/office/drawing/2014/main" id="{9D1165ED-1AFA-4FD5-864A-6D0509322423}"/>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23143" t="-1782" r="51188" b="72407"/>
            <a:stretch/>
          </p:blipFill>
          <p:spPr>
            <a:xfrm rot="5400000">
              <a:off x="1772973" y="3011008"/>
              <a:ext cx="406981" cy="409791"/>
            </a:xfrm>
            <a:prstGeom prst="ellipse">
              <a:avLst/>
            </a:prstGeom>
          </p:spPr>
        </p:pic>
        <p:pic>
          <p:nvPicPr>
            <p:cNvPr id="24" name="Picture 23">
              <a:extLst>
                <a:ext uri="{FF2B5EF4-FFF2-40B4-BE49-F238E27FC236}">
                  <a16:creationId xmlns:a16="http://schemas.microsoft.com/office/drawing/2014/main" id="{9F512FBC-B1F1-4D1C-A1D9-898E2BE3A479}"/>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23143" t="-1782" r="51188" b="72407"/>
            <a:stretch/>
          </p:blipFill>
          <p:spPr>
            <a:xfrm rot="5400000">
              <a:off x="1949084" y="3327002"/>
              <a:ext cx="406981" cy="409791"/>
            </a:xfrm>
            <a:prstGeom prst="ellipse">
              <a:avLst/>
            </a:prstGeom>
          </p:spPr>
        </p:pic>
        <p:pic>
          <p:nvPicPr>
            <p:cNvPr id="13345" name="Picture 24"/>
            <p:cNvPicPr>
              <a:picLocks noChangeAspect="1" noChangeArrowheads="1"/>
            </p:cNvPicPr>
            <p:nvPr/>
          </p:nvPicPr>
          <p:blipFill>
            <a:blip r:embed="rId4" cstate="print">
              <a:extLst>
                <a:ext uri="{28A0092B-C50C-407E-A947-70E740481C1C}">
                  <a14:useLocalDpi xmlns:a14="http://schemas.microsoft.com/office/drawing/2010/main" val="0"/>
                </a:ext>
              </a:extLst>
            </a:blip>
            <a:srcRect l="13274" r="50175" b="65768"/>
            <a:stretch>
              <a:fillRect/>
            </a:stretch>
          </p:blipFill>
          <p:spPr bwMode="auto">
            <a:xfrm rot="5400000">
              <a:off x="837531" y="2837199"/>
              <a:ext cx="579529" cy="477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 name="Picture 25">
              <a:extLst>
                <a:ext uri="{FF2B5EF4-FFF2-40B4-BE49-F238E27FC236}">
                  <a16:creationId xmlns:a16="http://schemas.microsoft.com/office/drawing/2014/main" id="{2DFE2F05-48B5-41B4-8419-7DF092A31C10}"/>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23143" t="-1782" r="51188" b="72407"/>
            <a:stretch/>
          </p:blipFill>
          <p:spPr>
            <a:xfrm rot="5400000">
              <a:off x="2298912" y="3224104"/>
              <a:ext cx="406981" cy="409791"/>
            </a:xfrm>
            <a:prstGeom prst="ellipse">
              <a:avLst/>
            </a:prstGeom>
          </p:spPr>
        </p:pic>
        <p:pic>
          <p:nvPicPr>
            <p:cNvPr id="13347" name="Picture 26"/>
            <p:cNvPicPr>
              <a:picLocks noChangeAspect="1" noChangeArrowheads="1"/>
            </p:cNvPicPr>
            <p:nvPr/>
          </p:nvPicPr>
          <p:blipFill>
            <a:blip r:embed="rId4" cstate="print">
              <a:extLst>
                <a:ext uri="{28A0092B-C50C-407E-A947-70E740481C1C}">
                  <a14:useLocalDpi xmlns:a14="http://schemas.microsoft.com/office/drawing/2010/main" val="0"/>
                </a:ext>
              </a:extLst>
            </a:blip>
            <a:srcRect l="13274" r="50175" b="65768"/>
            <a:stretch>
              <a:fillRect/>
            </a:stretch>
          </p:blipFill>
          <p:spPr bwMode="auto">
            <a:xfrm rot="3671721">
              <a:off x="2256578" y="2807565"/>
              <a:ext cx="579529" cy="477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48" name="Picture 27"/>
            <p:cNvPicPr>
              <a:picLocks noChangeAspect="1" noChangeArrowheads="1"/>
            </p:cNvPicPr>
            <p:nvPr/>
          </p:nvPicPr>
          <p:blipFill>
            <a:blip r:embed="rId4" cstate="print">
              <a:extLst>
                <a:ext uri="{28A0092B-C50C-407E-A947-70E740481C1C}">
                  <a14:useLocalDpi xmlns:a14="http://schemas.microsoft.com/office/drawing/2010/main" val="0"/>
                </a:ext>
              </a:extLst>
            </a:blip>
            <a:srcRect l="13274" r="50175" b="65768"/>
            <a:stretch>
              <a:fillRect/>
            </a:stretch>
          </p:blipFill>
          <p:spPr bwMode="auto">
            <a:xfrm rot="5400000">
              <a:off x="1803482" y="2584413"/>
              <a:ext cx="579529" cy="477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 name="Picture 28">
              <a:extLst>
                <a:ext uri="{FF2B5EF4-FFF2-40B4-BE49-F238E27FC236}">
                  <a16:creationId xmlns:a16="http://schemas.microsoft.com/office/drawing/2014/main" id="{4F44158A-881C-4E1F-AE36-1FA687BCA8C5}"/>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23143" t="-1782" r="51188" b="72407"/>
            <a:stretch/>
          </p:blipFill>
          <p:spPr>
            <a:xfrm rot="5400000">
              <a:off x="1169507" y="2621527"/>
              <a:ext cx="406981" cy="409791"/>
            </a:xfrm>
            <a:prstGeom prst="ellipse">
              <a:avLst/>
            </a:prstGeom>
          </p:spPr>
        </p:pic>
      </p:grpSp>
      <p:grpSp>
        <p:nvGrpSpPr>
          <p:cNvPr id="13327" name="Group 29"/>
          <p:cNvGrpSpPr>
            <a:grpSpLocks/>
          </p:cNvGrpSpPr>
          <p:nvPr/>
        </p:nvGrpSpPr>
        <p:grpSpPr bwMode="auto">
          <a:xfrm>
            <a:off x="6319838" y="4778375"/>
            <a:ext cx="1895475" cy="1201738"/>
            <a:chOff x="888518" y="2533426"/>
            <a:chExt cx="1896602" cy="1201962"/>
          </a:xfrm>
        </p:grpSpPr>
        <p:pic>
          <p:nvPicPr>
            <p:cNvPr id="31" name="Picture 30">
              <a:extLst>
                <a:ext uri="{FF2B5EF4-FFF2-40B4-BE49-F238E27FC236}">
                  <a16:creationId xmlns:a16="http://schemas.microsoft.com/office/drawing/2014/main" id="{AD338A7E-E57E-4DFC-9480-271738CF253C}"/>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23143" t="-1782" r="51188" b="72407"/>
            <a:stretch/>
          </p:blipFill>
          <p:spPr>
            <a:xfrm rot="5400000">
              <a:off x="896755" y="3306816"/>
              <a:ext cx="406981" cy="409791"/>
            </a:xfrm>
            <a:prstGeom prst="ellipse">
              <a:avLst/>
            </a:prstGeom>
          </p:spPr>
        </p:pic>
        <p:pic>
          <p:nvPicPr>
            <p:cNvPr id="32" name="Picture 31">
              <a:extLst>
                <a:ext uri="{FF2B5EF4-FFF2-40B4-BE49-F238E27FC236}">
                  <a16:creationId xmlns:a16="http://schemas.microsoft.com/office/drawing/2014/main" id="{64DA4AFB-A166-401B-BE07-EC6AC0AF8F41}"/>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23143" t="-1782" r="51188" b="72407"/>
            <a:stretch/>
          </p:blipFill>
          <p:spPr>
            <a:xfrm rot="5400000">
              <a:off x="1241350" y="3183051"/>
              <a:ext cx="406981" cy="409791"/>
            </a:xfrm>
            <a:prstGeom prst="ellipse">
              <a:avLst/>
            </a:prstGeom>
          </p:spPr>
        </p:pic>
        <p:pic>
          <p:nvPicPr>
            <p:cNvPr id="33" name="Picture 32">
              <a:extLst>
                <a:ext uri="{FF2B5EF4-FFF2-40B4-BE49-F238E27FC236}">
                  <a16:creationId xmlns:a16="http://schemas.microsoft.com/office/drawing/2014/main" id="{65EB922C-9A67-485C-BDD8-638E30DE2A90}"/>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23143" t="-1782" r="51188" b="72407"/>
            <a:stretch/>
          </p:blipFill>
          <p:spPr>
            <a:xfrm rot="5400000">
              <a:off x="1584281" y="3318673"/>
              <a:ext cx="406981" cy="409791"/>
            </a:xfrm>
            <a:prstGeom prst="ellipse">
              <a:avLst/>
            </a:prstGeom>
          </p:spPr>
        </p:pic>
        <p:pic>
          <p:nvPicPr>
            <p:cNvPr id="13331" name="Picture 33"/>
            <p:cNvPicPr>
              <a:picLocks noChangeAspect="1" noChangeArrowheads="1"/>
            </p:cNvPicPr>
            <p:nvPr/>
          </p:nvPicPr>
          <p:blipFill>
            <a:blip r:embed="rId4" cstate="print">
              <a:extLst>
                <a:ext uri="{28A0092B-C50C-407E-A947-70E740481C1C}">
                  <a14:useLocalDpi xmlns:a14="http://schemas.microsoft.com/office/drawing/2010/main" val="0"/>
                </a:ext>
              </a:extLst>
            </a:blip>
            <a:srcRect l="13274" r="50175" b="65768"/>
            <a:stretch>
              <a:fillRect/>
            </a:stretch>
          </p:blipFill>
          <p:spPr bwMode="auto">
            <a:xfrm rot="8889661">
              <a:off x="1369171" y="2756856"/>
              <a:ext cx="579529" cy="477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 name="Picture 34">
              <a:extLst>
                <a:ext uri="{FF2B5EF4-FFF2-40B4-BE49-F238E27FC236}">
                  <a16:creationId xmlns:a16="http://schemas.microsoft.com/office/drawing/2014/main" id="{6CED1F68-E25D-40C4-90BF-BB01C0210EB3}"/>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23143" t="-1782" r="51188" b="72407"/>
            <a:stretch/>
          </p:blipFill>
          <p:spPr>
            <a:xfrm rot="5400000">
              <a:off x="1772973" y="3011008"/>
              <a:ext cx="406981" cy="409791"/>
            </a:xfrm>
            <a:prstGeom prst="ellipse">
              <a:avLst/>
            </a:prstGeom>
          </p:spPr>
        </p:pic>
        <p:pic>
          <p:nvPicPr>
            <p:cNvPr id="36" name="Picture 35">
              <a:extLst>
                <a:ext uri="{FF2B5EF4-FFF2-40B4-BE49-F238E27FC236}">
                  <a16:creationId xmlns:a16="http://schemas.microsoft.com/office/drawing/2014/main" id="{11ED572A-0578-4865-ADA3-EA1589F0A77A}"/>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23143" t="-1782" r="51188" b="72407"/>
            <a:stretch/>
          </p:blipFill>
          <p:spPr>
            <a:xfrm rot="5400000">
              <a:off x="1949084" y="3327002"/>
              <a:ext cx="406981" cy="409791"/>
            </a:xfrm>
            <a:prstGeom prst="ellipse">
              <a:avLst/>
            </a:prstGeom>
          </p:spPr>
        </p:pic>
        <p:pic>
          <p:nvPicPr>
            <p:cNvPr id="13334" name="Picture 36"/>
            <p:cNvPicPr>
              <a:picLocks noChangeAspect="1" noChangeArrowheads="1"/>
            </p:cNvPicPr>
            <p:nvPr/>
          </p:nvPicPr>
          <p:blipFill>
            <a:blip r:embed="rId4" cstate="print">
              <a:extLst>
                <a:ext uri="{28A0092B-C50C-407E-A947-70E740481C1C}">
                  <a14:useLocalDpi xmlns:a14="http://schemas.microsoft.com/office/drawing/2010/main" val="0"/>
                </a:ext>
              </a:extLst>
            </a:blip>
            <a:srcRect l="13274" r="50175" b="65768"/>
            <a:stretch>
              <a:fillRect/>
            </a:stretch>
          </p:blipFill>
          <p:spPr bwMode="auto">
            <a:xfrm rot="5400000">
              <a:off x="837531" y="2837199"/>
              <a:ext cx="579529" cy="477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 name="Picture 37">
              <a:extLst>
                <a:ext uri="{FF2B5EF4-FFF2-40B4-BE49-F238E27FC236}">
                  <a16:creationId xmlns:a16="http://schemas.microsoft.com/office/drawing/2014/main" id="{109F5B0D-E62F-4157-AAB4-A9F18B3FE181}"/>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23143" t="-1782" r="51188" b="72407"/>
            <a:stretch/>
          </p:blipFill>
          <p:spPr>
            <a:xfrm rot="5400000">
              <a:off x="2298912" y="3224104"/>
              <a:ext cx="406981" cy="409791"/>
            </a:xfrm>
            <a:prstGeom prst="ellipse">
              <a:avLst/>
            </a:prstGeom>
          </p:spPr>
        </p:pic>
        <p:pic>
          <p:nvPicPr>
            <p:cNvPr id="13336" name="Picture 38"/>
            <p:cNvPicPr>
              <a:picLocks noChangeAspect="1" noChangeArrowheads="1"/>
            </p:cNvPicPr>
            <p:nvPr/>
          </p:nvPicPr>
          <p:blipFill>
            <a:blip r:embed="rId4" cstate="print">
              <a:extLst>
                <a:ext uri="{28A0092B-C50C-407E-A947-70E740481C1C}">
                  <a14:useLocalDpi xmlns:a14="http://schemas.microsoft.com/office/drawing/2010/main" val="0"/>
                </a:ext>
              </a:extLst>
            </a:blip>
            <a:srcRect l="13274" r="50175" b="65768"/>
            <a:stretch>
              <a:fillRect/>
            </a:stretch>
          </p:blipFill>
          <p:spPr bwMode="auto">
            <a:xfrm rot="3671721">
              <a:off x="2256578" y="2807565"/>
              <a:ext cx="579529" cy="477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37" name="Picture 39"/>
            <p:cNvPicPr>
              <a:picLocks noChangeAspect="1" noChangeArrowheads="1"/>
            </p:cNvPicPr>
            <p:nvPr/>
          </p:nvPicPr>
          <p:blipFill>
            <a:blip r:embed="rId4" cstate="print">
              <a:extLst>
                <a:ext uri="{28A0092B-C50C-407E-A947-70E740481C1C}">
                  <a14:useLocalDpi xmlns:a14="http://schemas.microsoft.com/office/drawing/2010/main" val="0"/>
                </a:ext>
              </a:extLst>
            </a:blip>
            <a:srcRect l="13274" r="50175" b="65768"/>
            <a:stretch>
              <a:fillRect/>
            </a:stretch>
          </p:blipFill>
          <p:spPr bwMode="auto">
            <a:xfrm rot="5400000">
              <a:off x="1803482" y="2584413"/>
              <a:ext cx="579529" cy="477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 name="Picture 40">
              <a:extLst>
                <a:ext uri="{FF2B5EF4-FFF2-40B4-BE49-F238E27FC236}">
                  <a16:creationId xmlns:a16="http://schemas.microsoft.com/office/drawing/2014/main" id="{C146F48F-7B20-4B69-8B2C-70058FC306ED}"/>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23143" t="-1782" r="51188" b="72407"/>
            <a:stretch/>
          </p:blipFill>
          <p:spPr>
            <a:xfrm rot="5400000">
              <a:off x="1169507" y="2621527"/>
              <a:ext cx="406981" cy="409791"/>
            </a:xfrm>
            <a:prstGeom prst="ellipse">
              <a:avLst/>
            </a:prstGeom>
          </p:spPr>
        </p:pic>
      </p:gr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5"/>
          <p:cNvSpPr>
            <a:spLocks noGrp="1"/>
          </p:cNvSpPr>
          <p:nvPr>
            <p:ph type="title"/>
          </p:nvPr>
        </p:nvSpPr>
        <p:spPr>
          <a:xfrm>
            <a:off x="457200" y="485775"/>
            <a:ext cx="8220075" cy="1165225"/>
          </a:xfrm>
        </p:spPr>
        <p:txBody>
          <a:bodyPr/>
          <a:lstStyle/>
          <a:p>
            <a:pPr algn="ctr" eaLnBrk="1" hangingPunct="1"/>
            <a:r>
              <a:rPr lang="en-GB" altLang="en-US" smtClean="0">
                <a:latin typeface="Sassoon Infant Md" charset="0"/>
              </a:rPr>
              <a:t>Melting and Freezing Points</a:t>
            </a:r>
          </a:p>
        </p:txBody>
      </p:sp>
      <p:sp>
        <p:nvSpPr>
          <p:cNvPr id="13" name="Rectangle 12">
            <a:extLst>
              <a:ext uri="{FF2B5EF4-FFF2-40B4-BE49-F238E27FC236}">
                <a16:creationId xmlns:a16="http://schemas.microsoft.com/office/drawing/2014/main" id="{7C965064-71DD-407A-8E63-523C110790B0}"/>
              </a:ext>
            </a:extLst>
          </p:cNvPr>
          <p:cNvSpPr/>
          <p:nvPr/>
        </p:nvSpPr>
        <p:spPr>
          <a:xfrm>
            <a:off x="755650" y="1651000"/>
            <a:ext cx="2797175" cy="4435475"/>
          </a:xfrm>
          <a:prstGeom prst="rect">
            <a:avLst/>
          </a:prstGeom>
          <a:solidFill>
            <a:schemeClr val="accent3">
              <a:lumMod val="20000"/>
              <a:lumOff val="80000"/>
            </a:schemeClr>
          </a:solidFill>
          <a:ln>
            <a:solidFill>
              <a:srgbClr val="7095A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4340" name="Content Placeholder 7"/>
          <p:cNvSpPr>
            <a:spLocks noGrp="1"/>
          </p:cNvSpPr>
          <p:nvPr>
            <p:ph idx="1"/>
          </p:nvPr>
        </p:nvSpPr>
        <p:spPr>
          <a:xfrm>
            <a:off x="755650" y="1651000"/>
            <a:ext cx="2797175" cy="4435475"/>
          </a:xfrm>
        </p:spPr>
        <p:txBody>
          <a:bodyPr anchor="ctr"/>
          <a:lstStyle/>
          <a:p>
            <a:pPr marL="0" indent="0" eaLnBrk="1" hangingPunct="1">
              <a:lnSpc>
                <a:spcPct val="100000"/>
              </a:lnSpc>
              <a:buFont typeface="Arial" panose="020B0604020202020204" pitchFamily="34" charset="0"/>
              <a:buNone/>
            </a:pPr>
            <a:r>
              <a:rPr lang="en-GB" altLang="en-US" smtClean="0">
                <a:latin typeface="Sassoon Infant Rg" charset="0"/>
                <a:cs typeface="Sassoon Infant Rg" charset="0"/>
              </a:rPr>
              <a:t>For most materials, their melting and freezing points are the same. Although it sounds strange, think of the melting and freezing point as a barrier. If the material is heated to a temperature higher than this, it will melt. If the material is cooled to a temperature lower than this, it will freeze. </a:t>
            </a:r>
          </a:p>
        </p:txBody>
      </p:sp>
      <p:sp>
        <p:nvSpPr>
          <p:cNvPr id="7" name="Rectangle 6">
            <a:extLst>
              <a:ext uri="{FF2B5EF4-FFF2-40B4-BE49-F238E27FC236}">
                <a16:creationId xmlns:a16="http://schemas.microsoft.com/office/drawing/2014/main" id="{BF7F2973-DCBB-46C3-AC26-175B5A1339A4}"/>
              </a:ext>
            </a:extLst>
          </p:cNvPr>
          <p:cNvSpPr/>
          <p:nvPr/>
        </p:nvSpPr>
        <p:spPr>
          <a:xfrm>
            <a:off x="3643313" y="1651000"/>
            <a:ext cx="4745037" cy="4441825"/>
          </a:xfrm>
          <a:prstGeom prst="rect">
            <a:avLst/>
          </a:prstGeom>
          <a:solidFill>
            <a:srgbClr val="A7E6D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nvGrpSpPr>
          <p:cNvPr id="14342" name="Group 21"/>
          <p:cNvGrpSpPr>
            <a:grpSpLocks/>
          </p:cNvGrpSpPr>
          <p:nvPr/>
        </p:nvGrpSpPr>
        <p:grpSpPr bwMode="auto">
          <a:xfrm>
            <a:off x="5407025" y="1755775"/>
            <a:ext cx="1217613" cy="4232275"/>
            <a:chOff x="5396646" y="1752207"/>
            <a:chExt cx="1216871" cy="4232134"/>
          </a:xfrm>
        </p:grpSpPr>
        <p:sp>
          <p:nvSpPr>
            <p:cNvPr id="10" name="Down Arrow 9">
              <a:extLst>
                <a:ext uri="{FF2B5EF4-FFF2-40B4-BE49-F238E27FC236}">
                  <a16:creationId xmlns:a16="http://schemas.microsoft.com/office/drawing/2014/main" id="{1FA3C802-E44C-4706-8C3B-2C0FE7B6E3DB}"/>
                </a:ext>
              </a:extLst>
            </p:cNvPr>
            <p:cNvSpPr/>
            <p:nvPr/>
          </p:nvSpPr>
          <p:spPr>
            <a:xfrm rot="10800000" flipH="1">
              <a:off x="6378710" y="2533231"/>
              <a:ext cx="234807" cy="2874867"/>
            </a:xfrm>
            <a:prstGeom prst="downArrow">
              <a:avLst/>
            </a:prstGeom>
            <a:solidFill>
              <a:schemeClr val="bg1"/>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 name="Down Arrow 11">
              <a:extLst>
                <a:ext uri="{FF2B5EF4-FFF2-40B4-BE49-F238E27FC236}">
                  <a16:creationId xmlns:a16="http://schemas.microsoft.com/office/drawing/2014/main" id="{896B747A-BCBA-4E97-95EF-57690FDAE61E}"/>
                </a:ext>
              </a:extLst>
            </p:cNvPr>
            <p:cNvSpPr/>
            <p:nvPr/>
          </p:nvSpPr>
          <p:spPr>
            <a:xfrm rot="10800000" flipV="1">
              <a:off x="5396646" y="2533231"/>
              <a:ext cx="234807" cy="2874867"/>
            </a:xfrm>
            <a:prstGeom prst="downArrow">
              <a:avLst/>
            </a:prstGeom>
            <a:solidFill>
              <a:schemeClr val="bg1"/>
            </a:solidFill>
            <a:ln>
              <a:solidFill>
                <a:srgbClr val="7095A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4350" name="Picture 13"/>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824840" y="1752207"/>
              <a:ext cx="364436" cy="4232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4343" name="Picture 2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165975" y="1755775"/>
            <a:ext cx="1073150" cy="1598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4" name="Picture 24"/>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797300" y="5113338"/>
            <a:ext cx="1416050" cy="874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27" name="Straight Connector 26">
            <a:extLst>
              <a:ext uri="{FF2B5EF4-FFF2-40B4-BE49-F238E27FC236}">
                <a16:creationId xmlns:a16="http://schemas.microsoft.com/office/drawing/2014/main" id="{F36E0F33-BFE3-4B04-A0F4-6C49FDC344D3}"/>
              </a:ext>
            </a:extLst>
          </p:cNvPr>
          <p:cNvCxnSpPr/>
          <p:nvPr/>
        </p:nvCxnSpPr>
        <p:spPr>
          <a:xfrm>
            <a:off x="4665663" y="3616325"/>
            <a:ext cx="2700337"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4346" name="Content Placeholder 7"/>
          <p:cNvSpPr>
            <a:spLocks/>
          </p:cNvSpPr>
          <p:nvPr/>
        </p:nvSpPr>
        <p:spPr bwMode="auto">
          <a:xfrm>
            <a:off x="3643313" y="2536825"/>
            <a:ext cx="1760537" cy="108902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lstStyle>
            <a:lvl1pPr>
              <a:lnSpc>
                <a:spcPct val="90000"/>
              </a:lnSpc>
              <a:spcBef>
                <a:spcPts val="1000"/>
              </a:spcBef>
              <a:buFont typeface="Arial" panose="020B0604020202020204" pitchFamily="34" charset="0"/>
              <a:buChar char="•"/>
              <a:defRPr>
                <a:solidFill>
                  <a:srgbClr val="1C1C1C"/>
                </a:solidFill>
                <a:latin typeface="Sassoon Infant Rg" charset="0"/>
                <a:cs typeface="Sassoon Infant Rg"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9pPr>
          </a:lstStyle>
          <a:p>
            <a:pPr eaLnBrk="1" hangingPunct="1">
              <a:lnSpc>
                <a:spcPct val="100000"/>
              </a:lnSpc>
              <a:buFont typeface="Arial" panose="020B0604020202020204" pitchFamily="34" charset="0"/>
              <a:buNone/>
            </a:pPr>
            <a:r>
              <a:rPr lang="en-GB" altLang="en-US" sz="1600"/>
              <a:t>0</a:t>
            </a:r>
            <a:r>
              <a:rPr lang="en-GB" altLang="en-US" sz="1400" baseline="30000"/>
              <a:t>°</a:t>
            </a:r>
            <a:r>
              <a:rPr lang="en-GB" altLang="en-US" sz="1600"/>
              <a:t>C </a:t>
            </a:r>
          </a:p>
          <a:p>
            <a:pPr eaLnBrk="1" hangingPunct="1">
              <a:lnSpc>
                <a:spcPct val="100000"/>
              </a:lnSpc>
              <a:buFont typeface="Arial" panose="020B0604020202020204" pitchFamily="34" charset="0"/>
              <a:buNone/>
            </a:pPr>
            <a:r>
              <a:rPr lang="en-GB" altLang="en-US" sz="1600"/>
              <a:t>Freezing point of water.</a:t>
            </a:r>
          </a:p>
        </p:txBody>
      </p:sp>
      <p:sp>
        <p:nvSpPr>
          <p:cNvPr id="14347" name="Content Placeholder 7"/>
          <p:cNvSpPr>
            <a:spLocks/>
          </p:cNvSpPr>
          <p:nvPr/>
        </p:nvSpPr>
        <p:spPr bwMode="auto">
          <a:xfrm>
            <a:off x="6632575" y="3625850"/>
            <a:ext cx="1752600" cy="1087438"/>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lstStyle>
            <a:lvl1pPr>
              <a:lnSpc>
                <a:spcPct val="90000"/>
              </a:lnSpc>
              <a:spcBef>
                <a:spcPts val="1000"/>
              </a:spcBef>
              <a:buFont typeface="Arial" panose="020B0604020202020204" pitchFamily="34" charset="0"/>
              <a:buChar char="•"/>
              <a:defRPr>
                <a:solidFill>
                  <a:srgbClr val="1C1C1C"/>
                </a:solidFill>
                <a:latin typeface="Sassoon Infant Rg" charset="0"/>
                <a:cs typeface="Sassoon Infant Rg"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9pPr>
          </a:lstStyle>
          <a:p>
            <a:pPr eaLnBrk="1" hangingPunct="1">
              <a:lnSpc>
                <a:spcPct val="100000"/>
              </a:lnSpc>
              <a:buFont typeface="Arial" panose="020B0604020202020204" pitchFamily="34" charset="0"/>
              <a:buNone/>
            </a:pPr>
            <a:r>
              <a:rPr lang="en-GB" altLang="en-US" sz="1600"/>
              <a:t>0</a:t>
            </a:r>
            <a:r>
              <a:rPr lang="en-GB" altLang="en-US" sz="1400" baseline="30000"/>
              <a:t>°</a:t>
            </a:r>
            <a:r>
              <a:rPr lang="en-GB" altLang="en-US" sz="1600"/>
              <a:t>C </a:t>
            </a:r>
          </a:p>
          <a:p>
            <a:pPr eaLnBrk="1" hangingPunct="1">
              <a:lnSpc>
                <a:spcPct val="100000"/>
              </a:lnSpc>
              <a:buFont typeface="Arial" panose="020B0604020202020204" pitchFamily="34" charset="0"/>
              <a:buNone/>
            </a:pPr>
            <a:r>
              <a:rPr lang="en-GB" altLang="en-US" sz="1600"/>
              <a:t>Melting point of ice.</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5"/>
          <p:cNvSpPr>
            <a:spLocks noGrp="1"/>
          </p:cNvSpPr>
          <p:nvPr>
            <p:ph type="title"/>
          </p:nvPr>
        </p:nvSpPr>
        <p:spPr>
          <a:xfrm>
            <a:off x="457200" y="485775"/>
            <a:ext cx="8220075" cy="1165225"/>
          </a:xfrm>
        </p:spPr>
        <p:txBody>
          <a:bodyPr/>
          <a:lstStyle/>
          <a:p>
            <a:pPr eaLnBrk="1" hangingPunct="1"/>
            <a:r>
              <a:rPr lang="en-GB" altLang="en-US" smtClean="0">
                <a:latin typeface="Sassoon Infant Md" charset="0"/>
              </a:rPr>
              <a:t>Melting Points</a:t>
            </a:r>
          </a:p>
        </p:txBody>
      </p:sp>
      <p:sp>
        <p:nvSpPr>
          <p:cNvPr id="11" name="Rectangle 10">
            <a:extLst>
              <a:ext uri="{FF2B5EF4-FFF2-40B4-BE49-F238E27FC236}">
                <a16:creationId xmlns:a16="http://schemas.microsoft.com/office/drawing/2014/main" id="{FCE001A6-C510-4D03-9475-B7290565A87A}"/>
              </a:ext>
            </a:extLst>
          </p:cNvPr>
          <p:cNvSpPr/>
          <p:nvPr/>
        </p:nvSpPr>
        <p:spPr>
          <a:xfrm>
            <a:off x="755650" y="2844800"/>
            <a:ext cx="2505075" cy="784225"/>
          </a:xfrm>
          <a:prstGeom prst="rect">
            <a:avLst/>
          </a:prstGeom>
          <a:solidFill>
            <a:srgbClr val="7095A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wax</a:t>
            </a:r>
          </a:p>
        </p:txBody>
      </p:sp>
      <p:sp>
        <p:nvSpPr>
          <p:cNvPr id="13" name="Rectangle 12">
            <a:extLst>
              <a:ext uri="{FF2B5EF4-FFF2-40B4-BE49-F238E27FC236}">
                <a16:creationId xmlns:a16="http://schemas.microsoft.com/office/drawing/2014/main" id="{9E2D6AC3-2EF2-42A1-9E62-6E32DF77C6E8}"/>
              </a:ext>
            </a:extLst>
          </p:cNvPr>
          <p:cNvSpPr/>
          <p:nvPr/>
        </p:nvSpPr>
        <p:spPr>
          <a:xfrm>
            <a:off x="755650" y="1643063"/>
            <a:ext cx="7632700" cy="1165225"/>
          </a:xfrm>
          <a:prstGeom prst="rect">
            <a:avLst/>
          </a:prstGeom>
          <a:solidFill>
            <a:schemeClr val="accent3">
              <a:lumMod val="20000"/>
              <a:lumOff val="80000"/>
            </a:schemeClr>
          </a:solidFill>
          <a:ln>
            <a:solidFill>
              <a:srgbClr val="7095A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5365" name="Content Placeholder 7"/>
          <p:cNvSpPr>
            <a:spLocks noGrp="1"/>
          </p:cNvSpPr>
          <p:nvPr>
            <p:ph idx="1"/>
          </p:nvPr>
        </p:nvSpPr>
        <p:spPr>
          <a:xfrm>
            <a:off x="755650" y="1651000"/>
            <a:ext cx="7632700" cy="1157288"/>
          </a:xfrm>
        </p:spPr>
        <p:txBody>
          <a:bodyPr anchor="ctr"/>
          <a:lstStyle/>
          <a:p>
            <a:pPr marL="0" indent="0" algn="ctr" eaLnBrk="1" hangingPunct="1">
              <a:lnSpc>
                <a:spcPct val="100000"/>
              </a:lnSpc>
              <a:buFont typeface="Arial" panose="020B0604020202020204" pitchFamily="34" charset="0"/>
              <a:buNone/>
            </a:pPr>
            <a:r>
              <a:rPr lang="en-GB" altLang="en-US" smtClean="0">
                <a:latin typeface="Sassoon Infant Rg" charset="0"/>
                <a:cs typeface="Sassoon Infant Rg" charset="0"/>
              </a:rPr>
              <a:t>Can you match these materials with their</a:t>
            </a:r>
            <a:br>
              <a:rPr lang="en-GB" altLang="en-US" smtClean="0">
                <a:latin typeface="Sassoon Infant Rg" charset="0"/>
                <a:cs typeface="Sassoon Infant Rg" charset="0"/>
              </a:rPr>
            </a:br>
            <a:r>
              <a:rPr lang="en-GB" altLang="en-US" smtClean="0">
                <a:latin typeface="Sassoon Infant Rg" charset="0"/>
                <a:cs typeface="Sassoon Infant Rg" charset="0"/>
              </a:rPr>
              <a:t>approximate freezing and melting points?</a:t>
            </a:r>
          </a:p>
        </p:txBody>
      </p:sp>
      <p:sp>
        <p:nvSpPr>
          <p:cNvPr id="18" name="Rectangle 17">
            <a:extLst>
              <a:ext uri="{FF2B5EF4-FFF2-40B4-BE49-F238E27FC236}">
                <a16:creationId xmlns:a16="http://schemas.microsoft.com/office/drawing/2014/main" id="{56AC5FAD-271B-4B9E-AE2C-310671C9458E}"/>
              </a:ext>
            </a:extLst>
          </p:cNvPr>
          <p:cNvSpPr/>
          <p:nvPr/>
        </p:nvSpPr>
        <p:spPr>
          <a:xfrm>
            <a:off x="755650" y="3665538"/>
            <a:ext cx="2505075" cy="785812"/>
          </a:xfrm>
          <a:prstGeom prst="rect">
            <a:avLst/>
          </a:prstGeom>
          <a:solidFill>
            <a:srgbClr val="7095A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aluminium</a:t>
            </a:r>
          </a:p>
        </p:txBody>
      </p:sp>
      <p:sp>
        <p:nvSpPr>
          <p:cNvPr id="19" name="Rectangle 18">
            <a:extLst>
              <a:ext uri="{FF2B5EF4-FFF2-40B4-BE49-F238E27FC236}">
                <a16:creationId xmlns:a16="http://schemas.microsoft.com/office/drawing/2014/main" id="{D6DDB85B-9E34-487D-BDB3-A43F5D9EBD64}"/>
              </a:ext>
            </a:extLst>
          </p:cNvPr>
          <p:cNvSpPr/>
          <p:nvPr/>
        </p:nvSpPr>
        <p:spPr>
          <a:xfrm>
            <a:off x="755650" y="4486275"/>
            <a:ext cx="2505075" cy="785813"/>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a:solidFill>
                  <a:schemeClr val="tx1"/>
                </a:solidFill>
              </a:rPr>
              <a:t>35°C</a:t>
            </a:r>
            <a:endParaRPr lang="en-GB" dirty="0">
              <a:solidFill>
                <a:schemeClr val="tx1"/>
              </a:solidFill>
            </a:endParaRPr>
          </a:p>
        </p:txBody>
      </p:sp>
      <p:sp>
        <p:nvSpPr>
          <p:cNvPr id="21" name="Rectangle 20">
            <a:extLst>
              <a:ext uri="{FF2B5EF4-FFF2-40B4-BE49-F238E27FC236}">
                <a16:creationId xmlns:a16="http://schemas.microsoft.com/office/drawing/2014/main" id="{464A3F05-FEC1-451C-AD59-B522641FA354}"/>
              </a:ext>
            </a:extLst>
          </p:cNvPr>
          <p:cNvSpPr/>
          <p:nvPr/>
        </p:nvSpPr>
        <p:spPr>
          <a:xfrm>
            <a:off x="755650" y="5308600"/>
            <a:ext cx="2505075" cy="784225"/>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660°C</a:t>
            </a:r>
          </a:p>
        </p:txBody>
      </p:sp>
      <p:sp>
        <p:nvSpPr>
          <p:cNvPr id="22" name="Rectangle 21">
            <a:extLst>
              <a:ext uri="{FF2B5EF4-FFF2-40B4-BE49-F238E27FC236}">
                <a16:creationId xmlns:a16="http://schemas.microsoft.com/office/drawing/2014/main" id="{63530F2F-BA21-40C9-B4F0-8FB165DE6916}"/>
              </a:ext>
            </a:extLst>
          </p:cNvPr>
          <p:cNvSpPr/>
          <p:nvPr/>
        </p:nvSpPr>
        <p:spPr>
          <a:xfrm>
            <a:off x="3319463" y="2844800"/>
            <a:ext cx="2505075" cy="784225"/>
          </a:xfrm>
          <a:prstGeom prst="rect">
            <a:avLst/>
          </a:prstGeom>
          <a:solidFill>
            <a:srgbClr val="7095A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butter</a:t>
            </a:r>
          </a:p>
        </p:txBody>
      </p:sp>
      <p:sp>
        <p:nvSpPr>
          <p:cNvPr id="23" name="Rectangle 22">
            <a:extLst>
              <a:ext uri="{FF2B5EF4-FFF2-40B4-BE49-F238E27FC236}">
                <a16:creationId xmlns:a16="http://schemas.microsoft.com/office/drawing/2014/main" id="{2056CB8E-D0F0-4EC1-9047-31478D724A44}"/>
              </a:ext>
            </a:extLst>
          </p:cNvPr>
          <p:cNvSpPr/>
          <p:nvPr/>
        </p:nvSpPr>
        <p:spPr>
          <a:xfrm>
            <a:off x="3319463" y="3665538"/>
            <a:ext cx="2505075" cy="785812"/>
          </a:xfrm>
          <a:prstGeom prst="rect">
            <a:avLst/>
          </a:prstGeom>
          <a:solidFill>
            <a:srgbClr val="7095A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silver</a:t>
            </a:r>
          </a:p>
        </p:txBody>
      </p:sp>
      <p:sp>
        <p:nvSpPr>
          <p:cNvPr id="24" name="Rectangle 23">
            <a:extLst>
              <a:ext uri="{FF2B5EF4-FFF2-40B4-BE49-F238E27FC236}">
                <a16:creationId xmlns:a16="http://schemas.microsoft.com/office/drawing/2014/main" id="{3F1A14A4-EA6B-4757-BA9D-AB04CBCA2C53}"/>
              </a:ext>
            </a:extLst>
          </p:cNvPr>
          <p:cNvSpPr/>
          <p:nvPr/>
        </p:nvSpPr>
        <p:spPr>
          <a:xfrm>
            <a:off x="3319463" y="4486275"/>
            <a:ext cx="2505075" cy="785813"/>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a:solidFill>
                  <a:schemeClr val="tx1"/>
                </a:solidFill>
              </a:rPr>
              <a:t>50°C</a:t>
            </a:r>
            <a:endParaRPr lang="en-GB" dirty="0">
              <a:solidFill>
                <a:schemeClr val="tx1"/>
              </a:solidFill>
            </a:endParaRPr>
          </a:p>
        </p:txBody>
      </p:sp>
      <p:sp>
        <p:nvSpPr>
          <p:cNvPr id="25" name="Rectangle 24">
            <a:extLst>
              <a:ext uri="{FF2B5EF4-FFF2-40B4-BE49-F238E27FC236}">
                <a16:creationId xmlns:a16="http://schemas.microsoft.com/office/drawing/2014/main" id="{3B602769-57A8-42F6-A3E5-11FE5E04F905}"/>
              </a:ext>
            </a:extLst>
          </p:cNvPr>
          <p:cNvSpPr/>
          <p:nvPr/>
        </p:nvSpPr>
        <p:spPr>
          <a:xfrm>
            <a:off x="3319463" y="5308600"/>
            <a:ext cx="2505075" cy="784225"/>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a:solidFill>
                  <a:schemeClr val="tx1"/>
                </a:solidFill>
              </a:rPr>
              <a:t>0°C</a:t>
            </a:r>
            <a:endParaRPr lang="en-GB" dirty="0">
              <a:solidFill>
                <a:schemeClr val="tx1"/>
              </a:solidFill>
            </a:endParaRPr>
          </a:p>
        </p:txBody>
      </p:sp>
      <p:sp>
        <p:nvSpPr>
          <p:cNvPr id="26" name="Rectangle 25">
            <a:extLst>
              <a:ext uri="{FF2B5EF4-FFF2-40B4-BE49-F238E27FC236}">
                <a16:creationId xmlns:a16="http://schemas.microsoft.com/office/drawing/2014/main" id="{66EF8B85-DEA8-4520-B70D-65A4C9DF105C}"/>
              </a:ext>
            </a:extLst>
          </p:cNvPr>
          <p:cNvSpPr/>
          <p:nvPr/>
        </p:nvSpPr>
        <p:spPr>
          <a:xfrm>
            <a:off x="5883275" y="2844800"/>
            <a:ext cx="2505075" cy="784225"/>
          </a:xfrm>
          <a:prstGeom prst="rect">
            <a:avLst/>
          </a:prstGeom>
          <a:solidFill>
            <a:srgbClr val="7095A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gold</a:t>
            </a:r>
          </a:p>
        </p:txBody>
      </p:sp>
      <p:sp>
        <p:nvSpPr>
          <p:cNvPr id="27" name="Rectangle 26">
            <a:extLst>
              <a:ext uri="{FF2B5EF4-FFF2-40B4-BE49-F238E27FC236}">
                <a16:creationId xmlns:a16="http://schemas.microsoft.com/office/drawing/2014/main" id="{8D5BA61D-0C9E-4F99-949A-6AB81A35D07C}"/>
              </a:ext>
            </a:extLst>
          </p:cNvPr>
          <p:cNvSpPr/>
          <p:nvPr/>
        </p:nvSpPr>
        <p:spPr>
          <a:xfrm>
            <a:off x="5883275" y="3665538"/>
            <a:ext cx="2505075" cy="785812"/>
          </a:xfrm>
          <a:prstGeom prst="rect">
            <a:avLst/>
          </a:prstGeom>
          <a:solidFill>
            <a:srgbClr val="7095A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ice cream</a:t>
            </a:r>
          </a:p>
        </p:txBody>
      </p:sp>
      <p:sp>
        <p:nvSpPr>
          <p:cNvPr id="28" name="Rectangle 27">
            <a:extLst>
              <a:ext uri="{FF2B5EF4-FFF2-40B4-BE49-F238E27FC236}">
                <a16:creationId xmlns:a16="http://schemas.microsoft.com/office/drawing/2014/main" id="{2D25A40F-1AEF-46A4-B6FA-756572E28F50}"/>
              </a:ext>
            </a:extLst>
          </p:cNvPr>
          <p:cNvSpPr/>
          <p:nvPr/>
        </p:nvSpPr>
        <p:spPr>
          <a:xfrm>
            <a:off x="5883275" y="4486275"/>
            <a:ext cx="2505075" cy="785813"/>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1060°C</a:t>
            </a:r>
          </a:p>
        </p:txBody>
      </p:sp>
      <p:sp>
        <p:nvSpPr>
          <p:cNvPr id="29" name="Rectangle 28">
            <a:extLst>
              <a:ext uri="{FF2B5EF4-FFF2-40B4-BE49-F238E27FC236}">
                <a16:creationId xmlns:a16="http://schemas.microsoft.com/office/drawing/2014/main" id="{F13606EE-11AC-4798-9DD4-4E98747A6F35}"/>
              </a:ext>
            </a:extLst>
          </p:cNvPr>
          <p:cNvSpPr/>
          <p:nvPr/>
        </p:nvSpPr>
        <p:spPr>
          <a:xfrm>
            <a:off x="5883275" y="5308600"/>
            <a:ext cx="2505075" cy="784225"/>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960°C</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5"/>
          <p:cNvSpPr>
            <a:spLocks noGrp="1"/>
          </p:cNvSpPr>
          <p:nvPr>
            <p:ph type="title"/>
          </p:nvPr>
        </p:nvSpPr>
        <p:spPr>
          <a:xfrm>
            <a:off x="457200" y="485775"/>
            <a:ext cx="8220075" cy="1165225"/>
          </a:xfrm>
        </p:spPr>
        <p:txBody>
          <a:bodyPr/>
          <a:lstStyle/>
          <a:p>
            <a:pPr eaLnBrk="1" hangingPunct="1"/>
            <a:r>
              <a:rPr lang="en-GB" altLang="en-US" smtClean="0">
                <a:latin typeface="Sassoon Infant Md" charset="0"/>
              </a:rPr>
              <a:t>Melting Points</a:t>
            </a:r>
          </a:p>
        </p:txBody>
      </p:sp>
      <p:sp>
        <p:nvSpPr>
          <p:cNvPr id="11" name="Rectangle 10">
            <a:extLst>
              <a:ext uri="{FF2B5EF4-FFF2-40B4-BE49-F238E27FC236}">
                <a16:creationId xmlns:a16="http://schemas.microsoft.com/office/drawing/2014/main" id="{40608D7E-2C07-42C9-A55C-D5F20106DB55}"/>
              </a:ext>
            </a:extLst>
          </p:cNvPr>
          <p:cNvSpPr/>
          <p:nvPr/>
        </p:nvSpPr>
        <p:spPr>
          <a:xfrm>
            <a:off x="755650" y="2844800"/>
            <a:ext cx="2505075" cy="784225"/>
          </a:xfrm>
          <a:prstGeom prst="rect">
            <a:avLst/>
          </a:prstGeom>
          <a:solidFill>
            <a:srgbClr val="7095A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wax</a:t>
            </a:r>
          </a:p>
        </p:txBody>
      </p:sp>
      <p:sp>
        <p:nvSpPr>
          <p:cNvPr id="13" name="Rectangle 12">
            <a:extLst>
              <a:ext uri="{FF2B5EF4-FFF2-40B4-BE49-F238E27FC236}">
                <a16:creationId xmlns:a16="http://schemas.microsoft.com/office/drawing/2014/main" id="{466D0B3D-A25A-49F3-95A3-EBA423CF0AE7}"/>
              </a:ext>
            </a:extLst>
          </p:cNvPr>
          <p:cNvSpPr/>
          <p:nvPr/>
        </p:nvSpPr>
        <p:spPr>
          <a:xfrm>
            <a:off x="755650" y="1643063"/>
            <a:ext cx="7632700" cy="1165225"/>
          </a:xfrm>
          <a:prstGeom prst="rect">
            <a:avLst/>
          </a:prstGeom>
          <a:solidFill>
            <a:schemeClr val="accent3">
              <a:lumMod val="20000"/>
              <a:lumOff val="80000"/>
            </a:schemeClr>
          </a:solidFill>
          <a:ln>
            <a:solidFill>
              <a:srgbClr val="7095A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6389" name="Content Placeholder 7"/>
          <p:cNvSpPr>
            <a:spLocks noGrp="1"/>
          </p:cNvSpPr>
          <p:nvPr>
            <p:ph idx="1"/>
          </p:nvPr>
        </p:nvSpPr>
        <p:spPr>
          <a:xfrm>
            <a:off x="755650" y="1651000"/>
            <a:ext cx="7632700" cy="1157288"/>
          </a:xfrm>
        </p:spPr>
        <p:txBody>
          <a:bodyPr anchor="ctr"/>
          <a:lstStyle/>
          <a:p>
            <a:pPr marL="0" indent="0" algn="ctr" eaLnBrk="1" hangingPunct="1">
              <a:lnSpc>
                <a:spcPct val="100000"/>
              </a:lnSpc>
              <a:buFont typeface="Arial" panose="020B0604020202020204" pitchFamily="34" charset="0"/>
              <a:buNone/>
            </a:pPr>
            <a:r>
              <a:rPr lang="en-GB" altLang="en-US" smtClean="0">
                <a:latin typeface="Sassoon Infant Rg" charset="0"/>
                <a:cs typeface="Sassoon Infant Rg" charset="0"/>
              </a:rPr>
              <a:t>How did you do? Why would it be useful for someone to</a:t>
            </a:r>
            <a:br>
              <a:rPr lang="en-GB" altLang="en-US" smtClean="0">
                <a:latin typeface="Sassoon Infant Rg" charset="0"/>
                <a:cs typeface="Sassoon Infant Rg" charset="0"/>
              </a:rPr>
            </a:br>
            <a:r>
              <a:rPr lang="en-GB" altLang="en-US" smtClean="0">
                <a:latin typeface="Sassoon Infant Rg" charset="0"/>
                <a:cs typeface="Sassoon Infant Rg" charset="0"/>
              </a:rPr>
              <a:t>know the freezing and melting points of these materials?</a:t>
            </a:r>
          </a:p>
        </p:txBody>
      </p:sp>
      <p:sp>
        <p:nvSpPr>
          <p:cNvPr id="18" name="Rectangle 17">
            <a:extLst>
              <a:ext uri="{FF2B5EF4-FFF2-40B4-BE49-F238E27FC236}">
                <a16:creationId xmlns:a16="http://schemas.microsoft.com/office/drawing/2014/main" id="{26B70748-D150-458D-A3C8-559A941275CF}"/>
              </a:ext>
            </a:extLst>
          </p:cNvPr>
          <p:cNvSpPr/>
          <p:nvPr/>
        </p:nvSpPr>
        <p:spPr>
          <a:xfrm>
            <a:off x="755650" y="3665538"/>
            <a:ext cx="2505075" cy="785812"/>
          </a:xfrm>
          <a:prstGeom prst="rect">
            <a:avLst/>
          </a:prstGeom>
          <a:solidFill>
            <a:srgbClr val="7095A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aluminium</a:t>
            </a:r>
          </a:p>
        </p:txBody>
      </p:sp>
      <p:sp>
        <p:nvSpPr>
          <p:cNvPr id="19" name="Rectangle 18">
            <a:extLst>
              <a:ext uri="{FF2B5EF4-FFF2-40B4-BE49-F238E27FC236}">
                <a16:creationId xmlns:a16="http://schemas.microsoft.com/office/drawing/2014/main" id="{E131E014-E869-4886-82A8-A7EF46A288D8}"/>
              </a:ext>
            </a:extLst>
          </p:cNvPr>
          <p:cNvSpPr/>
          <p:nvPr/>
        </p:nvSpPr>
        <p:spPr>
          <a:xfrm>
            <a:off x="755650" y="4486275"/>
            <a:ext cx="2505075" cy="785813"/>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a:solidFill>
                  <a:schemeClr val="tx1"/>
                </a:solidFill>
              </a:rPr>
              <a:t>35°C</a:t>
            </a:r>
            <a:endParaRPr lang="en-GB" dirty="0">
              <a:solidFill>
                <a:schemeClr val="tx1"/>
              </a:solidFill>
            </a:endParaRPr>
          </a:p>
        </p:txBody>
      </p:sp>
      <p:sp>
        <p:nvSpPr>
          <p:cNvPr id="21" name="Rectangle 20">
            <a:extLst>
              <a:ext uri="{FF2B5EF4-FFF2-40B4-BE49-F238E27FC236}">
                <a16:creationId xmlns:a16="http://schemas.microsoft.com/office/drawing/2014/main" id="{122CD29D-DF43-4935-8CAF-AA0E53807B45}"/>
              </a:ext>
            </a:extLst>
          </p:cNvPr>
          <p:cNvSpPr/>
          <p:nvPr/>
        </p:nvSpPr>
        <p:spPr>
          <a:xfrm>
            <a:off x="755650" y="5308600"/>
            <a:ext cx="2505075" cy="784225"/>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660°C</a:t>
            </a:r>
          </a:p>
        </p:txBody>
      </p:sp>
      <p:sp>
        <p:nvSpPr>
          <p:cNvPr id="22" name="Rectangle 21">
            <a:extLst>
              <a:ext uri="{FF2B5EF4-FFF2-40B4-BE49-F238E27FC236}">
                <a16:creationId xmlns:a16="http://schemas.microsoft.com/office/drawing/2014/main" id="{A5DD2EA5-D487-4119-B62E-9FA49751DC67}"/>
              </a:ext>
            </a:extLst>
          </p:cNvPr>
          <p:cNvSpPr/>
          <p:nvPr/>
        </p:nvSpPr>
        <p:spPr>
          <a:xfrm>
            <a:off x="3319463" y="2844800"/>
            <a:ext cx="2505075" cy="784225"/>
          </a:xfrm>
          <a:prstGeom prst="rect">
            <a:avLst/>
          </a:prstGeom>
          <a:solidFill>
            <a:srgbClr val="7095A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butter</a:t>
            </a:r>
          </a:p>
        </p:txBody>
      </p:sp>
      <p:sp>
        <p:nvSpPr>
          <p:cNvPr id="23" name="Rectangle 22">
            <a:extLst>
              <a:ext uri="{FF2B5EF4-FFF2-40B4-BE49-F238E27FC236}">
                <a16:creationId xmlns:a16="http://schemas.microsoft.com/office/drawing/2014/main" id="{90004C14-019A-4734-961E-44809E22CE57}"/>
              </a:ext>
            </a:extLst>
          </p:cNvPr>
          <p:cNvSpPr/>
          <p:nvPr/>
        </p:nvSpPr>
        <p:spPr>
          <a:xfrm>
            <a:off x="3319463" y="3665538"/>
            <a:ext cx="2505075" cy="785812"/>
          </a:xfrm>
          <a:prstGeom prst="rect">
            <a:avLst/>
          </a:prstGeom>
          <a:solidFill>
            <a:srgbClr val="7095A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silver</a:t>
            </a:r>
          </a:p>
        </p:txBody>
      </p:sp>
      <p:sp>
        <p:nvSpPr>
          <p:cNvPr id="24" name="Rectangle 23">
            <a:extLst>
              <a:ext uri="{FF2B5EF4-FFF2-40B4-BE49-F238E27FC236}">
                <a16:creationId xmlns:a16="http://schemas.microsoft.com/office/drawing/2014/main" id="{A0B36644-7A32-4720-B1B1-6AFFB3DAFFC7}"/>
              </a:ext>
            </a:extLst>
          </p:cNvPr>
          <p:cNvSpPr/>
          <p:nvPr/>
        </p:nvSpPr>
        <p:spPr>
          <a:xfrm>
            <a:off x="3319463" y="4486275"/>
            <a:ext cx="2505075" cy="785813"/>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a:solidFill>
                  <a:schemeClr val="tx1"/>
                </a:solidFill>
              </a:rPr>
              <a:t>50°C</a:t>
            </a:r>
            <a:endParaRPr lang="en-GB" dirty="0">
              <a:solidFill>
                <a:schemeClr val="tx1"/>
              </a:solidFill>
            </a:endParaRPr>
          </a:p>
        </p:txBody>
      </p:sp>
      <p:sp>
        <p:nvSpPr>
          <p:cNvPr id="25" name="Rectangle 24">
            <a:extLst>
              <a:ext uri="{FF2B5EF4-FFF2-40B4-BE49-F238E27FC236}">
                <a16:creationId xmlns:a16="http://schemas.microsoft.com/office/drawing/2014/main" id="{EE8DEDEF-16F0-4BEC-9FCE-90F5AEA6A444}"/>
              </a:ext>
            </a:extLst>
          </p:cNvPr>
          <p:cNvSpPr/>
          <p:nvPr/>
        </p:nvSpPr>
        <p:spPr>
          <a:xfrm>
            <a:off x="3319463" y="5308600"/>
            <a:ext cx="2505075" cy="784225"/>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a:solidFill>
                  <a:schemeClr val="tx1"/>
                </a:solidFill>
              </a:rPr>
              <a:t>0°C</a:t>
            </a:r>
            <a:endParaRPr lang="en-GB" dirty="0">
              <a:solidFill>
                <a:schemeClr val="tx1"/>
              </a:solidFill>
            </a:endParaRPr>
          </a:p>
        </p:txBody>
      </p:sp>
      <p:sp>
        <p:nvSpPr>
          <p:cNvPr id="26" name="Rectangle 25">
            <a:extLst>
              <a:ext uri="{FF2B5EF4-FFF2-40B4-BE49-F238E27FC236}">
                <a16:creationId xmlns:a16="http://schemas.microsoft.com/office/drawing/2014/main" id="{FDF9BFF1-3F43-4C08-9985-C1237260A853}"/>
              </a:ext>
            </a:extLst>
          </p:cNvPr>
          <p:cNvSpPr/>
          <p:nvPr/>
        </p:nvSpPr>
        <p:spPr>
          <a:xfrm>
            <a:off x="5883275" y="2844800"/>
            <a:ext cx="2505075" cy="784225"/>
          </a:xfrm>
          <a:prstGeom prst="rect">
            <a:avLst/>
          </a:prstGeom>
          <a:solidFill>
            <a:srgbClr val="7095A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gold</a:t>
            </a:r>
          </a:p>
        </p:txBody>
      </p:sp>
      <p:sp>
        <p:nvSpPr>
          <p:cNvPr id="27" name="Rectangle 26">
            <a:extLst>
              <a:ext uri="{FF2B5EF4-FFF2-40B4-BE49-F238E27FC236}">
                <a16:creationId xmlns:a16="http://schemas.microsoft.com/office/drawing/2014/main" id="{11122D8E-DCBD-4F30-B007-69D50D376F79}"/>
              </a:ext>
            </a:extLst>
          </p:cNvPr>
          <p:cNvSpPr/>
          <p:nvPr/>
        </p:nvSpPr>
        <p:spPr>
          <a:xfrm>
            <a:off x="5883275" y="3665538"/>
            <a:ext cx="2505075" cy="785812"/>
          </a:xfrm>
          <a:prstGeom prst="rect">
            <a:avLst/>
          </a:prstGeom>
          <a:solidFill>
            <a:srgbClr val="7095A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ice cream</a:t>
            </a:r>
          </a:p>
        </p:txBody>
      </p:sp>
      <p:sp>
        <p:nvSpPr>
          <p:cNvPr id="28" name="Rectangle 27">
            <a:extLst>
              <a:ext uri="{FF2B5EF4-FFF2-40B4-BE49-F238E27FC236}">
                <a16:creationId xmlns:a16="http://schemas.microsoft.com/office/drawing/2014/main" id="{EE475238-4FB5-4FB8-8B73-4EA9964EFA7E}"/>
              </a:ext>
            </a:extLst>
          </p:cNvPr>
          <p:cNvSpPr/>
          <p:nvPr/>
        </p:nvSpPr>
        <p:spPr>
          <a:xfrm>
            <a:off x="5883275" y="4486275"/>
            <a:ext cx="2505075" cy="785813"/>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1060°C</a:t>
            </a:r>
          </a:p>
        </p:txBody>
      </p:sp>
      <p:sp>
        <p:nvSpPr>
          <p:cNvPr id="29" name="Rectangle 28">
            <a:extLst>
              <a:ext uri="{FF2B5EF4-FFF2-40B4-BE49-F238E27FC236}">
                <a16:creationId xmlns:a16="http://schemas.microsoft.com/office/drawing/2014/main" id="{7D5FE296-410E-45B5-A84A-8D79D77F9DF2}"/>
              </a:ext>
            </a:extLst>
          </p:cNvPr>
          <p:cNvSpPr/>
          <p:nvPr/>
        </p:nvSpPr>
        <p:spPr>
          <a:xfrm>
            <a:off x="5883275" y="5308600"/>
            <a:ext cx="2505075" cy="784225"/>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960°C</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path" presetSubtype="0" accel="50000" decel="50000" fill="hold" grpId="0" nodeType="clickEffect">
                                  <p:stCondLst>
                                    <p:cond delay="0"/>
                                  </p:stCondLst>
                                  <p:childTnLst>
                                    <p:animMotion origin="layout" path="M 0 -2.59259E-6 L -0.27969 -0.12014 " pathEditMode="relative" rAng="0" ptsTypes="AA">
                                      <p:cBhvr>
                                        <p:cTn id="6" dur="2000" fill="hold"/>
                                        <p:tgtEl>
                                          <p:spTgt spid="24"/>
                                        </p:tgtEl>
                                        <p:attrNameLst>
                                          <p:attrName>ppt_x</p:attrName>
                                          <p:attrName>ppt_y</p:attrName>
                                        </p:attrNameLst>
                                      </p:cBhvr>
                                      <p:rCtr x="-13993" y="-6019"/>
                                    </p:animMotion>
                                  </p:childTnLst>
                                </p:cTn>
                              </p:par>
                              <p:par>
                                <p:cTn id="7" presetID="42" presetClass="path" presetSubtype="0" accel="50000" decel="50000" fill="hold" grpId="0" nodeType="withEffect">
                                  <p:stCondLst>
                                    <p:cond delay="0"/>
                                  </p:stCondLst>
                                  <p:childTnLst>
                                    <p:animMotion origin="layout" path="M 1.94444E-6 -2.59259E-6 L 0.28038 -0.12014 " pathEditMode="relative" rAng="0" ptsTypes="AA">
                                      <p:cBhvr>
                                        <p:cTn id="8" dur="2000" fill="hold"/>
                                        <p:tgtEl>
                                          <p:spTgt spid="19"/>
                                        </p:tgtEl>
                                        <p:attrNameLst>
                                          <p:attrName>ppt_x</p:attrName>
                                          <p:attrName>ppt_y</p:attrName>
                                        </p:attrNameLst>
                                      </p:cBhvr>
                                      <p:rCtr x="14010" y="-6019"/>
                                    </p:animMotion>
                                  </p:childTnLst>
                                </p:cTn>
                              </p:par>
                              <p:par>
                                <p:cTn id="9" presetID="42" presetClass="path" presetSubtype="0" accel="50000" decel="50000" fill="hold" grpId="0" nodeType="withEffect">
                                  <p:stCondLst>
                                    <p:cond delay="0"/>
                                  </p:stCondLst>
                                  <p:childTnLst>
                                    <p:animMotion origin="layout" path="M -1.94444E-6 -2.59259E-6 L 0.00018 -0.12014 " pathEditMode="relative" rAng="0" ptsTypes="AA">
                                      <p:cBhvr>
                                        <p:cTn id="10" dur="2000" fill="hold"/>
                                        <p:tgtEl>
                                          <p:spTgt spid="28"/>
                                        </p:tgtEl>
                                        <p:attrNameLst>
                                          <p:attrName>ppt_x</p:attrName>
                                          <p:attrName>ppt_y</p:attrName>
                                        </p:attrNameLst>
                                      </p:cBhvr>
                                      <p:rCtr x="0" y="-6019"/>
                                    </p:animMotion>
                                  </p:childTnLst>
                                </p:cTn>
                              </p:par>
                              <p:par>
                                <p:cTn id="11" presetID="42" presetClass="path" presetSubtype="0" accel="50000" decel="50000" fill="hold" grpId="0" nodeType="withEffect">
                                  <p:stCondLst>
                                    <p:cond delay="0"/>
                                  </p:stCondLst>
                                  <p:childTnLst>
                                    <p:animMotion origin="layout" path="M 1.94444E-6 3.33333E-6 L -2.5E-6 0.11967 " pathEditMode="relative" rAng="0" ptsTypes="AA">
                                      <p:cBhvr>
                                        <p:cTn id="12" dur="2000" fill="hold"/>
                                        <p:tgtEl>
                                          <p:spTgt spid="18"/>
                                        </p:tgtEl>
                                        <p:attrNameLst>
                                          <p:attrName>ppt_x</p:attrName>
                                          <p:attrName>ppt_y</p:attrName>
                                        </p:attrNameLst>
                                      </p:cBhvr>
                                      <p:rCtr x="35" y="5995"/>
                                    </p:animMotion>
                                  </p:childTnLst>
                                </p:cTn>
                              </p:par>
                              <p:par>
                                <p:cTn id="13" presetID="42" presetClass="path" presetSubtype="0" accel="50000" decel="50000" fill="hold" grpId="0" nodeType="withEffect">
                                  <p:stCondLst>
                                    <p:cond delay="0"/>
                                  </p:stCondLst>
                                  <p:childTnLst>
                                    <p:animMotion origin="layout" path="M 0 3.33333E-6 L 0.28039 0.11968 " pathEditMode="relative" rAng="0" ptsTypes="AA">
                                      <p:cBhvr>
                                        <p:cTn id="14" dur="2000" fill="hold"/>
                                        <p:tgtEl>
                                          <p:spTgt spid="23"/>
                                        </p:tgtEl>
                                        <p:attrNameLst>
                                          <p:attrName>ppt_x</p:attrName>
                                          <p:attrName>ppt_y</p:attrName>
                                        </p:attrNameLst>
                                      </p:cBhvr>
                                      <p:rCtr x="14028" y="5926"/>
                                    </p:animMotion>
                                  </p:childTnLst>
                                </p:cTn>
                              </p:par>
                              <p:par>
                                <p:cTn id="15" presetID="42" presetClass="path" presetSubtype="0" accel="50000" decel="50000" fill="hold" grpId="0" nodeType="withEffect">
                                  <p:stCondLst>
                                    <p:cond delay="0"/>
                                  </p:stCondLst>
                                  <p:childTnLst>
                                    <p:animMotion origin="layout" path="M -1.94444E-6 3.33333E-6 L -0.28038 0.11968 " pathEditMode="relative" rAng="0" ptsTypes="AA">
                                      <p:cBhvr>
                                        <p:cTn id="16" dur="2000" fill="hold"/>
                                        <p:tgtEl>
                                          <p:spTgt spid="27"/>
                                        </p:tgtEl>
                                        <p:attrNameLst>
                                          <p:attrName>ppt_x</p:attrName>
                                          <p:attrName>ppt_y</p:attrName>
                                        </p:attrNameLst>
                                      </p:cBhvr>
                                      <p:rCtr x="-14028" y="5926"/>
                                    </p:animMotion>
                                  </p:childTnLst>
                                </p:cTn>
                              </p:par>
                              <p:par>
                                <p:cTn id="17" presetID="7" presetClass="emph" presetSubtype="2" fill="hold" nodeType="withEffect">
                                  <p:stCondLst>
                                    <p:cond delay="0"/>
                                  </p:stCondLst>
                                  <p:childTnLst>
                                    <p:animClr clrSpc="rgb" dir="cw">
                                      <p:cBhvr>
                                        <p:cTn id="18" dur="2000" fill="hold"/>
                                        <p:tgtEl>
                                          <p:spTgt spid="11"/>
                                        </p:tgtEl>
                                        <p:attrNameLst>
                                          <p:attrName>stroke.color</p:attrName>
                                        </p:attrNameLst>
                                      </p:cBhvr>
                                      <p:to>
                                        <a:srgbClr val="A7E6DE"/>
                                      </p:to>
                                    </p:animClr>
                                    <p:set>
                                      <p:cBhvr>
                                        <p:cTn id="19" dur="2000" fill="hold"/>
                                        <p:tgtEl>
                                          <p:spTgt spid="11"/>
                                        </p:tgtEl>
                                        <p:attrNameLst>
                                          <p:attrName>stroke.on</p:attrName>
                                        </p:attrNameLst>
                                      </p:cBhvr>
                                      <p:to>
                                        <p:strVal val="true"/>
                                      </p:to>
                                    </p:set>
                                  </p:childTnLst>
                                </p:cTn>
                              </p:par>
                              <p:par>
                                <p:cTn id="20" presetID="1" presetClass="emph" presetSubtype="2" fill="hold" nodeType="withEffect">
                                  <p:stCondLst>
                                    <p:cond delay="0"/>
                                  </p:stCondLst>
                                  <p:childTnLst>
                                    <p:animClr clrSpc="rgb" dir="cw">
                                      <p:cBhvr>
                                        <p:cTn id="21" dur="2000" fill="hold"/>
                                        <p:tgtEl>
                                          <p:spTgt spid="24"/>
                                        </p:tgtEl>
                                        <p:attrNameLst>
                                          <p:attrName>fillcolor</p:attrName>
                                        </p:attrNameLst>
                                      </p:cBhvr>
                                      <p:to>
                                        <a:srgbClr val="7095A5"/>
                                      </p:to>
                                    </p:animClr>
                                    <p:set>
                                      <p:cBhvr>
                                        <p:cTn id="22" dur="2000" fill="hold"/>
                                        <p:tgtEl>
                                          <p:spTgt spid="24"/>
                                        </p:tgtEl>
                                        <p:attrNameLst>
                                          <p:attrName>fill.type</p:attrName>
                                        </p:attrNameLst>
                                      </p:cBhvr>
                                      <p:to>
                                        <p:strVal val="solid"/>
                                      </p:to>
                                    </p:set>
                                    <p:set>
                                      <p:cBhvr>
                                        <p:cTn id="23" dur="2000" fill="hold"/>
                                        <p:tgtEl>
                                          <p:spTgt spid="24"/>
                                        </p:tgtEl>
                                        <p:attrNameLst>
                                          <p:attrName>fill.on</p:attrName>
                                        </p:attrNameLst>
                                      </p:cBhvr>
                                      <p:to>
                                        <p:strVal val="true"/>
                                      </p:to>
                                    </p:set>
                                  </p:childTnLst>
                                </p:cTn>
                              </p:par>
                              <p:par>
                                <p:cTn id="24" presetID="7" presetClass="emph" presetSubtype="2" fill="hold" nodeType="withEffect">
                                  <p:stCondLst>
                                    <p:cond delay="0"/>
                                  </p:stCondLst>
                                  <p:childTnLst>
                                    <p:animClr clrSpc="rgb" dir="cw">
                                      <p:cBhvr>
                                        <p:cTn id="25" dur="2000" fill="hold"/>
                                        <p:tgtEl>
                                          <p:spTgt spid="24"/>
                                        </p:tgtEl>
                                        <p:attrNameLst>
                                          <p:attrName>stroke.color</p:attrName>
                                        </p:attrNameLst>
                                      </p:cBhvr>
                                      <p:to>
                                        <a:srgbClr val="A7E6DE"/>
                                      </p:to>
                                    </p:animClr>
                                    <p:set>
                                      <p:cBhvr>
                                        <p:cTn id="26" dur="2000" fill="hold"/>
                                        <p:tgtEl>
                                          <p:spTgt spid="24"/>
                                        </p:tgtEl>
                                        <p:attrNameLst>
                                          <p:attrName>stroke.on</p:attrName>
                                        </p:attrNameLst>
                                      </p:cBhvr>
                                      <p:to>
                                        <p:strVal val="true"/>
                                      </p:to>
                                    </p:set>
                                  </p:childTnLst>
                                </p:cTn>
                              </p:par>
                              <p:par>
                                <p:cTn id="27" presetID="7" presetClass="emph" presetSubtype="2" fill="hold" nodeType="withEffect">
                                  <p:stCondLst>
                                    <p:cond delay="0"/>
                                  </p:stCondLst>
                                  <p:childTnLst>
                                    <p:animClr clrSpc="rgb" dir="cw">
                                      <p:cBhvr>
                                        <p:cTn id="28" dur="2000" fill="hold"/>
                                        <p:tgtEl>
                                          <p:spTgt spid="19"/>
                                        </p:tgtEl>
                                        <p:attrNameLst>
                                          <p:attrName>stroke.color</p:attrName>
                                        </p:attrNameLst>
                                      </p:cBhvr>
                                      <p:to>
                                        <a:srgbClr val="7095A5"/>
                                      </p:to>
                                    </p:animClr>
                                    <p:set>
                                      <p:cBhvr>
                                        <p:cTn id="29" dur="2000" fill="hold"/>
                                        <p:tgtEl>
                                          <p:spTgt spid="19"/>
                                        </p:tgtEl>
                                        <p:attrNameLst>
                                          <p:attrName>stroke.on</p:attrName>
                                        </p:attrNameLst>
                                      </p:cBhvr>
                                      <p:to>
                                        <p:strVal val="true"/>
                                      </p:to>
                                    </p:set>
                                  </p:childTnLst>
                                </p:cTn>
                              </p:par>
                              <p:par>
                                <p:cTn id="30" presetID="1" presetClass="emph" presetSubtype="2" fill="hold" nodeType="withEffect">
                                  <p:stCondLst>
                                    <p:cond delay="0"/>
                                  </p:stCondLst>
                                  <p:childTnLst>
                                    <p:animClr clrSpc="rgb" dir="cw">
                                      <p:cBhvr>
                                        <p:cTn id="31" dur="2000" fill="hold"/>
                                        <p:tgtEl>
                                          <p:spTgt spid="22"/>
                                        </p:tgtEl>
                                        <p:attrNameLst>
                                          <p:attrName>fillcolor</p:attrName>
                                        </p:attrNameLst>
                                      </p:cBhvr>
                                      <p:to>
                                        <a:srgbClr val="A7E6DE"/>
                                      </p:to>
                                    </p:animClr>
                                    <p:set>
                                      <p:cBhvr>
                                        <p:cTn id="32" dur="2000" fill="hold"/>
                                        <p:tgtEl>
                                          <p:spTgt spid="22"/>
                                        </p:tgtEl>
                                        <p:attrNameLst>
                                          <p:attrName>fill.type</p:attrName>
                                        </p:attrNameLst>
                                      </p:cBhvr>
                                      <p:to>
                                        <p:strVal val="solid"/>
                                      </p:to>
                                    </p:set>
                                    <p:set>
                                      <p:cBhvr>
                                        <p:cTn id="33" dur="2000" fill="hold"/>
                                        <p:tgtEl>
                                          <p:spTgt spid="22"/>
                                        </p:tgtEl>
                                        <p:attrNameLst>
                                          <p:attrName>fill.on</p:attrName>
                                        </p:attrNameLst>
                                      </p:cBhvr>
                                      <p:to>
                                        <p:strVal val="true"/>
                                      </p:to>
                                    </p:set>
                                  </p:childTnLst>
                                </p:cTn>
                              </p:par>
                              <p:par>
                                <p:cTn id="34" presetID="7" presetClass="emph" presetSubtype="2" fill="hold" nodeType="withEffect">
                                  <p:stCondLst>
                                    <p:cond delay="0"/>
                                  </p:stCondLst>
                                  <p:childTnLst>
                                    <p:animClr clrSpc="rgb" dir="cw">
                                      <p:cBhvr>
                                        <p:cTn id="35" dur="2000" fill="hold"/>
                                        <p:tgtEl>
                                          <p:spTgt spid="22"/>
                                        </p:tgtEl>
                                        <p:attrNameLst>
                                          <p:attrName>stroke.color</p:attrName>
                                        </p:attrNameLst>
                                      </p:cBhvr>
                                      <p:to>
                                        <a:srgbClr val="7095A5"/>
                                      </p:to>
                                    </p:animClr>
                                    <p:set>
                                      <p:cBhvr>
                                        <p:cTn id="36" dur="2000" fill="hold"/>
                                        <p:tgtEl>
                                          <p:spTgt spid="22"/>
                                        </p:tgtEl>
                                        <p:attrNameLst>
                                          <p:attrName>stroke.on</p:attrName>
                                        </p:attrNameLst>
                                      </p:cBhvr>
                                      <p:to>
                                        <p:strVal val="true"/>
                                      </p:to>
                                    </p:set>
                                  </p:childTnLst>
                                </p:cTn>
                              </p:par>
                              <p:par>
                                <p:cTn id="37" presetID="7" presetClass="emph" presetSubtype="2" fill="hold" nodeType="withEffect">
                                  <p:stCondLst>
                                    <p:cond delay="0"/>
                                  </p:stCondLst>
                                  <p:childTnLst>
                                    <p:animClr clrSpc="rgb" dir="cw">
                                      <p:cBhvr>
                                        <p:cTn id="38" dur="2000" fill="hold"/>
                                        <p:tgtEl>
                                          <p:spTgt spid="26"/>
                                        </p:tgtEl>
                                        <p:attrNameLst>
                                          <p:attrName>stroke.color</p:attrName>
                                        </p:attrNameLst>
                                      </p:cBhvr>
                                      <p:to>
                                        <a:srgbClr val="A7E6DE"/>
                                      </p:to>
                                    </p:animClr>
                                    <p:set>
                                      <p:cBhvr>
                                        <p:cTn id="39" dur="2000" fill="hold"/>
                                        <p:tgtEl>
                                          <p:spTgt spid="26"/>
                                        </p:tgtEl>
                                        <p:attrNameLst>
                                          <p:attrName>stroke.on</p:attrName>
                                        </p:attrNameLst>
                                      </p:cBhvr>
                                      <p:to>
                                        <p:strVal val="true"/>
                                      </p:to>
                                    </p:set>
                                  </p:childTnLst>
                                </p:cTn>
                              </p:par>
                              <p:par>
                                <p:cTn id="40" presetID="1" presetClass="emph" presetSubtype="2" fill="hold" nodeType="withEffect">
                                  <p:stCondLst>
                                    <p:cond delay="0"/>
                                  </p:stCondLst>
                                  <p:childTnLst>
                                    <p:animClr clrSpc="rgb" dir="cw">
                                      <p:cBhvr>
                                        <p:cTn id="41" dur="2000" fill="hold"/>
                                        <p:tgtEl>
                                          <p:spTgt spid="28"/>
                                        </p:tgtEl>
                                        <p:attrNameLst>
                                          <p:attrName>fillcolor</p:attrName>
                                        </p:attrNameLst>
                                      </p:cBhvr>
                                      <p:to>
                                        <a:srgbClr val="7095A5"/>
                                      </p:to>
                                    </p:animClr>
                                    <p:set>
                                      <p:cBhvr>
                                        <p:cTn id="42" dur="2000" fill="hold"/>
                                        <p:tgtEl>
                                          <p:spTgt spid="28"/>
                                        </p:tgtEl>
                                        <p:attrNameLst>
                                          <p:attrName>fill.type</p:attrName>
                                        </p:attrNameLst>
                                      </p:cBhvr>
                                      <p:to>
                                        <p:strVal val="solid"/>
                                      </p:to>
                                    </p:set>
                                    <p:set>
                                      <p:cBhvr>
                                        <p:cTn id="43" dur="2000" fill="hold"/>
                                        <p:tgtEl>
                                          <p:spTgt spid="28"/>
                                        </p:tgtEl>
                                        <p:attrNameLst>
                                          <p:attrName>fill.on</p:attrName>
                                        </p:attrNameLst>
                                      </p:cBhvr>
                                      <p:to>
                                        <p:strVal val="true"/>
                                      </p:to>
                                    </p:set>
                                  </p:childTnLst>
                                </p:cTn>
                              </p:par>
                              <p:par>
                                <p:cTn id="44" presetID="7" presetClass="emph" presetSubtype="2" fill="hold" nodeType="withEffect">
                                  <p:stCondLst>
                                    <p:cond delay="0"/>
                                  </p:stCondLst>
                                  <p:childTnLst>
                                    <p:animClr clrSpc="rgb" dir="cw">
                                      <p:cBhvr>
                                        <p:cTn id="45" dur="2000" fill="hold"/>
                                        <p:tgtEl>
                                          <p:spTgt spid="28"/>
                                        </p:tgtEl>
                                        <p:attrNameLst>
                                          <p:attrName>stroke.color</p:attrName>
                                        </p:attrNameLst>
                                      </p:cBhvr>
                                      <p:to>
                                        <a:srgbClr val="A7E6DE"/>
                                      </p:to>
                                    </p:animClr>
                                    <p:set>
                                      <p:cBhvr>
                                        <p:cTn id="46" dur="2000" fill="hold"/>
                                        <p:tgtEl>
                                          <p:spTgt spid="28"/>
                                        </p:tgtEl>
                                        <p:attrNameLst>
                                          <p:attrName>stroke.on</p:attrName>
                                        </p:attrNameLst>
                                      </p:cBhvr>
                                      <p:to>
                                        <p:strVal val="true"/>
                                      </p:to>
                                    </p:set>
                                  </p:childTnLst>
                                </p:cTn>
                              </p:par>
                              <p:par>
                                <p:cTn id="47" presetID="1" presetClass="emph" presetSubtype="2" fill="hold" nodeType="withEffect">
                                  <p:stCondLst>
                                    <p:cond delay="0"/>
                                  </p:stCondLst>
                                  <p:childTnLst>
                                    <p:animClr clrSpc="rgb" dir="cw">
                                      <p:cBhvr>
                                        <p:cTn id="48" dur="2000" fill="hold"/>
                                        <p:tgtEl>
                                          <p:spTgt spid="18"/>
                                        </p:tgtEl>
                                        <p:attrNameLst>
                                          <p:attrName>fillcolor</p:attrName>
                                        </p:attrNameLst>
                                      </p:cBhvr>
                                      <p:to>
                                        <a:srgbClr val="A7E6DE"/>
                                      </p:to>
                                    </p:animClr>
                                    <p:set>
                                      <p:cBhvr>
                                        <p:cTn id="49" dur="2000" fill="hold"/>
                                        <p:tgtEl>
                                          <p:spTgt spid="18"/>
                                        </p:tgtEl>
                                        <p:attrNameLst>
                                          <p:attrName>fill.type</p:attrName>
                                        </p:attrNameLst>
                                      </p:cBhvr>
                                      <p:to>
                                        <p:strVal val="solid"/>
                                      </p:to>
                                    </p:set>
                                    <p:set>
                                      <p:cBhvr>
                                        <p:cTn id="50" dur="2000" fill="hold"/>
                                        <p:tgtEl>
                                          <p:spTgt spid="18"/>
                                        </p:tgtEl>
                                        <p:attrNameLst>
                                          <p:attrName>fill.on</p:attrName>
                                        </p:attrNameLst>
                                      </p:cBhvr>
                                      <p:to>
                                        <p:strVal val="true"/>
                                      </p:to>
                                    </p:set>
                                  </p:childTnLst>
                                </p:cTn>
                              </p:par>
                              <p:par>
                                <p:cTn id="51" presetID="7" presetClass="emph" presetSubtype="2" fill="hold" nodeType="withEffect">
                                  <p:stCondLst>
                                    <p:cond delay="0"/>
                                  </p:stCondLst>
                                  <p:childTnLst>
                                    <p:animClr clrSpc="rgb" dir="cw">
                                      <p:cBhvr>
                                        <p:cTn id="52" dur="2000" fill="hold"/>
                                        <p:tgtEl>
                                          <p:spTgt spid="18"/>
                                        </p:tgtEl>
                                        <p:attrNameLst>
                                          <p:attrName>stroke.color</p:attrName>
                                        </p:attrNameLst>
                                      </p:cBhvr>
                                      <p:to>
                                        <a:srgbClr val="7095A5"/>
                                      </p:to>
                                    </p:animClr>
                                    <p:set>
                                      <p:cBhvr>
                                        <p:cTn id="53" dur="2000" fill="hold"/>
                                        <p:tgtEl>
                                          <p:spTgt spid="18"/>
                                        </p:tgtEl>
                                        <p:attrNameLst>
                                          <p:attrName>stroke.on</p:attrName>
                                        </p:attrNameLst>
                                      </p:cBhvr>
                                      <p:to>
                                        <p:strVal val="true"/>
                                      </p:to>
                                    </p:set>
                                  </p:childTnLst>
                                </p:cTn>
                              </p:par>
                              <p:par>
                                <p:cTn id="54" presetID="7" presetClass="emph" presetSubtype="2" fill="hold" nodeType="withEffect">
                                  <p:stCondLst>
                                    <p:cond delay="0"/>
                                  </p:stCondLst>
                                  <p:childTnLst>
                                    <p:animClr clrSpc="rgb" dir="cw">
                                      <p:cBhvr>
                                        <p:cTn id="55" dur="2000" fill="hold"/>
                                        <p:tgtEl>
                                          <p:spTgt spid="21"/>
                                        </p:tgtEl>
                                        <p:attrNameLst>
                                          <p:attrName>stroke.color</p:attrName>
                                        </p:attrNameLst>
                                      </p:cBhvr>
                                      <p:to>
                                        <a:srgbClr val="7095A5"/>
                                      </p:to>
                                    </p:animClr>
                                    <p:set>
                                      <p:cBhvr>
                                        <p:cTn id="56" dur="2000" fill="hold"/>
                                        <p:tgtEl>
                                          <p:spTgt spid="21"/>
                                        </p:tgtEl>
                                        <p:attrNameLst>
                                          <p:attrName>stroke.on</p:attrName>
                                        </p:attrNameLst>
                                      </p:cBhvr>
                                      <p:to>
                                        <p:strVal val="true"/>
                                      </p:to>
                                    </p:set>
                                  </p:childTnLst>
                                </p:cTn>
                              </p:par>
                              <p:par>
                                <p:cTn id="57" presetID="1" presetClass="emph" presetSubtype="2" fill="hold" nodeType="withEffect">
                                  <p:stCondLst>
                                    <p:cond delay="0"/>
                                  </p:stCondLst>
                                  <p:childTnLst>
                                    <p:animClr clrSpc="rgb" dir="cw">
                                      <p:cBhvr>
                                        <p:cTn id="58" dur="2000" fill="hold"/>
                                        <p:tgtEl>
                                          <p:spTgt spid="23"/>
                                        </p:tgtEl>
                                        <p:attrNameLst>
                                          <p:attrName>fillcolor</p:attrName>
                                        </p:attrNameLst>
                                      </p:cBhvr>
                                      <p:to>
                                        <a:srgbClr val="A7E6DE"/>
                                      </p:to>
                                    </p:animClr>
                                    <p:set>
                                      <p:cBhvr>
                                        <p:cTn id="59" dur="2000" fill="hold"/>
                                        <p:tgtEl>
                                          <p:spTgt spid="23"/>
                                        </p:tgtEl>
                                        <p:attrNameLst>
                                          <p:attrName>fill.type</p:attrName>
                                        </p:attrNameLst>
                                      </p:cBhvr>
                                      <p:to>
                                        <p:strVal val="solid"/>
                                      </p:to>
                                    </p:set>
                                    <p:set>
                                      <p:cBhvr>
                                        <p:cTn id="60" dur="2000" fill="hold"/>
                                        <p:tgtEl>
                                          <p:spTgt spid="23"/>
                                        </p:tgtEl>
                                        <p:attrNameLst>
                                          <p:attrName>fill.on</p:attrName>
                                        </p:attrNameLst>
                                      </p:cBhvr>
                                      <p:to>
                                        <p:strVal val="true"/>
                                      </p:to>
                                    </p:set>
                                  </p:childTnLst>
                                </p:cTn>
                              </p:par>
                              <p:par>
                                <p:cTn id="61" presetID="7" presetClass="emph" presetSubtype="2" fill="hold" nodeType="withEffect">
                                  <p:stCondLst>
                                    <p:cond delay="0"/>
                                  </p:stCondLst>
                                  <p:childTnLst>
                                    <p:animClr clrSpc="rgb" dir="cw">
                                      <p:cBhvr>
                                        <p:cTn id="62" dur="2000" fill="hold"/>
                                        <p:tgtEl>
                                          <p:spTgt spid="23"/>
                                        </p:tgtEl>
                                        <p:attrNameLst>
                                          <p:attrName>stroke.color</p:attrName>
                                        </p:attrNameLst>
                                      </p:cBhvr>
                                      <p:to>
                                        <a:srgbClr val="7095A5"/>
                                      </p:to>
                                    </p:animClr>
                                    <p:set>
                                      <p:cBhvr>
                                        <p:cTn id="63" dur="2000" fill="hold"/>
                                        <p:tgtEl>
                                          <p:spTgt spid="23"/>
                                        </p:tgtEl>
                                        <p:attrNameLst>
                                          <p:attrName>stroke.on</p:attrName>
                                        </p:attrNameLst>
                                      </p:cBhvr>
                                      <p:to>
                                        <p:strVal val="true"/>
                                      </p:to>
                                    </p:set>
                                  </p:childTnLst>
                                </p:cTn>
                              </p:par>
                              <p:par>
                                <p:cTn id="64" presetID="7" presetClass="emph" presetSubtype="2" fill="hold" nodeType="withEffect">
                                  <p:stCondLst>
                                    <p:cond delay="0"/>
                                  </p:stCondLst>
                                  <p:childTnLst>
                                    <p:animClr clrSpc="rgb" dir="cw">
                                      <p:cBhvr>
                                        <p:cTn id="65" dur="2000" fill="hold"/>
                                        <p:tgtEl>
                                          <p:spTgt spid="29"/>
                                        </p:tgtEl>
                                        <p:attrNameLst>
                                          <p:attrName>stroke.color</p:attrName>
                                        </p:attrNameLst>
                                      </p:cBhvr>
                                      <p:to>
                                        <a:srgbClr val="7095A5"/>
                                      </p:to>
                                    </p:animClr>
                                    <p:set>
                                      <p:cBhvr>
                                        <p:cTn id="66" dur="2000" fill="hold"/>
                                        <p:tgtEl>
                                          <p:spTgt spid="29"/>
                                        </p:tgtEl>
                                        <p:attrNameLst>
                                          <p:attrName>stroke.on</p:attrName>
                                        </p:attrNameLst>
                                      </p:cBhvr>
                                      <p:to>
                                        <p:strVal val="true"/>
                                      </p:to>
                                    </p:set>
                                  </p:childTnLst>
                                </p:cTn>
                              </p:par>
                              <p:par>
                                <p:cTn id="67" presetID="7" presetClass="emph" presetSubtype="2" fill="hold" nodeType="withEffect">
                                  <p:stCondLst>
                                    <p:cond delay="0"/>
                                  </p:stCondLst>
                                  <p:childTnLst>
                                    <p:animClr clrSpc="rgb" dir="cw">
                                      <p:cBhvr>
                                        <p:cTn id="68" dur="2000" fill="hold"/>
                                        <p:tgtEl>
                                          <p:spTgt spid="27"/>
                                        </p:tgtEl>
                                        <p:attrNameLst>
                                          <p:attrName>stroke.color</p:attrName>
                                        </p:attrNameLst>
                                      </p:cBhvr>
                                      <p:to>
                                        <a:srgbClr val="A7E6DE"/>
                                      </p:to>
                                    </p:animClr>
                                    <p:set>
                                      <p:cBhvr>
                                        <p:cTn id="69" dur="2000" fill="hold"/>
                                        <p:tgtEl>
                                          <p:spTgt spid="27"/>
                                        </p:tgtEl>
                                        <p:attrNameLst>
                                          <p:attrName>stroke.on</p:attrName>
                                        </p:attrNameLst>
                                      </p:cBhvr>
                                      <p:to>
                                        <p:strVal val="true"/>
                                      </p:to>
                                    </p:set>
                                  </p:childTnLst>
                                </p:cTn>
                              </p:par>
                              <p:par>
                                <p:cTn id="70" presetID="1" presetClass="emph" presetSubtype="2" fill="hold" nodeType="withEffect">
                                  <p:stCondLst>
                                    <p:cond delay="0"/>
                                  </p:stCondLst>
                                  <p:childTnLst>
                                    <p:animClr clrSpc="rgb" dir="cw">
                                      <p:cBhvr>
                                        <p:cTn id="71" dur="2000" fill="hold"/>
                                        <p:tgtEl>
                                          <p:spTgt spid="25"/>
                                        </p:tgtEl>
                                        <p:attrNameLst>
                                          <p:attrName>fillcolor</p:attrName>
                                        </p:attrNameLst>
                                      </p:cBhvr>
                                      <p:to>
                                        <a:srgbClr val="7095A5"/>
                                      </p:to>
                                    </p:animClr>
                                    <p:set>
                                      <p:cBhvr>
                                        <p:cTn id="72" dur="2000" fill="hold"/>
                                        <p:tgtEl>
                                          <p:spTgt spid="25"/>
                                        </p:tgtEl>
                                        <p:attrNameLst>
                                          <p:attrName>fill.type</p:attrName>
                                        </p:attrNameLst>
                                      </p:cBhvr>
                                      <p:to>
                                        <p:strVal val="solid"/>
                                      </p:to>
                                    </p:set>
                                    <p:set>
                                      <p:cBhvr>
                                        <p:cTn id="73" dur="2000" fill="hold"/>
                                        <p:tgtEl>
                                          <p:spTgt spid="25"/>
                                        </p:tgtEl>
                                        <p:attrNameLst>
                                          <p:attrName>fill.on</p:attrName>
                                        </p:attrNameLst>
                                      </p:cBhvr>
                                      <p:to>
                                        <p:strVal val="true"/>
                                      </p:to>
                                    </p:set>
                                  </p:childTnLst>
                                </p:cTn>
                              </p:par>
                              <p:par>
                                <p:cTn id="74" presetID="7" presetClass="emph" presetSubtype="2" fill="hold" nodeType="withEffect">
                                  <p:stCondLst>
                                    <p:cond delay="0"/>
                                  </p:stCondLst>
                                  <p:childTnLst>
                                    <p:animClr clrSpc="rgb" dir="cw">
                                      <p:cBhvr>
                                        <p:cTn id="75" dur="2000" fill="hold"/>
                                        <p:tgtEl>
                                          <p:spTgt spid="25"/>
                                        </p:tgtEl>
                                        <p:attrNameLst>
                                          <p:attrName>stroke.color</p:attrName>
                                        </p:attrNameLst>
                                      </p:cBhvr>
                                      <p:to>
                                        <a:srgbClr val="A7E6DE"/>
                                      </p:to>
                                    </p:animClr>
                                    <p:set>
                                      <p:cBhvr>
                                        <p:cTn id="76" dur="2000" fill="hold"/>
                                        <p:tgtEl>
                                          <p:spTgt spid="25"/>
                                        </p:tgtEl>
                                        <p:attrNameLst>
                                          <p:attrName>stroke.on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3" grpId="0" animBg="1"/>
      <p:bldP spid="24" grpId="0" animBg="1"/>
      <p:bldP spid="27" grpId="0" animBg="1"/>
      <p:bldP spid="2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D0FE5C74-59A6-4200-B2B8-68A622DBE33A}"/>
              </a:ext>
            </a:extLst>
          </p:cNvPr>
          <p:cNvSpPr/>
          <p:nvPr/>
        </p:nvSpPr>
        <p:spPr>
          <a:xfrm>
            <a:off x="2867025" y="1643063"/>
            <a:ext cx="5521325" cy="2224087"/>
          </a:xfrm>
          <a:prstGeom prst="rect">
            <a:avLst/>
          </a:prstGeom>
          <a:solidFill>
            <a:schemeClr val="accent3">
              <a:lumMod val="20000"/>
              <a:lumOff val="80000"/>
            </a:schemeClr>
          </a:solidFill>
          <a:ln>
            <a:solidFill>
              <a:srgbClr val="7095A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 name="Rectangle 10">
            <a:extLst>
              <a:ext uri="{FF2B5EF4-FFF2-40B4-BE49-F238E27FC236}">
                <a16:creationId xmlns:a16="http://schemas.microsoft.com/office/drawing/2014/main" id="{39ADCBA6-E2C4-4C0F-BC1F-45246E409AFC}"/>
              </a:ext>
            </a:extLst>
          </p:cNvPr>
          <p:cNvSpPr/>
          <p:nvPr/>
        </p:nvSpPr>
        <p:spPr>
          <a:xfrm>
            <a:off x="2867025" y="3919538"/>
            <a:ext cx="5521325" cy="2173287"/>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7412" name="Content Placeholder 7"/>
          <p:cNvSpPr>
            <a:spLocks/>
          </p:cNvSpPr>
          <p:nvPr/>
        </p:nvSpPr>
        <p:spPr bwMode="auto">
          <a:xfrm>
            <a:off x="3375025" y="1566863"/>
            <a:ext cx="5013325" cy="2370137"/>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lstStyle>
            <a:lvl1pPr>
              <a:lnSpc>
                <a:spcPct val="90000"/>
              </a:lnSpc>
              <a:spcBef>
                <a:spcPts val="1000"/>
              </a:spcBef>
              <a:buFont typeface="Arial" panose="020B0604020202020204" pitchFamily="34" charset="0"/>
              <a:buChar char="•"/>
              <a:defRPr>
                <a:solidFill>
                  <a:srgbClr val="1C1C1C"/>
                </a:solidFill>
                <a:latin typeface="Sassoon Infant Rg" charset="0"/>
                <a:cs typeface="Sassoon Infant Rg"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9pPr>
          </a:lstStyle>
          <a:p>
            <a:pPr eaLnBrk="1" hangingPunct="1">
              <a:lnSpc>
                <a:spcPct val="100000"/>
              </a:lnSpc>
              <a:buFont typeface="Arial" panose="020B0604020202020204" pitchFamily="34" charset="0"/>
              <a:buNone/>
            </a:pPr>
            <a:r>
              <a:rPr lang="en-GB" altLang="en-US"/>
              <a:t>This is Maya. She is getting the food ready for her birthday party, and wants to make some chocolate crispy cakes. </a:t>
            </a:r>
          </a:p>
          <a:p>
            <a:pPr eaLnBrk="1" hangingPunct="1">
              <a:lnSpc>
                <a:spcPct val="100000"/>
              </a:lnSpc>
              <a:buFont typeface="Arial" panose="020B0604020202020204" pitchFamily="34" charset="0"/>
              <a:buNone/>
            </a:pPr>
            <a:r>
              <a:rPr lang="en-GB" altLang="en-US"/>
              <a:t>Her party is only a few hours away, so she needs to make them fast! She needs to know the best temperature for melting chocolate.</a:t>
            </a:r>
          </a:p>
        </p:txBody>
      </p:sp>
      <p:pic>
        <p:nvPicPr>
          <p:cNvPr id="17413"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55650" y="1533525"/>
            <a:ext cx="3298825" cy="455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4" name="Content Placeholder 7"/>
          <p:cNvSpPr>
            <a:spLocks/>
          </p:cNvSpPr>
          <p:nvPr/>
        </p:nvSpPr>
        <p:spPr bwMode="auto">
          <a:xfrm>
            <a:off x="3957638" y="3854450"/>
            <a:ext cx="4430712" cy="2312988"/>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lstStyle>
            <a:lvl1pPr>
              <a:lnSpc>
                <a:spcPct val="90000"/>
              </a:lnSpc>
              <a:spcBef>
                <a:spcPts val="1000"/>
              </a:spcBef>
              <a:buFont typeface="Arial" panose="020B0604020202020204" pitchFamily="34" charset="0"/>
              <a:buChar char="•"/>
              <a:defRPr>
                <a:solidFill>
                  <a:srgbClr val="1C1C1C"/>
                </a:solidFill>
                <a:latin typeface="Sassoon Infant Rg" charset="0"/>
                <a:cs typeface="Sassoon Infant Rg"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9pPr>
          </a:lstStyle>
          <a:p>
            <a:pPr eaLnBrk="1" hangingPunct="1">
              <a:lnSpc>
                <a:spcPct val="100000"/>
              </a:lnSpc>
              <a:buFont typeface="Arial" panose="020B0604020202020204" pitchFamily="34" charset="0"/>
              <a:buNone/>
            </a:pPr>
            <a:r>
              <a:rPr lang="en-GB" altLang="en-US"/>
              <a:t>When she has melted the chocolate, she can then add the cereal, shape the mixture into cakes and leave them to freeze in time for her party!</a:t>
            </a:r>
          </a:p>
          <a:p>
            <a:pPr eaLnBrk="1" hangingPunct="1">
              <a:lnSpc>
                <a:spcPct val="100000"/>
              </a:lnSpc>
              <a:buFont typeface="Arial" panose="020B0604020202020204" pitchFamily="34" charset="0"/>
              <a:buNone/>
            </a:pPr>
            <a:r>
              <a:rPr lang="en-GB" altLang="en-US"/>
              <a:t>Can you help her find the best temperature for melting chocolate?</a:t>
            </a:r>
          </a:p>
        </p:txBody>
      </p:sp>
      <p:sp>
        <p:nvSpPr>
          <p:cNvPr id="17415" name="Title 5"/>
          <p:cNvSpPr>
            <a:spLocks noGrp="1"/>
          </p:cNvSpPr>
          <p:nvPr>
            <p:ph type="title"/>
          </p:nvPr>
        </p:nvSpPr>
        <p:spPr>
          <a:xfrm>
            <a:off x="457200" y="485775"/>
            <a:ext cx="8220075" cy="1165225"/>
          </a:xfrm>
        </p:spPr>
        <p:txBody>
          <a:bodyPr/>
          <a:lstStyle/>
          <a:p>
            <a:pPr algn="ctr" eaLnBrk="1" hangingPunct="1"/>
            <a:r>
              <a:rPr lang="en-GB" altLang="en-US" smtClean="0">
                <a:latin typeface="Sassoon Infant Md" charset="0"/>
              </a:rPr>
              <a:t>Melting Chocolate</a:t>
            </a:r>
          </a:p>
        </p:txBody>
      </p:sp>
      <p:pic>
        <p:nvPicPr>
          <p:cNvPr id="17416" name="Group Work"/>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51">
            <a:extLst>
              <a:ext uri="{FF2B5EF4-FFF2-40B4-BE49-F238E27FC236}">
                <a16:creationId xmlns:a16="http://schemas.microsoft.com/office/drawing/2014/main" id="{1E592BFE-6B78-4F31-AF25-242E36D43975}"/>
              </a:ext>
            </a:extLst>
          </p:cNvPr>
          <p:cNvSpPr/>
          <p:nvPr/>
        </p:nvSpPr>
        <p:spPr>
          <a:xfrm>
            <a:off x="755650" y="1651000"/>
            <a:ext cx="3670300" cy="2482850"/>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8435" name="Title 5"/>
          <p:cNvSpPr>
            <a:spLocks noGrp="1"/>
          </p:cNvSpPr>
          <p:nvPr>
            <p:ph type="title"/>
          </p:nvPr>
        </p:nvSpPr>
        <p:spPr>
          <a:xfrm>
            <a:off x="457200" y="485775"/>
            <a:ext cx="8220075" cy="1165225"/>
          </a:xfrm>
        </p:spPr>
        <p:txBody>
          <a:bodyPr/>
          <a:lstStyle/>
          <a:p>
            <a:pPr eaLnBrk="1" hangingPunct="1"/>
            <a:r>
              <a:rPr lang="en-GB" altLang="en-US" smtClean="0">
                <a:latin typeface="Sassoon Infant Md" charset="0"/>
              </a:rPr>
              <a:t>Melting Chocolate</a:t>
            </a:r>
          </a:p>
        </p:txBody>
      </p:sp>
      <p:sp>
        <p:nvSpPr>
          <p:cNvPr id="13" name="Rectangle 12">
            <a:extLst>
              <a:ext uri="{FF2B5EF4-FFF2-40B4-BE49-F238E27FC236}">
                <a16:creationId xmlns:a16="http://schemas.microsoft.com/office/drawing/2014/main" id="{41268F24-11B4-41DE-A438-BAF8D72423E8}"/>
              </a:ext>
            </a:extLst>
          </p:cNvPr>
          <p:cNvSpPr/>
          <p:nvPr/>
        </p:nvSpPr>
        <p:spPr>
          <a:xfrm>
            <a:off x="4535488" y="1643063"/>
            <a:ext cx="3852862" cy="2490787"/>
          </a:xfrm>
          <a:prstGeom prst="rect">
            <a:avLst/>
          </a:prstGeom>
          <a:solidFill>
            <a:schemeClr val="accent3">
              <a:lumMod val="20000"/>
              <a:lumOff val="80000"/>
            </a:schemeClr>
          </a:solidFill>
          <a:ln>
            <a:solidFill>
              <a:srgbClr val="7095A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b="1" dirty="0"/>
          </a:p>
        </p:txBody>
      </p:sp>
      <p:sp>
        <p:nvSpPr>
          <p:cNvPr id="18437" name="Content Placeholder 7"/>
          <p:cNvSpPr>
            <a:spLocks noGrp="1"/>
          </p:cNvSpPr>
          <p:nvPr>
            <p:ph idx="1"/>
          </p:nvPr>
        </p:nvSpPr>
        <p:spPr>
          <a:xfrm>
            <a:off x="4535488" y="1651000"/>
            <a:ext cx="3867150" cy="2540000"/>
          </a:xfrm>
        </p:spPr>
        <p:txBody>
          <a:bodyPr anchor="ctr"/>
          <a:lstStyle/>
          <a:p>
            <a:pPr marL="0" indent="0" eaLnBrk="1" hangingPunct="1">
              <a:lnSpc>
                <a:spcPct val="110000"/>
              </a:lnSpc>
              <a:buFont typeface="Arial" panose="020B0604020202020204" pitchFamily="34" charset="0"/>
              <a:buNone/>
            </a:pPr>
            <a:r>
              <a:rPr lang="en-GB" altLang="en-US" smtClean="0">
                <a:latin typeface="Sassoon Infant Rg" charset="0"/>
                <a:cs typeface="Sassoon Infant Rg" charset="0"/>
              </a:rPr>
              <a:t>You will place a piece of chocolate in a foil tin and float each tin on a different temperature of water.</a:t>
            </a:r>
          </a:p>
          <a:p>
            <a:pPr marL="0" indent="0" eaLnBrk="1" hangingPunct="1">
              <a:lnSpc>
                <a:spcPct val="110000"/>
              </a:lnSpc>
              <a:buFont typeface="Arial" panose="020B0604020202020204" pitchFamily="34" charset="0"/>
              <a:buNone/>
            </a:pPr>
            <a:r>
              <a:rPr lang="en-GB" altLang="en-US" smtClean="0">
                <a:latin typeface="Sassoon Infant Rg" charset="0"/>
                <a:cs typeface="Sassoon Infant Rg" charset="0"/>
              </a:rPr>
              <a:t>You will see how long it takes for the pieces of chocolate to melt at the different temperatures.</a:t>
            </a:r>
          </a:p>
        </p:txBody>
      </p:sp>
      <p:sp>
        <p:nvSpPr>
          <p:cNvPr id="20" name="Rectangle 19">
            <a:extLst>
              <a:ext uri="{FF2B5EF4-FFF2-40B4-BE49-F238E27FC236}">
                <a16:creationId xmlns:a16="http://schemas.microsoft.com/office/drawing/2014/main" id="{9807841D-A677-46BF-9C6C-0F2B36B894B9}"/>
              </a:ext>
            </a:extLst>
          </p:cNvPr>
          <p:cNvSpPr/>
          <p:nvPr/>
        </p:nvSpPr>
        <p:spPr>
          <a:xfrm>
            <a:off x="755650" y="4254500"/>
            <a:ext cx="7646988" cy="1838325"/>
          </a:xfrm>
          <a:prstGeom prst="rect">
            <a:avLst/>
          </a:prstGeom>
          <a:solidFill>
            <a:srgbClr val="D3F3EF"/>
          </a:solidFill>
          <a:ln>
            <a:solidFill>
              <a:srgbClr val="7095A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2" name="Content Placeholder 7">
            <a:extLst>
              <a:ext uri="{FF2B5EF4-FFF2-40B4-BE49-F238E27FC236}">
                <a16:creationId xmlns:a16="http://schemas.microsoft.com/office/drawing/2014/main" id="{B49F519A-018A-4EA5-BDE8-C3B5C0393FBF}"/>
              </a:ext>
            </a:extLst>
          </p:cNvPr>
          <p:cNvSpPr txBox="1">
            <a:spLocks/>
          </p:cNvSpPr>
          <p:nvPr/>
        </p:nvSpPr>
        <p:spPr>
          <a:xfrm>
            <a:off x="755650" y="4254500"/>
            <a:ext cx="7646988" cy="1838325"/>
          </a:xfrm>
          <a:prstGeom prst="roundRect">
            <a:avLst>
              <a:gd name="adj" fmla="val 2585"/>
            </a:avLst>
          </a:prstGeom>
          <a:noFill/>
          <a:ln w="25400">
            <a:noFill/>
          </a:ln>
        </p:spPr>
        <p:txBody>
          <a:bodyPr lIns="252000" tIns="252000" rIns="252000" bIns="252000" anchor="ct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lnSpc>
                <a:spcPct val="110000"/>
              </a:lnSpc>
              <a:spcAft>
                <a:spcPts val="0"/>
              </a:spcAft>
              <a:buFont typeface="Arial" panose="020B0604020202020204" pitchFamily="34" charset="0"/>
              <a:buNone/>
              <a:defRPr/>
            </a:pPr>
            <a:r>
              <a:rPr lang="en-GB" dirty="0"/>
              <a:t>Complete your Melting Chocolate Investigation Activity Sheet with your ideas about the equipment you will need, how you will carry out the investigation and your prediction.</a:t>
            </a:r>
          </a:p>
          <a:p>
            <a:pPr marL="0" indent="0" fontAlgn="auto">
              <a:lnSpc>
                <a:spcPct val="110000"/>
              </a:lnSpc>
              <a:spcAft>
                <a:spcPts val="0"/>
              </a:spcAft>
              <a:buFont typeface="Arial" panose="020B0604020202020204" pitchFamily="34" charset="0"/>
              <a:buNone/>
              <a:defRPr/>
            </a:pPr>
            <a:r>
              <a:rPr lang="en-GB" dirty="0"/>
              <a:t>Then carry out your investigation in groups.</a:t>
            </a:r>
          </a:p>
        </p:txBody>
      </p:sp>
      <p:pic>
        <p:nvPicPr>
          <p:cNvPr id="18440" name="Group Work"/>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1" name="Picture 7" descr="Chocolate Crispy Cak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8363" y="1743075"/>
            <a:ext cx="3444875" cy="229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FED8646-E674-43FF-89CF-D14C31EA6C05}"/>
              </a:ext>
            </a:extLst>
          </p:cNvPr>
          <p:cNvSpPr/>
          <p:nvPr/>
        </p:nvSpPr>
        <p:spPr>
          <a:xfrm>
            <a:off x="2867025" y="4438650"/>
            <a:ext cx="5521325" cy="1654175"/>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9459"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31938" y="1533525"/>
            <a:ext cx="3298825" cy="455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 name="Content Placeholder 7">
            <a:extLst>
              <a:ext uri="{FF2B5EF4-FFF2-40B4-BE49-F238E27FC236}">
                <a16:creationId xmlns:a16="http://schemas.microsoft.com/office/drawing/2014/main" id="{DF76BFFC-8C47-4A18-8842-ECFA560A1EB5}"/>
              </a:ext>
            </a:extLst>
          </p:cNvPr>
          <p:cNvSpPr txBox="1">
            <a:spLocks/>
          </p:cNvSpPr>
          <p:nvPr/>
        </p:nvSpPr>
        <p:spPr>
          <a:xfrm>
            <a:off x="4749800" y="4438650"/>
            <a:ext cx="3638550" cy="1654175"/>
          </a:xfrm>
          <a:prstGeom prst="roundRect">
            <a:avLst>
              <a:gd name="adj" fmla="val 2585"/>
            </a:avLst>
          </a:prstGeom>
          <a:noFill/>
          <a:ln w="25400">
            <a:noFill/>
          </a:ln>
        </p:spPr>
        <p:txBody>
          <a:bodyPr lIns="252000" tIns="252000" rIns="252000" bIns="252000" anchor="ct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lnSpc>
                <a:spcPct val="100000"/>
              </a:lnSpc>
              <a:spcAft>
                <a:spcPts val="0"/>
              </a:spcAft>
              <a:buFont typeface="Arial" panose="020B0604020202020204" pitchFamily="34" charset="0"/>
              <a:buNone/>
              <a:defRPr/>
            </a:pPr>
            <a:r>
              <a:rPr lang="en-GB" dirty="0"/>
              <a:t>Do you think Maya's idea is a good one?</a:t>
            </a:r>
          </a:p>
          <a:p>
            <a:pPr marL="0" indent="0" fontAlgn="auto">
              <a:lnSpc>
                <a:spcPct val="100000"/>
              </a:lnSpc>
              <a:spcAft>
                <a:spcPts val="0"/>
              </a:spcAft>
              <a:buFont typeface="Arial" panose="020B0604020202020204" pitchFamily="34" charset="0"/>
              <a:buNone/>
              <a:defRPr/>
            </a:pPr>
            <a:r>
              <a:rPr lang="en-GB" dirty="0"/>
              <a:t>Talk to your partner then share your thoughts with the class.</a:t>
            </a:r>
          </a:p>
        </p:txBody>
      </p:sp>
      <p:sp>
        <p:nvSpPr>
          <p:cNvPr id="19461" name="Title 5"/>
          <p:cNvSpPr>
            <a:spLocks noGrp="1"/>
          </p:cNvSpPr>
          <p:nvPr>
            <p:ph type="title"/>
          </p:nvPr>
        </p:nvSpPr>
        <p:spPr>
          <a:xfrm>
            <a:off x="457200" y="485775"/>
            <a:ext cx="8220075" cy="1165225"/>
          </a:xfrm>
        </p:spPr>
        <p:txBody>
          <a:bodyPr/>
          <a:lstStyle/>
          <a:p>
            <a:pPr algn="ctr" eaLnBrk="1" hangingPunct="1"/>
            <a:r>
              <a:rPr lang="en-GB" altLang="en-US" smtClean="0">
                <a:latin typeface="Sassoon Infant Md" charset="0"/>
              </a:rPr>
              <a:t>Freezing Chocolate</a:t>
            </a:r>
          </a:p>
        </p:txBody>
      </p:sp>
      <p:pic>
        <p:nvPicPr>
          <p:cNvPr id="19462" name="Group Work"/>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3" name="Picture 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894138" y="1643063"/>
            <a:ext cx="4156075" cy="274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4" name="Content Placeholder 7"/>
          <p:cNvSpPr>
            <a:spLocks/>
          </p:cNvSpPr>
          <p:nvPr/>
        </p:nvSpPr>
        <p:spPr bwMode="auto">
          <a:xfrm>
            <a:off x="4297363" y="1701800"/>
            <a:ext cx="3673475" cy="260350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lstStyle>
            <a:lvl1pPr>
              <a:lnSpc>
                <a:spcPct val="90000"/>
              </a:lnSpc>
              <a:spcBef>
                <a:spcPts val="1000"/>
              </a:spcBef>
              <a:buFont typeface="Arial" panose="020B0604020202020204" pitchFamily="34" charset="0"/>
              <a:buChar char="•"/>
              <a:defRPr>
                <a:solidFill>
                  <a:srgbClr val="1C1C1C"/>
                </a:solidFill>
                <a:latin typeface="Sassoon Infant Rg" charset="0"/>
                <a:cs typeface="Sassoon Infant Rg"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9pPr>
          </a:lstStyle>
          <a:p>
            <a:pPr algn="ctr" eaLnBrk="1" hangingPunct="1">
              <a:lnSpc>
                <a:spcPct val="100000"/>
              </a:lnSpc>
              <a:buFont typeface="Arial" panose="020B0604020202020204" pitchFamily="34" charset="0"/>
              <a:buNone/>
            </a:pPr>
            <a:r>
              <a:rPr lang="en-GB" altLang="en-US"/>
              <a:t>I want to make sure the</a:t>
            </a:r>
            <a:br>
              <a:rPr lang="en-GB" altLang="en-US"/>
            </a:br>
            <a:r>
              <a:rPr lang="en-GB" altLang="en-US"/>
              <a:t>chocolate crispy cakes are solid before my party guests arrive! </a:t>
            </a:r>
          </a:p>
          <a:p>
            <a:pPr algn="ctr" eaLnBrk="1" hangingPunct="1">
              <a:lnSpc>
                <a:spcPct val="100000"/>
              </a:lnSpc>
              <a:buFont typeface="Arial" panose="020B0604020202020204" pitchFamily="34" charset="0"/>
              <a:buNone/>
            </a:pPr>
            <a:r>
              <a:rPr lang="en-GB" altLang="en-US"/>
              <a:t>I am going to put them outside so the chocolate freezes and changes into a solid quicker.</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par>
                          <p:cTn id="8" fill="hold" nodeType="afterGroup">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wipe(left)">
                                      <p:cBhvr>
                                        <p:cTn id="11"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2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id="{A2DB6D22-43A0-4C57-A69C-18E9843E4350}"/>
              </a:ext>
            </a:extLst>
          </p:cNvPr>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a:extLst>
              <a:ext uri="{FF2B5EF4-FFF2-40B4-BE49-F238E27FC236}">
                <a16:creationId xmlns:a16="http://schemas.microsoft.com/office/drawing/2014/main" id="{263ADF22-CFB9-41EA-B379-64E443689121}"/>
              </a:ext>
            </a:extLst>
          </p:cNvPr>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0484" name="Title 1"/>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9pPr>
          </a:lstStyle>
          <a:p>
            <a:pPr eaLnBrk="1" hangingPunct="1">
              <a:spcBef>
                <a:spcPct val="0"/>
              </a:spcBef>
              <a:buFontTx/>
              <a:buNone/>
            </a:pPr>
            <a:r>
              <a:rPr lang="en-US" altLang="en-US" sz="3600" b="1">
                <a:solidFill>
                  <a:schemeClr val="tx1"/>
                </a:solidFill>
                <a:latin typeface="Sassoon Infant Md" charset="0"/>
              </a:rPr>
              <a:t>Success Criteria</a:t>
            </a:r>
          </a:p>
        </p:txBody>
      </p:sp>
      <p:sp>
        <p:nvSpPr>
          <p:cNvPr id="20485" name="Title 1"/>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9pPr>
          </a:lstStyle>
          <a:p>
            <a:pPr eaLnBrk="1" hangingPunct="1">
              <a:spcBef>
                <a:spcPct val="0"/>
              </a:spcBef>
              <a:buFontTx/>
              <a:buNone/>
            </a:pPr>
            <a:r>
              <a:rPr lang="en-US" altLang="en-US" sz="3600" b="1">
                <a:solidFill>
                  <a:schemeClr val="tx1"/>
                </a:solidFill>
                <a:latin typeface="Sassoon Infant Md" charset="0"/>
              </a:rPr>
              <a:t>Aim</a:t>
            </a:r>
          </a:p>
        </p:txBody>
      </p:sp>
      <p:pic>
        <p:nvPicPr>
          <p:cNvPr id="20486" name="Picture 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7" name="Content Placeholder 15"/>
          <p:cNvSpPr>
            <a:spLocks noGrp="1"/>
          </p:cNvSpPr>
          <p:nvPr>
            <p:ph idx="1"/>
          </p:nvPr>
        </p:nvSpPr>
        <p:spPr>
          <a:xfrm>
            <a:off x="628650" y="1127125"/>
            <a:ext cx="7886700" cy="1409700"/>
          </a:xfrm>
        </p:spPr>
        <p:txBody>
          <a:bodyPr/>
          <a:lstStyle/>
          <a:p>
            <a:pPr eaLnBrk="1" hangingPunct="1">
              <a:lnSpc>
                <a:spcPct val="100000"/>
              </a:lnSpc>
            </a:pPr>
            <a:r>
              <a:rPr lang="en-GB" altLang="en-US" smtClean="0">
                <a:latin typeface="Sassoon Infant Rg" charset="0"/>
                <a:cs typeface="Sassoon Infant Rg" charset="0"/>
              </a:rPr>
              <a:t>I can investigate materials as they change state.</a:t>
            </a:r>
          </a:p>
        </p:txBody>
      </p:sp>
      <p:sp>
        <p:nvSpPr>
          <p:cNvPr id="20488" name="Content Placeholder 15"/>
          <p:cNvSpPr txBox="1">
            <a:spLocks/>
          </p:cNvSpPr>
          <p:nvPr/>
        </p:nvSpPr>
        <p:spPr bwMode="auto">
          <a:xfrm>
            <a:off x="628650" y="3467100"/>
            <a:ext cx="7886700" cy="262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Sassoon Infant Rg" charset="0"/>
                <a:cs typeface="Sassoon Infant Rg"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9pPr>
          </a:lstStyle>
          <a:p>
            <a:pPr eaLnBrk="1" hangingPunct="1">
              <a:lnSpc>
                <a:spcPct val="100000"/>
              </a:lnSpc>
            </a:pPr>
            <a:r>
              <a:rPr lang="en-GB" altLang="en-US"/>
              <a:t>I can understand how heat can cause solids to change to liquids and vice versa.</a:t>
            </a:r>
          </a:p>
          <a:p>
            <a:pPr eaLnBrk="1" hangingPunct="1">
              <a:lnSpc>
                <a:spcPct val="100000"/>
              </a:lnSpc>
            </a:pPr>
            <a:r>
              <a:rPr lang="en-GB" altLang="en-US"/>
              <a:t>I can identify materials that melt at different temperatures.</a:t>
            </a:r>
          </a:p>
          <a:p>
            <a:pPr eaLnBrk="1" hangingPunct="1">
              <a:lnSpc>
                <a:spcPct val="100000"/>
              </a:lnSpc>
            </a:pPr>
            <a:r>
              <a:rPr lang="en-GB" altLang="en-US"/>
              <a:t>I can investigate the melting and freezing temperature of a material.</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F41C8EC3ECE41145B394528D98C6E0DA" ma:contentTypeVersion="13" ma:contentTypeDescription="Create a new document." ma:contentTypeScope="" ma:versionID="73cf455b8e389ba130c0bd41f2d4ef86">
  <xsd:schema xmlns:xsd="http://www.w3.org/2001/XMLSchema" xmlns:xs="http://www.w3.org/2001/XMLSchema" xmlns:p="http://schemas.microsoft.com/office/2006/metadata/properties" xmlns:ns3="7fd6e460-b7e7-4dc0-8cf2-74cf8c75b1b3" xmlns:ns4="d95db8f1-e1cb-4420-9f59-d163227eb28d" targetNamespace="http://schemas.microsoft.com/office/2006/metadata/properties" ma:root="true" ma:fieldsID="adab954bfff3b1fa9036473221ebe858" ns3:_="" ns4:_="">
    <xsd:import namespace="7fd6e460-b7e7-4dc0-8cf2-74cf8c75b1b3"/>
    <xsd:import namespace="d95db8f1-e1cb-4420-9f59-d163227eb28d"/>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AutoKeyPoints" minOccurs="0"/>
                <xsd:element ref="ns3:MediaServiceKeyPoints" minOccurs="0"/>
                <xsd:element ref="ns3:MediaServiceAutoTags" minOccurs="0"/>
                <xsd:element ref="ns3:MediaServiceGenerationTime" minOccurs="0"/>
                <xsd:element ref="ns3:MediaServiceEventHashCode" minOccurs="0"/>
                <xsd:element ref="ns3:MediaServiceOCR" minOccurs="0"/>
                <xsd:element ref="ns3:MediaServiceDateTaken"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fd6e460-b7e7-4dc0-8cf2-74cf8c75b1b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DateTaken" ma:index="19" nillable="true" ma:displayName="MediaServiceDateTaken" ma:hidden="true" ma:internalName="MediaServiceDateTaken" ma:readOnly="true">
      <xsd:simpleType>
        <xsd:restriction base="dms:Text"/>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95db8f1-e1cb-4420-9f59-d163227eb28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4DC93E6C-804D-44A4-8B13-70EFBD067556}">
  <ds:schemaRefs>
    <ds:schemaRef ds:uri="http://schemas.microsoft.com/sharepoint/v3/contenttype/forms"/>
  </ds:schemaRefs>
</ds:datastoreItem>
</file>

<file path=customXml/itemProps2.xml><?xml version="1.0" encoding="utf-8"?>
<ds:datastoreItem xmlns:ds="http://schemas.openxmlformats.org/officeDocument/2006/customXml" ds:itemID="{4794CC15-51C9-4F18-9195-526692DB08A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fd6e460-b7e7-4dc0-8cf2-74cf8c75b1b3"/>
    <ds:schemaRef ds:uri="d95db8f1-e1cb-4420-9f59-d163227eb28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B8F6640-6ED5-4A06-8449-51181B851926}">
  <ds:schemaRefs>
    <ds:schemaRef ds:uri="d95db8f1-e1cb-4420-9f59-d163227eb28d"/>
    <ds:schemaRef ds:uri="7fd6e460-b7e7-4dc0-8cf2-74cf8c75b1b3"/>
    <ds:schemaRef ds:uri="http://purl.org/dc/elements/1.1/"/>
    <ds:schemaRef ds:uri="http://schemas.microsoft.com/office/2006/metadata/propertie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
  <TotalTime>1374</TotalTime>
  <Words>583</Words>
  <Application>Microsoft Office PowerPoint</Application>
  <PresentationFormat>On-screen Show (4:3)</PresentationFormat>
  <Paragraphs>88</Paragraphs>
  <Slides>15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Calibri</vt:lpstr>
      <vt:lpstr>BPreplay</vt:lpstr>
      <vt:lpstr>Sassoon Infant Md</vt:lpstr>
      <vt:lpstr>Arial</vt:lpstr>
      <vt:lpstr>Sassoon Infant Rg</vt:lpstr>
      <vt:lpstr>Office Theme</vt:lpstr>
      <vt:lpstr>Science</vt:lpstr>
      <vt:lpstr>PowerPoint Presentation</vt:lpstr>
      <vt:lpstr>PowerPoint Presentation</vt:lpstr>
      <vt:lpstr>What Makes Materials Change State?</vt:lpstr>
      <vt:lpstr>What Makes Materials Change State?</vt:lpstr>
      <vt:lpstr>What Makes Materials Change State?</vt:lpstr>
      <vt:lpstr>What Makes Materials Change State?</vt:lpstr>
      <vt:lpstr>Melting and Freezing Points</vt:lpstr>
      <vt:lpstr>Melting Points</vt:lpstr>
      <vt:lpstr>Melting Points</vt:lpstr>
      <vt:lpstr>Melting Chocolate</vt:lpstr>
      <vt:lpstr>Melting Chocolate</vt:lpstr>
      <vt:lpstr>Freezing Chocolate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Janine Nayler</cp:lastModifiedBy>
  <cp:revision>121</cp:revision>
  <dcterms:created xsi:type="dcterms:W3CDTF">2014-10-01T16:09:27Z</dcterms:created>
  <dcterms:modified xsi:type="dcterms:W3CDTF">2021-01-04T16:10:02Z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0x010100F41C8EC3ECE41145B394528D98C6E0DA</vt:lpwstr>
  </property>
</Properties>
</file>