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58" r:id="rId3"/>
    <p:sldId id="263" r:id="rId4"/>
    <p:sldId id="264" r:id="rId5"/>
    <p:sldId id="267" r:id="rId6"/>
    <p:sldId id="268" r:id="rId7"/>
    <p:sldId id="269" r:id="rId8"/>
    <p:sldId id="270" r:id="rId9"/>
    <p:sldId id="272" r:id="rId10"/>
    <p:sldId id="273" r:id="rId11"/>
    <p:sldId id="274" r:id="rId12"/>
    <p:sldId id="275" r:id="rId13"/>
    <p:sldId id="280" r:id="rId14"/>
    <p:sldId id="281" r:id="rId15"/>
  </p:sldIdLst>
  <p:sldSz cx="9144000" cy="6858000" type="screen4x3"/>
  <p:notesSz cx="6858000" cy="9144000"/>
  <p:embeddedFontLst>
    <p:embeddedFont>
      <p:font typeface="Sassoon Infant Md" panose="02000603050000020003" pitchFamily="50" charset="0"/>
      <p:regular r:id="rId18"/>
    </p:embeddedFont>
    <p:embeddedFont>
      <p:font typeface="HVD Bodedo" panose="020B0604020202020204" pitchFamily="2" charset="0"/>
      <p:regular r:id="rId19"/>
    </p:embeddedFont>
    <p:embeddedFont>
      <p:font typeface="ChunkFive Roman" panose="00000500000000000000" pitchFamily="50" charset="0"/>
      <p:regular r:id="rId20"/>
    </p:embeddedFont>
    <p:embeddedFont>
      <p:font typeface="Sassoon Infant Rg" panose="02000503030000020003" pitchFamily="50" charset="0"/>
      <p:regular r:id="rId21"/>
      <p:bold r:id="rId22"/>
    </p:embeddedFont>
    <p:embeddedFont>
      <p:font typeface="BPreplay" panose="02000503000000020004" pitchFamily="50" charset="0"/>
      <p:regular r:id="rId23"/>
      <p:bold r:id="rId24"/>
      <p:italic r:id="rId25"/>
      <p:boldItalic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00">
          <p15:clr>
            <a:srgbClr val="A4A3A4"/>
          </p15:clr>
        </p15:guide>
        <p15:guide id="7" pos="453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A6F9"/>
    <a:srgbClr val="9FE2F7"/>
    <a:srgbClr val="82DC55"/>
    <a:srgbClr val="FF1400"/>
    <a:srgbClr val="FFFE00"/>
    <a:srgbClr val="FF0400"/>
    <a:srgbClr val="FFFF00"/>
    <a:srgbClr val="FF07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49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24" y="48"/>
      </p:cViewPr>
      <p:guideLst>
        <p:guide orient="horz" pos="2137"/>
        <p:guide pos="2880"/>
        <p:guide pos="317"/>
        <p:guide orient="horz" pos="3997"/>
        <p:guide pos="5443"/>
        <p:guide orient="horz" pos="300"/>
        <p:guide pos="453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DDF3FBE-25B6-4AE7-A542-B80FF65EE69A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DE8107A-053E-47C9-A163-D536756566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EAF19B6-4522-456A-B2BC-B7E6B30663C7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82B40B1-2986-47E6-AD7D-4F400BD7F95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Click the slide to start the minute timer</a:t>
            </a:r>
          </a:p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D5AFBE7-5209-4C7A-8C88-A8B7347874ED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GB" altLang="en-US" smtClean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Click the slide to start the minute timer</a:t>
            </a:r>
          </a:p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505D738-E88D-4712-BF88-032FF4415F74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GB" altLang="en-US" smtClean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Click the slide to start the minute timer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0795563-C6DC-418F-8327-6F97D7AB2EE7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GB" altLang="en-US" smtClean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5458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9082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9841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95677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682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9948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1" r:id="rId4"/>
    <p:sldLayoutId id="2147483702" r:id="rId5"/>
    <p:sldLayoutId id="2147483706" r:id="rId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28.png"/><Relationship Id="rId7" Type="http://schemas.openxmlformats.org/officeDocument/2006/relationships/image" Target="../media/image3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0"/>
            <a:ext cx="9112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6C38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8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itchFamily="50" charset="0"/>
              </a:rPr>
              <a:t>Science</a:t>
            </a:r>
            <a:r>
              <a:rPr lang="en-GB" altLang="en-US" sz="800">
                <a:solidFill>
                  <a:schemeClr val="bg1"/>
                </a:solidFill>
                <a:latin typeface="BPreplay" pitchFamily="50" charset="0"/>
              </a:rPr>
              <a:t> | Year 1 | Everyday Materials | Objects and Materials | Lesson 2</a:t>
            </a:r>
          </a:p>
        </p:txBody>
      </p:sp>
      <p:sp>
        <p:nvSpPr>
          <p:cNvPr id="8199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smtClean="0"/>
              <a:t>Everyday Materials</a:t>
            </a:r>
          </a:p>
        </p:txBody>
      </p:sp>
      <p:sp>
        <p:nvSpPr>
          <p:cNvPr id="8200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 smtClean="0"/>
              <a:t>Science</a:t>
            </a:r>
          </a:p>
        </p:txBody>
      </p:sp>
      <p:pic>
        <p:nvPicPr>
          <p:cNvPr id="8201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1588"/>
            <a:ext cx="9142413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862013" y="1690688"/>
            <a:ext cx="7165975" cy="839787"/>
          </a:xfrm>
          <a:prstGeom prst="round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20" name="Title 7"/>
          <p:cNvSpPr>
            <a:spLocks noGrp="1"/>
          </p:cNvSpPr>
          <p:nvPr>
            <p:ph type="title"/>
          </p:nvPr>
        </p:nvSpPr>
        <p:spPr>
          <a:xfrm>
            <a:off x="350838" y="2087563"/>
            <a:ext cx="8186737" cy="46037"/>
          </a:xfrm>
        </p:spPr>
        <p:txBody>
          <a:bodyPr lIns="0" tIns="0" rIns="0" bIns="0">
            <a:normAutofit fontScale="90000"/>
          </a:bodyPr>
          <a:lstStyle/>
          <a:p>
            <a:pPr eaLnBrk="1" hangingPunct="1">
              <a:defRPr/>
            </a:pPr>
            <a:r>
              <a:rPr lang="en-GB" altLang="en-US" smtClean="0">
                <a:solidFill>
                  <a:schemeClr val="tx1"/>
                </a:solidFill>
                <a:latin typeface="HVD Bodedo" panose="02000605000000020003" pitchFamily="2" charset="0"/>
              </a:rPr>
              <a:t>Objects and Materials</a:t>
            </a:r>
          </a:p>
        </p:txBody>
      </p:sp>
      <p:pic>
        <p:nvPicPr>
          <p:cNvPr id="9221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694363"/>
            <a:ext cx="587375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0244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10245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sp>
        <p:nvSpPr>
          <p:cNvPr id="1024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smtClean="0"/>
              <a:t>I can tell the difference between an object and the materials it is made from.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/>
              <a:t>I can name specific objects.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identify the materials which specific objects are made from.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explain the difference between objects and materials.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738188" y="1757363"/>
            <a:ext cx="7667625" cy="414337"/>
          </a:xfrm>
          <a:prstGeom prst="roundRect">
            <a:avLst/>
          </a:prstGeom>
          <a:solidFill>
            <a:srgbClr val="82DC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661988" y="1924050"/>
            <a:ext cx="7820025" cy="295275"/>
          </a:xfrm>
        </p:spPr>
        <p:txBody>
          <a:bodyPr rtlCol="0" anchor="ctr">
            <a:normAutofit fontScale="25000" lnSpcReduction="20000"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7200" dirty="0">
                <a:cs typeface="+mn-cs"/>
              </a:rPr>
              <a:t>In your group, look at the </a:t>
            </a:r>
            <a:r>
              <a:rPr lang="en-GB" sz="7200" dirty="0" smtClean="0">
                <a:cs typeface="+mn-cs"/>
              </a:rPr>
              <a:t>objects. What </a:t>
            </a:r>
            <a:r>
              <a:rPr lang="en-GB" sz="7200" dirty="0">
                <a:cs typeface="+mn-cs"/>
              </a:rPr>
              <a:t>have they all got in common?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sz="2000" dirty="0">
              <a:cs typeface="+mn-cs"/>
            </a:endParaRPr>
          </a:p>
        </p:txBody>
      </p:sp>
      <p:pic>
        <p:nvPicPr>
          <p:cNvPr id="11268" name="Group Wor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30" t="8182" r="25603" b="45619"/>
          <a:stretch>
            <a:fillRect/>
          </a:stretch>
        </p:blipFill>
        <p:spPr bwMode="auto">
          <a:xfrm>
            <a:off x="3092450" y="2365375"/>
            <a:ext cx="2949575" cy="405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Title 5"/>
          <p:cNvSpPr>
            <a:spLocks/>
          </p:cNvSpPr>
          <p:nvPr/>
        </p:nvSpPr>
        <p:spPr bwMode="auto">
          <a:xfrm>
            <a:off x="457200" y="485775"/>
            <a:ext cx="8220075" cy="11255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800" b="1">
                <a:latin typeface="Sassoon Infant Md" pitchFamily="50" charset="0"/>
              </a:rPr>
              <a:t>Object Challenge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ounded Rectangle 22"/>
          <p:cNvSpPr/>
          <p:nvPr/>
        </p:nvSpPr>
        <p:spPr>
          <a:xfrm>
            <a:off x="704850" y="4381500"/>
            <a:ext cx="1706563" cy="170656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rgbClr val="21A6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3717925" y="4387850"/>
            <a:ext cx="1704975" cy="1704975"/>
          </a:xfrm>
          <a:prstGeom prst="roundRect">
            <a:avLst/>
          </a:prstGeom>
          <a:solidFill>
            <a:srgbClr val="9FE2F7"/>
          </a:solidFill>
          <a:ln w="19050">
            <a:solidFill>
              <a:srgbClr val="21A6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>
            <a:off x="6670675" y="4381500"/>
            <a:ext cx="1704975" cy="1706563"/>
          </a:xfrm>
          <a:prstGeom prst="roundRect">
            <a:avLst/>
          </a:prstGeom>
          <a:solidFill>
            <a:srgbClr val="9FE2F7"/>
          </a:solidFill>
          <a:ln w="19050">
            <a:solidFill>
              <a:srgbClr val="21A6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054225" y="1709738"/>
            <a:ext cx="5041900" cy="441325"/>
          </a:xfrm>
          <a:prstGeom prst="roundRect">
            <a:avLst/>
          </a:prstGeom>
          <a:solidFill>
            <a:srgbClr val="82DC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319338" y="1731963"/>
            <a:ext cx="4510087" cy="122237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000" smtClean="0"/>
              <a:t>These objects are all made from glass!</a:t>
            </a:r>
          </a:p>
        </p:txBody>
      </p:sp>
      <p:pic>
        <p:nvPicPr>
          <p:cNvPr id="12295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/>
          <p:cNvSpPr/>
          <p:nvPr/>
        </p:nvSpPr>
        <p:spPr>
          <a:xfrm>
            <a:off x="704850" y="2409825"/>
            <a:ext cx="1706563" cy="1704975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rgbClr val="21A6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3717925" y="2414588"/>
            <a:ext cx="1704975" cy="1706562"/>
          </a:xfrm>
          <a:prstGeom prst="roundRect">
            <a:avLst/>
          </a:prstGeom>
          <a:solidFill>
            <a:srgbClr val="9FE2F7"/>
          </a:solidFill>
          <a:ln w="19050">
            <a:solidFill>
              <a:srgbClr val="21A6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6670675" y="2409825"/>
            <a:ext cx="1704975" cy="1704975"/>
          </a:xfrm>
          <a:prstGeom prst="roundRect">
            <a:avLst/>
          </a:prstGeom>
          <a:solidFill>
            <a:srgbClr val="9FE2F7"/>
          </a:solidFill>
          <a:ln w="19050">
            <a:solidFill>
              <a:srgbClr val="21A6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2299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41" t="21716" r="26932" b="7735"/>
          <a:stretch>
            <a:fillRect/>
          </a:stretch>
        </p:blipFill>
        <p:spPr bwMode="auto">
          <a:xfrm>
            <a:off x="6775450" y="4448175"/>
            <a:ext cx="1620838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0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2" t="2753" r="4886" b="5646"/>
          <a:stretch>
            <a:fillRect/>
          </a:stretch>
        </p:blipFill>
        <p:spPr bwMode="auto">
          <a:xfrm>
            <a:off x="671513" y="2565400"/>
            <a:ext cx="1925637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1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52" b="17207"/>
          <a:stretch>
            <a:fillRect/>
          </a:stretch>
        </p:blipFill>
        <p:spPr bwMode="auto">
          <a:xfrm>
            <a:off x="555625" y="4521200"/>
            <a:ext cx="2092325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2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7" t="1704" r="26155" b="1781"/>
          <a:stretch>
            <a:fillRect/>
          </a:stretch>
        </p:blipFill>
        <p:spPr bwMode="auto">
          <a:xfrm>
            <a:off x="7131050" y="2162175"/>
            <a:ext cx="779463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3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10" t="1817" r="17223" b="3030"/>
          <a:stretch>
            <a:fillRect/>
          </a:stretch>
        </p:blipFill>
        <p:spPr bwMode="auto">
          <a:xfrm>
            <a:off x="4105275" y="4164013"/>
            <a:ext cx="992188" cy="208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4" name="Pictur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5" t="33951" r="5731" b="31979"/>
          <a:stretch>
            <a:fillRect/>
          </a:stretch>
        </p:blipFill>
        <p:spPr bwMode="auto">
          <a:xfrm>
            <a:off x="3362325" y="2917825"/>
            <a:ext cx="2552700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Content Placeholder 6"/>
          <p:cNvSpPr>
            <a:spLocks/>
          </p:cNvSpPr>
          <p:nvPr/>
        </p:nvSpPr>
        <p:spPr bwMode="auto">
          <a:xfrm>
            <a:off x="2212975" y="1690688"/>
            <a:ext cx="4721225" cy="20478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000"/>
              <a:t>What do these objects have in common?</a:t>
            </a:r>
          </a:p>
        </p:txBody>
      </p:sp>
      <p:sp>
        <p:nvSpPr>
          <p:cNvPr id="12306" name="Title 5"/>
          <p:cNvSpPr>
            <a:spLocks/>
          </p:cNvSpPr>
          <p:nvPr/>
        </p:nvSpPr>
        <p:spPr bwMode="auto">
          <a:xfrm>
            <a:off x="457200" y="485775"/>
            <a:ext cx="8220075" cy="11255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800" b="1">
                <a:latin typeface="Sassoon Infant Md" pitchFamily="50" charset="0"/>
              </a:rPr>
              <a:t>Object Challenge Answers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ounded Rectangle 27"/>
          <p:cNvSpPr/>
          <p:nvPr/>
        </p:nvSpPr>
        <p:spPr>
          <a:xfrm>
            <a:off x="704850" y="4381500"/>
            <a:ext cx="1706563" cy="170656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rgbClr val="21A6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3717925" y="4387850"/>
            <a:ext cx="1704975" cy="1704975"/>
          </a:xfrm>
          <a:prstGeom prst="roundRect">
            <a:avLst/>
          </a:prstGeom>
          <a:solidFill>
            <a:srgbClr val="9FE2F7"/>
          </a:solidFill>
          <a:ln w="19050">
            <a:solidFill>
              <a:srgbClr val="21A6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6670675" y="4381500"/>
            <a:ext cx="1704975" cy="1706563"/>
          </a:xfrm>
          <a:prstGeom prst="roundRect">
            <a:avLst/>
          </a:prstGeom>
          <a:solidFill>
            <a:srgbClr val="9FE2F7"/>
          </a:solidFill>
          <a:ln w="19050">
            <a:solidFill>
              <a:srgbClr val="21A6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1" name="Rounded Rectangle 30"/>
          <p:cNvSpPr/>
          <p:nvPr/>
        </p:nvSpPr>
        <p:spPr>
          <a:xfrm>
            <a:off x="704850" y="2409825"/>
            <a:ext cx="1706563" cy="1704975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rgbClr val="21A6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2" name="Rounded Rectangle 31"/>
          <p:cNvSpPr/>
          <p:nvPr/>
        </p:nvSpPr>
        <p:spPr>
          <a:xfrm>
            <a:off x="3717925" y="2414588"/>
            <a:ext cx="1704975" cy="1706562"/>
          </a:xfrm>
          <a:prstGeom prst="roundRect">
            <a:avLst/>
          </a:prstGeom>
          <a:solidFill>
            <a:srgbClr val="9FE2F7"/>
          </a:solidFill>
          <a:ln w="19050">
            <a:solidFill>
              <a:srgbClr val="21A6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3" name="Rounded Rectangle 32"/>
          <p:cNvSpPr/>
          <p:nvPr/>
        </p:nvSpPr>
        <p:spPr>
          <a:xfrm>
            <a:off x="6670675" y="2409825"/>
            <a:ext cx="1704975" cy="1704975"/>
          </a:xfrm>
          <a:prstGeom prst="roundRect">
            <a:avLst/>
          </a:prstGeom>
          <a:solidFill>
            <a:srgbClr val="9FE2F7"/>
          </a:solidFill>
          <a:ln w="19050">
            <a:solidFill>
              <a:srgbClr val="21A6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20" name="Title 5"/>
          <p:cNvSpPr>
            <a:spLocks/>
          </p:cNvSpPr>
          <p:nvPr/>
        </p:nvSpPr>
        <p:spPr bwMode="auto">
          <a:xfrm>
            <a:off x="457200" y="485775"/>
            <a:ext cx="8220075" cy="11255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800" b="1">
                <a:latin typeface="Sassoon Infant Md" pitchFamily="50" charset="0"/>
              </a:rPr>
              <a:t>Object Challenge Answers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054225" y="1704975"/>
            <a:ext cx="5041900" cy="442913"/>
          </a:xfrm>
          <a:prstGeom prst="roundRect">
            <a:avLst/>
          </a:prstGeom>
          <a:solidFill>
            <a:srgbClr val="82DC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Content Placeholder 6"/>
          <p:cNvSpPr>
            <a:spLocks/>
          </p:cNvSpPr>
          <p:nvPr/>
        </p:nvSpPr>
        <p:spPr bwMode="auto">
          <a:xfrm>
            <a:off x="2211388" y="1716088"/>
            <a:ext cx="4721225" cy="4254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000"/>
              <a:t>What do these objects have in common?</a:t>
            </a:r>
          </a:p>
        </p:txBody>
      </p:sp>
      <p:sp>
        <p:nvSpPr>
          <p:cNvPr id="14" name="Content Placeholder 6"/>
          <p:cNvSpPr>
            <a:spLocks/>
          </p:cNvSpPr>
          <p:nvPr/>
        </p:nvSpPr>
        <p:spPr bwMode="auto">
          <a:xfrm>
            <a:off x="2319338" y="1703388"/>
            <a:ext cx="4510087" cy="4349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2000"/>
              <a:t>These objects are all made from wood!</a:t>
            </a:r>
          </a:p>
        </p:txBody>
      </p:sp>
      <p:pic>
        <p:nvPicPr>
          <p:cNvPr id="1332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0" t="14243" r="5002" b="17728"/>
          <a:stretch>
            <a:fillRect/>
          </a:stretch>
        </p:blipFill>
        <p:spPr bwMode="auto">
          <a:xfrm>
            <a:off x="6570663" y="2522538"/>
            <a:ext cx="1598612" cy="170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63" t="8031" r="24268" b="7880"/>
          <a:stretch>
            <a:fillRect/>
          </a:stretch>
        </p:blipFill>
        <p:spPr bwMode="auto">
          <a:xfrm>
            <a:off x="4097338" y="2208213"/>
            <a:ext cx="955675" cy="212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6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73" t="3075" r="19090" b="1788"/>
          <a:stretch>
            <a:fillRect/>
          </a:stretch>
        </p:blipFill>
        <p:spPr bwMode="auto">
          <a:xfrm>
            <a:off x="6827838" y="4552950"/>
            <a:ext cx="1454150" cy="153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7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17" t="5455" r="16788" b="11514"/>
          <a:stretch>
            <a:fillRect/>
          </a:stretch>
        </p:blipFill>
        <p:spPr bwMode="auto">
          <a:xfrm>
            <a:off x="950913" y="2286000"/>
            <a:ext cx="1196975" cy="203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8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4" t="3717" b="2271"/>
          <a:stretch>
            <a:fillRect/>
          </a:stretch>
        </p:blipFill>
        <p:spPr bwMode="auto">
          <a:xfrm>
            <a:off x="646113" y="4673600"/>
            <a:ext cx="2149475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9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2" t="11270" r="2727" b="11430"/>
          <a:stretch>
            <a:fillRect/>
          </a:stretch>
        </p:blipFill>
        <p:spPr bwMode="auto">
          <a:xfrm>
            <a:off x="3357563" y="4800600"/>
            <a:ext cx="2222500" cy="132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unded Rectangle 25"/>
          <p:cNvSpPr/>
          <p:nvPr/>
        </p:nvSpPr>
        <p:spPr>
          <a:xfrm>
            <a:off x="704850" y="4381500"/>
            <a:ext cx="1706563" cy="170656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rgbClr val="21A6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3717925" y="4387850"/>
            <a:ext cx="1704975" cy="1704975"/>
          </a:xfrm>
          <a:prstGeom prst="roundRect">
            <a:avLst/>
          </a:prstGeom>
          <a:solidFill>
            <a:srgbClr val="9FE2F7"/>
          </a:solidFill>
          <a:ln w="19050">
            <a:solidFill>
              <a:srgbClr val="21A6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6670675" y="4381500"/>
            <a:ext cx="1704975" cy="1706563"/>
          </a:xfrm>
          <a:prstGeom prst="roundRect">
            <a:avLst/>
          </a:prstGeom>
          <a:solidFill>
            <a:srgbClr val="9FE2F7"/>
          </a:solidFill>
          <a:ln w="19050">
            <a:solidFill>
              <a:srgbClr val="21A6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704850" y="2409825"/>
            <a:ext cx="1706563" cy="1704975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rgbClr val="21A6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3717925" y="2414588"/>
            <a:ext cx="1704975" cy="1706562"/>
          </a:xfrm>
          <a:prstGeom prst="roundRect">
            <a:avLst/>
          </a:prstGeom>
          <a:solidFill>
            <a:srgbClr val="9FE2F7"/>
          </a:solidFill>
          <a:ln w="19050">
            <a:solidFill>
              <a:srgbClr val="21A6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1" name="Rounded Rectangle 30"/>
          <p:cNvSpPr/>
          <p:nvPr/>
        </p:nvSpPr>
        <p:spPr>
          <a:xfrm>
            <a:off x="6670675" y="2409825"/>
            <a:ext cx="1704975" cy="1704975"/>
          </a:xfrm>
          <a:prstGeom prst="roundRect">
            <a:avLst/>
          </a:prstGeom>
          <a:solidFill>
            <a:srgbClr val="9FE2F7"/>
          </a:solidFill>
          <a:ln w="19050">
            <a:solidFill>
              <a:srgbClr val="21A6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44" name="Title 5"/>
          <p:cNvSpPr>
            <a:spLocks/>
          </p:cNvSpPr>
          <p:nvPr/>
        </p:nvSpPr>
        <p:spPr bwMode="auto">
          <a:xfrm>
            <a:off x="457200" y="485775"/>
            <a:ext cx="8220075" cy="11255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800" b="1">
                <a:latin typeface="Sassoon Infant Md" pitchFamily="50" charset="0"/>
              </a:rPr>
              <a:t>Object Challenge Answers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054225" y="1709738"/>
            <a:ext cx="5041900" cy="441325"/>
          </a:xfrm>
          <a:prstGeom prst="roundRect">
            <a:avLst/>
          </a:prstGeom>
          <a:solidFill>
            <a:srgbClr val="82DC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Content Placeholder 6"/>
          <p:cNvSpPr>
            <a:spLocks/>
          </p:cNvSpPr>
          <p:nvPr/>
        </p:nvSpPr>
        <p:spPr bwMode="auto">
          <a:xfrm>
            <a:off x="2206625" y="1709738"/>
            <a:ext cx="4721225" cy="42862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000"/>
              <a:t>What do these objects have in common?</a:t>
            </a:r>
          </a:p>
        </p:txBody>
      </p:sp>
      <p:sp>
        <p:nvSpPr>
          <p:cNvPr id="14" name="Content Placeholder 6"/>
          <p:cNvSpPr>
            <a:spLocks/>
          </p:cNvSpPr>
          <p:nvPr/>
        </p:nvSpPr>
        <p:spPr bwMode="auto">
          <a:xfrm>
            <a:off x="2266950" y="1709738"/>
            <a:ext cx="4608513" cy="4429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000"/>
              <a:t>These objects are all made from plastic!</a:t>
            </a:r>
          </a:p>
        </p:txBody>
      </p:sp>
      <p:pic>
        <p:nvPicPr>
          <p:cNvPr id="14348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50" t="8699" r="14317" b="7895"/>
          <a:stretch>
            <a:fillRect/>
          </a:stretch>
        </p:blipFill>
        <p:spPr bwMode="auto">
          <a:xfrm>
            <a:off x="3914775" y="4781550"/>
            <a:ext cx="1736725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9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30" t="15759" r="13788" b="14848"/>
          <a:stretch>
            <a:fillRect/>
          </a:stretch>
        </p:blipFill>
        <p:spPr bwMode="auto">
          <a:xfrm>
            <a:off x="6935788" y="2468563"/>
            <a:ext cx="1252537" cy="161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0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86" t="1666" r="12718" b="3333"/>
          <a:stretch>
            <a:fillRect/>
          </a:stretch>
        </p:blipFill>
        <p:spPr bwMode="auto">
          <a:xfrm>
            <a:off x="4000500" y="2352675"/>
            <a:ext cx="1133475" cy="195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1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91" t="5325" r="17046" b="7092"/>
          <a:stretch>
            <a:fillRect/>
          </a:stretch>
        </p:blipFill>
        <p:spPr bwMode="auto">
          <a:xfrm>
            <a:off x="941388" y="4475163"/>
            <a:ext cx="1900237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2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58" t="6819" r="31145" b="10001"/>
          <a:stretch>
            <a:fillRect/>
          </a:stretch>
        </p:blipFill>
        <p:spPr bwMode="auto">
          <a:xfrm>
            <a:off x="1220788" y="2268538"/>
            <a:ext cx="669925" cy="194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3" name="Picture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73" t="6364" r="17645" b="3485"/>
          <a:stretch>
            <a:fillRect/>
          </a:stretch>
        </p:blipFill>
        <p:spPr bwMode="auto">
          <a:xfrm>
            <a:off x="6605588" y="4079875"/>
            <a:ext cx="1071562" cy="212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5"/>
          <p:cNvSpPr>
            <a:spLocks/>
          </p:cNvSpPr>
          <p:nvPr/>
        </p:nvSpPr>
        <p:spPr bwMode="auto">
          <a:xfrm>
            <a:off x="457200" y="485775"/>
            <a:ext cx="8220075" cy="11255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000" b="1">
                <a:latin typeface="Sassoon Infant Md" pitchFamily="50" charset="0"/>
              </a:rPr>
              <a:t>Material Challenge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945188" y="1685925"/>
            <a:ext cx="2430462" cy="248285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rgbClr val="21A6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64" name="Content Placeholder 6"/>
          <p:cNvSpPr>
            <a:spLocks noGrp="1"/>
          </p:cNvSpPr>
          <p:nvPr>
            <p:ph idx="1"/>
          </p:nvPr>
        </p:nvSpPr>
        <p:spPr>
          <a:xfrm>
            <a:off x="5957888" y="1601788"/>
            <a:ext cx="2417762" cy="2535237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z="1700" smtClean="0"/>
              <a:t>What objects can you see in this picture?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z="1700" smtClean="0"/>
              <a:t>What materials do you think these objects are made from?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z="1700" smtClean="0"/>
              <a:t>How do you know?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GB" altLang="en-US" smtClean="0"/>
          </a:p>
        </p:txBody>
      </p:sp>
      <p:sp>
        <p:nvSpPr>
          <p:cNvPr id="15365" name="TextBox 21"/>
          <p:cNvSpPr txBox="1">
            <a:spLocks noChangeArrowheads="1"/>
          </p:cNvSpPr>
          <p:nvPr/>
        </p:nvSpPr>
        <p:spPr bwMode="auto">
          <a:xfrm>
            <a:off x="2825750" y="6234113"/>
            <a:ext cx="3492500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 courtesy of Radiobrain_@flickr.com) - granted under creative commons licence – attribution</a:t>
            </a:r>
          </a:p>
        </p:txBody>
      </p:sp>
      <p:pic>
        <p:nvPicPr>
          <p:cNvPr id="15366" name="Talking Partner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le 9"/>
          <p:cNvSpPr/>
          <p:nvPr/>
        </p:nvSpPr>
        <p:spPr bwMode="auto">
          <a:xfrm>
            <a:off x="719138" y="1685925"/>
            <a:ext cx="4976812" cy="3833813"/>
          </a:xfrm>
          <a:prstGeom prst="roundRect">
            <a:avLst>
              <a:gd name="adj" fmla="val 6409"/>
            </a:avLst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996950" y="5815013"/>
            <a:ext cx="7391400" cy="276225"/>
          </a:xfrm>
          <a:prstGeom prst="rect">
            <a:avLst/>
          </a:prstGeom>
          <a:gradFill>
            <a:gsLst>
              <a:gs pos="0">
                <a:srgbClr val="FFFF00"/>
              </a:gs>
              <a:gs pos="100000">
                <a:srgbClr val="FF0000"/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ChunkFive Roman" panose="00000500000000000000" pitchFamily="50" charset="0"/>
              </a:rPr>
              <a:t>Time up!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96950" y="5810250"/>
            <a:ext cx="7391400" cy="2762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931025" y="4597400"/>
            <a:ext cx="698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glass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6488113" y="5254625"/>
            <a:ext cx="698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wood</a:t>
            </a:r>
          </a:p>
        </p:txBody>
      </p:sp>
      <p:sp>
        <p:nvSpPr>
          <p:cNvPr id="27" name="Down Arrow 26"/>
          <p:cNvSpPr/>
          <p:nvPr/>
        </p:nvSpPr>
        <p:spPr>
          <a:xfrm rot="6060036">
            <a:off x="4841875" y="3417888"/>
            <a:ext cx="84138" cy="3344862"/>
          </a:xfrm>
          <a:prstGeom prst="downArrow">
            <a:avLst/>
          </a:prstGeom>
          <a:solidFill>
            <a:srgbClr val="21A6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8" name="Down Arrow 27"/>
          <p:cNvSpPr/>
          <p:nvPr/>
        </p:nvSpPr>
        <p:spPr>
          <a:xfrm rot="5981073">
            <a:off x="5321300" y="2862263"/>
            <a:ext cx="88900" cy="3346450"/>
          </a:xfrm>
          <a:prstGeom prst="downArrow">
            <a:avLst/>
          </a:prstGeom>
          <a:solidFill>
            <a:srgbClr val="21A6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552450" y="5670550"/>
            <a:ext cx="534988" cy="534988"/>
          </a:xfrm>
          <a:prstGeom prst="ellipse">
            <a:avLst/>
          </a:prstGeom>
          <a:solidFill>
            <a:srgbClr val="FFF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75" name="TextBox 30"/>
          <p:cNvSpPr txBox="1">
            <a:spLocks noChangeArrowheads="1"/>
          </p:cNvSpPr>
          <p:nvPr/>
        </p:nvSpPr>
        <p:spPr bwMode="auto">
          <a:xfrm>
            <a:off x="582613" y="5824538"/>
            <a:ext cx="485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tx1"/>
                </a:solidFill>
                <a:latin typeface="ChunkFive Roman" pitchFamily="50" charset="0"/>
              </a:rPr>
              <a:t>start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0" grpId="0"/>
      <p:bldP spid="21" grpId="0"/>
      <p:bldP spid="27" grpId="0" animBg="1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5"/>
          <p:cNvSpPr>
            <a:spLocks/>
          </p:cNvSpPr>
          <p:nvPr/>
        </p:nvSpPr>
        <p:spPr bwMode="auto">
          <a:xfrm>
            <a:off x="457200" y="485775"/>
            <a:ext cx="8220075" cy="11255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000" b="1">
                <a:latin typeface="Sassoon Infant Md" pitchFamily="50" charset="0"/>
              </a:rPr>
              <a:t>Material Challenge</a:t>
            </a:r>
          </a:p>
        </p:txBody>
      </p:sp>
      <p:sp>
        <p:nvSpPr>
          <p:cNvPr id="17411" name="TextBox 21"/>
          <p:cNvSpPr txBox="1">
            <a:spLocks noChangeArrowheads="1"/>
          </p:cNvSpPr>
          <p:nvPr/>
        </p:nvSpPr>
        <p:spPr bwMode="auto">
          <a:xfrm>
            <a:off x="2825750" y="6234113"/>
            <a:ext cx="3492500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 courtesy of quinnanya@flickr.com) - granted under creative commons licence – attribution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945188" y="1685925"/>
            <a:ext cx="2430462" cy="248285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rgbClr val="21A6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13" name="Content Placeholder 6"/>
          <p:cNvSpPr>
            <a:spLocks/>
          </p:cNvSpPr>
          <p:nvPr/>
        </p:nvSpPr>
        <p:spPr bwMode="auto">
          <a:xfrm>
            <a:off x="5945188" y="1757363"/>
            <a:ext cx="2430462" cy="24114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What material is this pencil sharpener made from?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How do you know?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Is it made from one material?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</p:txBody>
      </p:sp>
      <p:sp>
        <p:nvSpPr>
          <p:cNvPr id="14" name="Rounded Rectangle 13"/>
          <p:cNvSpPr/>
          <p:nvPr/>
        </p:nvSpPr>
        <p:spPr bwMode="auto">
          <a:xfrm>
            <a:off x="719138" y="1685925"/>
            <a:ext cx="4967287" cy="3833813"/>
          </a:xfrm>
          <a:prstGeom prst="roundRect">
            <a:avLst>
              <a:gd name="adj" fmla="val 6409"/>
            </a:avLst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619875" y="5014913"/>
            <a:ext cx="7667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plastic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707188" y="4514850"/>
            <a:ext cx="698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metal</a:t>
            </a:r>
          </a:p>
        </p:txBody>
      </p:sp>
      <p:sp>
        <p:nvSpPr>
          <p:cNvPr id="23" name="Down Arrow 22"/>
          <p:cNvSpPr/>
          <p:nvPr/>
        </p:nvSpPr>
        <p:spPr>
          <a:xfrm rot="6060036">
            <a:off x="5177631" y="3553619"/>
            <a:ext cx="100013" cy="2816225"/>
          </a:xfrm>
          <a:prstGeom prst="downArrow">
            <a:avLst/>
          </a:prstGeom>
          <a:solidFill>
            <a:srgbClr val="21A6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1" name="Rectangle 30"/>
          <p:cNvSpPr/>
          <p:nvPr/>
        </p:nvSpPr>
        <p:spPr>
          <a:xfrm>
            <a:off x="996950" y="5813425"/>
            <a:ext cx="7391400" cy="276225"/>
          </a:xfrm>
          <a:prstGeom prst="rect">
            <a:avLst/>
          </a:prstGeom>
          <a:gradFill>
            <a:gsLst>
              <a:gs pos="0">
                <a:srgbClr val="FFFF00"/>
              </a:gs>
              <a:gs pos="100000">
                <a:srgbClr val="FF0000"/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ChunkFive Roman" panose="00000500000000000000" pitchFamily="50" charset="0"/>
              </a:rPr>
              <a:t>Time up!</a:t>
            </a:r>
          </a:p>
        </p:txBody>
      </p:sp>
      <p:sp>
        <p:nvSpPr>
          <p:cNvPr id="32" name="Oval 31"/>
          <p:cNvSpPr/>
          <p:nvPr/>
        </p:nvSpPr>
        <p:spPr>
          <a:xfrm>
            <a:off x="552450" y="5670550"/>
            <a:ext cx="534988" cy="534988"/>
          </a:xfrm>
          <a:prstGeom prst="ellipse">
            <a:avLst/>
          </a:prstGeom>
          <a:solidFill>
            <a:srgbClr val="FFF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20" name="TextBox 32"/>
          <p:cNvSpPr txBox="1">
            <a:spLocks noChangeArrowheads="1"/>
          </p:cNvSpPr>
          <p:nvPr/>
        </p:nvSpPr>
        <p:spPr bwMode="auto">
          <a:xfrm>
            <a:off x="582613" y="5824538"/>
            <a:ext cx="485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tx1"/>
                </a:solidFill>
                <a:latin typeface="ChunkFive Roman" pitchFamily="50" charset="0"/>
              </a:rPr>
              <a:t>start</a:t>
            </a:r>
          </a:p>
        </p:txBody>
      </p:sp>
      <p:sp>
        <p:nvSpPr>
          <p:cNvPr id="34" name="Rectangle 33"/>
          <p:cNvSpPr/>
          <p:nvPr/>
        </p:nvSpPr>
        <p:spPr>
          <a:xfrm>
            <a:off x="996950" y="5810250"/>
            <a:ext cx="7391400" cy="2762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Down Arrow 17"/>
          <p:cNvSpPr/>
          <p:nvPr/>
        </p:nvSpPr>
        <p:spPr>
          <a:xfrm rot="6600000">
            <a:off x="5337175" y="2759075"/>
            <a:ext cx="100013" cy="2817813"/>
          </a:xfrm>
          <a:prstGeom prst="downArrow">
            <a:avLst/>
          </a:prstGeom>
          <a:solidFill>
            <a:srgbClr val="21A6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9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3" grpId="0" animBg="1"/>
      <p:bldP spid="31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5"/>
          <p:cNvSpPr>
            <a:spLocks/>
          </p:cNvSpPr>
          <p:nvPr/>
        </p:nvSpPr>
        <p:spPr bwMode="auto">
          <a:xfrm>
            <a:off x="457200" y="485775"/>
            <a:ext cx="8220075" cy="11255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000" b="1">
                <a:latin typeface="Sassoon Infant Md" pitchFamily="50" charset="0"/>
              </a:rPr>
              <a:t>Material Challenge</a:t>
            </a:r>
          </a:p>
        </p:txBody>
      </p:sp>
      <p:sp>
        <p:nvSpPr>
          <p:cNvPr id="19459" name="TextBox 21"/>
          <p:cNvSpPr txBox="1">
            <a:spLocks noChangeArrowheads="1"/>
          </p:cNvSpPr>
          <p:nvPr/>
        </p:nvSpPr>
        <p:spPr bwMode="auto">
          <a:xfrm>
            <a:off x="2825750" y="6234113"/>
            <a:ext cx="3492500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 courtesy of WillVision@flickr.com) - granted under creative commons licence – attribution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945188" y="1685925"/>
            <a:ext cx="2430462" cy="248285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rgbClr val="21A6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461" name="Content Placeholder 6"/>
          <p:cNvSpPr>
            <a:spLocks/>
          </p:cNvSpPr>
          <p:nvPr/>
        </p:nvSpPr>
        <p:spPr bwMode="auto">
          <a:xfrm>
            <a:off x="5945188" y="2039938"/>
            <a:ext cx="2695575" cy="183673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What materials are these glasses made from?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How do you know?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</p:txBody>
      </p:sp>
      <p:sp>
        <p:nvSpPr>
          <p:cNvPr id="14" name="Rounded Rectangle 13"/>
          <p:cNvSpPr/>
          <p:nvPr/>
        </p:nvSpPr>
        <p:spPr bwMode="auto">
          <a:xfrm>
            <a:off x="719138" y="1685925"/>
            <a:ext cx="4967287" cy="3833813"/>
          </a:xfrm>
          <a:prstGeom prst="roundRect">
            <a:avLst>
              <a:gd name="adj" fmla="val 640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1141413" y="1809750"/>
            <a:ext cx="7667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plastic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6415088" y="4627563"/>
            <a:ext cx="698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glass</a:t>
            </a:r>
          </a:p>
        </p:txBody>
      </p:sp>
      <p:sp>
        <p:nvSpPr>
          <p:cNvPr id="20" name="Down Arrow 19"/>
          <p:cNvSpPr/>
          <p:nvPr/>
        </p:nvSpPr>
        <p:spPr>
          <a:xfrm rot="6060036">
            <a:off x="4826794" y="2896394"/>
            <a:ext cx="114300" cy="3249612"/>
          </a:xfrm>
          <a:prstGeom prst="downArrow">
            <a:avLst/>
          </a:prstGeom>
          <a:solidFill>
            <a:srgbClr val="21A6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1" name="Down Arrow 20"/>
          <p:cNvSpPr/>
          <p:nvPr/>
        </p:nvSpPr>
        <p:spPr>
          <a:xfrm rot="20638743">
            <a:off x="1665288" y="2105025"/>
            <a:ext cx="107950" cy="1428750"/>
          </a:xfrm>
          <a:prstGeom prst="downArrow">
            <a:avLst/>
          </a:prstGeom>
          <a:solidFill>
            <a:srgbClr val="21A6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9" name="Rectangle 28"/>
          <p:cNvSpPr/>
          <p:nvPr/>
        </p:nvSpPr>
        <p:spPr>
          <a:xfrm>
            <a:off x="996950" y="5811838"/>
            <a:ext cx="7391400" cy="276225"/>
          </a:xfrm>
          <a:prstGeom prst="rect">
            <a:avLst/>
          </a:prstGeom>
          <a:gradFill>
            <a:gsLst>
              <a:gs pos="0">
                <a:srgbClr val="FFFF00"/>
              </a:gs>
              <a:gs pos="100000">
                <a:srgbClr val="FF0000"/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ChunkFive Roman" panose="00000500000000000000" pitchFamily="50" charset="0"/>
              </a:rPr>
              <a:t>Time up!</a:t>
            </a:r>
          </a:p>
        </p:txBody>
      </p:sp>
      <p:sp>
        <p:nvSpPr>
          <p:cNvPr id="30" name="Oval 29"/>
          <p:cNvSpPr/>
          <p:nvPr/>
        </p:nvSpPr>
        <p:spPr>
          <a:xfrm>
            <a:off x="552450" y="5670550"/>
            <a:ext cx="534988" cy="534988"/>
          </a:xfrm>
          <a:prstGeom prst="ellipse">
            <a:avLst/>
          </a:prstGeom>
          <a:solidFill>
            <a:srgbClr val="FFF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469" name="TextBox 30"/>
          <p:cNvSpPr txBox="1">
            <a:spLocks noChangeArrowheads="1"/>
          </p:cNvSpPr>
          <p:nvPr/>
        </p:nvSpPr>
        <p:spPr bwMode="auto">
          <a:xfrm>
            <a:off x="582613" y="5824538"/>
            <a:ext cx="485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tx1"/>
                </a:solidFill>
                <a:latin typeface="ChunkFive Roman" pitchFamily="50" charset="0"/>
              </a:rPr>
              <a:t>start</a:t>
            </a:r>
          </a:p>
        </p:txBody>
      </p:sp>
      <p:sp>
        <p:nvSpPr>
          <p:cNvPr id="32" name="Rectangle 31"/>
          <p:cNvSpPr/>
          <p:nvPr/>
        </p:nvSpPr>
        <p:spPr>
          <a:xfrm>
            <a:off x="996950" y="5810250"/>
            <a:ext cx="7391400" cy="2762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9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9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60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0" grpId="0" animBg="1"/>
      <p:bldP spid="21" grpId="0" animBg="1"/>
      <p:bldP spid="2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ndividual Wor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ounded Rectangle 11"/>
          <p:cNvSpPr/>
          <p:nvPr/>
        </p:nvSpPr>
        <p:spPr>
          <a:xfrm>
            <a:off x="719138" y="1601788"/>
            <a:ext cx="7669212" cy="4491037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rgbClr val="21A6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508" name="Title 5"/>
          <p:cNvSpPr>
            <a:spLocks/>
          </p:cNvSpPr>
          <p:nvPr/>
        </p:nvSpPr>
        <p:spPr bwMode="auto">
          <a:xfrm>
            <a:off x="457200" y="485775"/>
            <a:ext cx="8220075" cy="11255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800" b="1">
                <a:latin typeface="Sassoon Infant Md" pitchFamily="50" charset="0"/>
              </a:rPr>
              <a:t>Objects and Materials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6875" y="1727200"/>
            <a:ext cx="3270250" cy="231140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6875" y="2687638"/>
            <a:ext cx="3270250" cy="231140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36875" y="3646488"/>
            <a:ext cx="3270250" cy="2311400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719138" y="1601788"/>
            <a:ext cx="7669212" cy="4491037"/>
          </a:xfrm>
          <a:prstGeom prst="roundRect">
            <a:avLst/>
          </a:prstGeom>
          <a:solidFill>
            <a:srgbClr val="9FE2F7"/>
          </a:solidFill>
          <a:ln w="19050">
            <a:solidFill>
              <a:srgbClr val="21A6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531" name="Content Placeholder 6"/>
          <p:cNvSpPr>
            <a:spLocks noGrp="1"/>
          </p:cNvSpPr>
          <p:nvPr>
            <p:ph idx="1"/>
          </p:nvPr>
        </p:nvSpPr>
        <p:spPr>
          <a:xfrm>
            <a:off x="1066800" y="1601788"/>
            <a:ext cx="7312025" cy="242887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z="1700" smtClean="0"/>
              <a:t>Which of these do you think is the odd one out? Why?</a:t>
            </a:r>
          </a:p>
        </p:txBody>
      </p:sp>
      <p:sp>
        <p:nvSpPr>
          <p:cNvPr id="22532" name="TextBox 21"/>
          <p:cNvSpPr txBox="1">
            <a:spLocks noChangeArrowheads="1"/>
          </p:cNvSpPr>
          <p:nvPr/>
        </p:nvSpPr>
        <p:spPr bwMode="auto">
          <a:xfrm>
            <a:off x="1981200" y="6234113"/>
            <a:ext cx="5181600" cy="1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 courtesy of Rev Stani@flickr.com, Richard-Gi@flickr.com, CARLISLEHVACi@flickr.com and Horrortaxi@flickr.com) - granted under creative commons licence – attribution</a:t>
            </a:r>
          </a:p>
        </p:txBody>
      </p:sp>
      <p:pic>
        <p:nvPicPr>
          <p:cNvPr id="22533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1066800" y="2035175"/>
            <a:ext cx="2462213" cy="1897063"/>
          </a:xfrm>
          <a:prstGeom prst="round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1066800" y="4064000"/>
            <a:ext cx="2462213" cy="1897063"/>
          </a:xfrm>
          <a:prstGeom prst="round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3703638" y="2006600"/>
            <a:ext cx="2462212" cy="1895475"/>
          </a:xfrm>
          <a:prstGeom prst="round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3703638" y="4035425"/>
            <a:ext cx="2462212" cy="1895475"/>
          </a:xfrm>
          <a:prstGeom prst="round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2538" name="Pictur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39" t="4306" r="26796" b="3749"/>
          <a:stretch>
            <a:fillRect/>
          </a:stretch>
        </p:blipFill>
        <p:spPr bwMode="auto">
          <a:xfrm>
            <a:off x="6543675" y="1362075"/>
            <a:ext cx="1676400" cy="473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9" name="Title 5"/>
          <p:cNvSpPr>
            <a:spLocks/>
          </p:cNvSpPr>
          <p:nvPr/>
        </p:nvSpPr>
        <p:spPr bwMode="auto">
          <a:xfrm>
            <a:off x="457200" y="485775"/>
            <a:ext cx="8220075" cy="11255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800" b="1">
                <a:latin typeface="Sassoon Infant Md" pitchFamily="50" charset="0"/>
              </a:rPr>
              <a:t>Odd One Out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3556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23557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sp>
        <p:nvSpPr>
          <p:cNvPr id="23558" name="Content Placeholder 15"/>
          <p:cNvSpPr>
            <a:spLocks noGrp="1"/>
          </p:cNvSpPr>
          <p:nvPr>
            <p:ph idx="1"/>
          </p:nvPr>
        </p:nvSpPr>
        <p:spPr>
          <a:xfrm>
            <a:off x="628650" y="1274763"/>
            <a:ext cx="7886700" cy="1262062"/>
          </a:xfrm>
        </p:spPr>
        <p:txBody>
          <a:bodyPr/>
          <a:lstStyle/>
          <a:p>
            <a:pPr eaLnBrk="1" hangingPunct="1"/>
            <a:r>
              <a:rPr lang="en-GB" altLang="en-US" smtClean="0"/>
              <a:t>I can tell the difference between an object and the materials it is made from.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/>
              <a:t>I can name specific objects.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identify the materials which specific objects are made from.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explain the difference between objects and materials</a:t>
            </a:r>
          </a:p>
        </p:txBody>
      </p:sp>
      <p:pic>
        <p:nvPicPr>
          <p:cNvPr id="23560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1695</TotalTime>
  <Words>389</Words>
  <Application>Microsoft Office PowerPoint</Application>
  <PresentationFormat>On-screen Show (4:3)</PresentationFormat>
  <Paragraphs>71</Paragraphs>
  <Slides>14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Sassoon Infant Md</vt:lpstr>
      <vt:lpstr>HVD Bodedo</vt:lpstr>
      <vt:lpstr>ChunkFive Roman</vt:lpstr>
      <vt:lpstr>Sassoon Infant Rg</vt:lpstr>
      <vt:lpstr>Arial</vt:lpstr>
      <vt:lpstr>BPreplay</vt:lpstr>
      <vt:lpstr>Calibri</vt:lpstr>
      <vt:lpstr>Office Theme</vt:lpstr>
      <vt:lpstr>Science</vt:lpstr>
      <vt:lpstr>Objects and Materials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153</cp:revision>
  <dcterms:created xsi:type="dcterms:W3CDTF">2014-10-01T16:09:27Z</dcterms:created>
  <dcterms:modified xsi:type="dcterms:W3CDTF">2021-01-11T15:39:45Z</dcterms:modified>
</cp:coreProperties>
</file>