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4" r:id="rId7"/>
    <p:sldId id="272" r:id="rId8"/>
    <p:sldId id="271" r:id="rId9"/>
    <p:sldId id="273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SemiBold" charset="0"/>
      <p:bold r:id="rId21"/>
    </p:embeddedFont>
    <p:embeddedFont>
      <p:font typeface="Tuffy" panose="020B0603060100000000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  <p:embeddedFont>
      <p:font typeface="Sassoon Infant Rg" panose="02000503030000020003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EC7A08"/>
    <a:srgbClr val="DE1E5A"/>
    <a:srgbClr val="18A0DB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57198" y="3050380"/>
            <a:ext cx="7363328" cy="13486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14991"/>
            <a:ext cx="8220075" cy="682640"/>
          </a:xfrm>
        </p:spPr>
        <p:txBody>
          <a:bodyPr/>
          <a:lstStyle/>
          <a:p>
            <a:r>
              <a:rPr lang="en-GB" sz="3600" dirty="0" smtClean="0">
                <a:solidFill>
                  <a:srgbClr val="C00000"/>
                </a:solidFill>
                <a:latin typeface="Twinkl" pitchFamily="2" charset="0"/>
              </a:rPr>
              <a:t>Christmas Origins</a:t>
            </a:r>
            <a:endParaRPr lang="en-GB" sz="3600" dirty="0">
              <a:solidFill>
                <a:srgbClr val="C00000"/>
              </a:solidFill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8108" y="1954861"/>
            <a:ext cx="56745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Italy is a very religious country.</a:t>
            </a:r>
          </a:p>
          <a:p>
            <a:r>
              <a:rPr lang="en-GB" b="1" dirty="0" smtClean="0"/>
              <a:t>The Pope, the leader of the Catholic Church, lives in Rome.</a:t>
            </a:r>
          </a:p>
          <a:p>
            <a:endParaRPr lang="en-GB" b="1" dirty="0" smtClean="0"/>
          </a:p>
          <a:p>
            <a:endParaRPr lang="en-GB" b="1" dirty="0" smtClean="0"/>
          </a:p>
          <a:p>
            <a:r>
              <a:rPr lang="en-GB" b="1" dirty="0" smtClean="0"/>
              <a:t>The word “</a:t>
            </a:r>
            <a:r>
              <a:rPr lang="en-GB" b="1" dirty="0" err="1" smtClean="0"/>
              <a:t>Natale</a:t>
            </a:r>
            <a:r>
              <a:rPr lang="en-GB" b="1" dirty="0" smtClean="0"/>
              <a:t>” means “</a:t>
            </a:r>
            <a:r>
              <a:rPr lang="en-GB" dirty="0" smtClean="0">
                <a:solidFill>
                  <a:srgbClr val="FF0000"/>
                </a:solidFill>
              </a:rPr>
              <a:t>day of the birth</a:t>
            </a:r>
            <a:r>
              <a:rPr lang="en-GB" b="1" dirty="0" smtClean="0"/>
              <a:t>” which helps the people remember the importance of the birth of Baby Jesus.</a:t>
            </a:r>
          </a:p>
          <a:p>
            <a:endParaRPr lang="en-GB" b="1" dirty="0" smtClean="0"/>
          </a:p>
          <a:p>
            <a:endParaRPr lang="en-GB" b="1" dirty="0" smtClean="0"/>
          </a:p>
          <a:p>
            <a:r>
              <a:rPr lang="en-GB" b="1" dirty="0" smtClean="0"/>
              <a:t>At midnight on Christmas Eve, in every Italian Catholic Church, a special Christmas mass is held.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145"/>
          <a:stretch/>
        </p:blipFill>
        <p:spPr>
          <a:xfrm>
            <a:off x="6352673" y="1954861"/>
            <a:ext cx="2455637" cy="444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6" y="695138"/>
            <a:ext cx="8220075" cy="682640"/>
          </a:xfrm>
        </p:spPr>
        <p:txBody>
          <a:bodyPr/>
          <a:lstStyle/>
          <a:p>
            <a:r>
              <a:rPr lang="en-GB" sz="3600" dirty="0" smtClean="0"/>
              <a:t>Christmas Mass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07" y="1519880"/>
            <a:ext cx="6595419" cy="4396946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2157665" y="6126891"/>
            <a:ext cx="4819135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Photo courtesy of (jcapaldi@flickr.com) - granted under creative commons 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licence</a:t>
            </a:r>
            <a:endParaRPr lang="en-GB" sz="1400" baseline="300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17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198" y="3417257"/>
            <a:ext cx="8220075" cy="10389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44351"/>
            <a:ext cx="8220075" cy="682640"/>
          </a:xfrm>
        </p:spPr>
        <p:txBody>
          <a:bodyPr/>
          <a:lstStyle/>
          <a:p>
            <a:pPr algn="ctr"/>
            <a:r>
              <a:rPr lang="en-GB" sz="3200" dirty="0" smtClean="0">
                <a:solidFill>
                  <a:srgbClr val="C00000"/>
                </a:solidFill>
                <a:latin typeface="Twinkl" pitchFamily="2" charset="0"/>
              </a:rPr>
              <a:t>Christmas Traditions</a:t>
            </a:r>
            <a:r>
              <a:rPr lang="it-IT" sz="3200" dirty="0" smtClean="0">
                <a:solidFill>
                  <a:srgbClr val="C00000"/>
                </a:solidFill>
                <a:latin typeface="Twinkl" pitchFamily="2" charset="0"/>
              </a:rPr>
              <a:t>: </a:t>
            </a:r>
            <a:br>
              <a:rPr lang="it-IT" sz="3200" dirty="0" smtClean="0">
                <a:solidFill>
                  <a:srgbClr val="C00000"/>
                </a:solidFill>
                <a:latin typeface="Twinkl" pitchFamily="2" charset="0"/>
              </a:rPr>
            </a:br>
            <a:r>
              <a:rPr lang="it-IT" sz="3200" dirty="0" smtClean="0">
                <a:solidFill>
                  <a:srgbClr val="C00000"/>
                </a:solidFill>
                <a:latin typeface="Twinkl" pitchFamily="2" charset="0"/>
              </a:rPr>
              <a:t>The </a:t>
            </a:r>
            <a:r>
              <a:rPr lang="it-IT" sz="3200" dirty="0" err="1" smtClean="0">
                <a:solidFill>
                  <a:srgbClr val="C00000"/>
                </a:solidFill>
                <a:latin typeface="Twinkl" pitchFamily="2" charset="0"/>
              </a:rPr>
              <a:t>Nativity</a:t>
            </a:r>
            <a:r>
              <a:rPr lang="it-IT" sz="3200" dirty="0" smtClean="0">
                <a:solidFill>
                  <a:srgbClr val="C00000"/>
                </a:solidFill>
                <a:latin typeface="Twinkl" pitchFamily="2" charset="0"/>
              </a:rPr>
              <a:t> Scene</a:t>
            </a:r>
            <a:endParaRPr lang="en-GB" sz="3200" dirty="0">
              <a:solidFill>
                <a:srgbClr val="C00000"/>
              </a:solidFill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0139" y="1801666"/>
            <a:ext cx="72867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In Italy, most families prepare a Christmas Tree and a Nativity scene in their houses. Sometimes families pass down the figures of the Nativity scene from generation to generation. Some can be centuries old! </a:t>
            </a:r>
          </a:p>
          <a:p>
            <a:endParaRPr lang="en-GB" b="1" dirty="0" smtClean="0"/>
          </a:p>
          <a:p>
            <a:endParaRPr lang="en-GB" b="1" dirty="0" smtClean="0"/>
          </a:p>
          <a:p>
            <a:r>
              <a:rPr lang="en-GB" b="1" dirty="0" smtClean="0"/>
              <a:t>The nativity scene is so popular that every year million of little figures are sold. Some scenes can include small fountains, fairy lights, real grass and even sound effects!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445" y="3825685"/>
            <a:ext cx="2418347" cy="24867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0139" y="4948747"/>
            <a:ext cx="52582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It is also very popular for people </a:t>
            </a:r>
            <a:r>
              <a:rPr lang="en-GB" b="1" dirty="0" smtClean="0"/>
              <a:t>to re-enact </a:t>
            </a:r>
            <a:r>
              <a:rPr lang="en-GB" b="1" dirty="0"/>
              <a:t>the Nativity in Live Nativity scene performances, normally in Church</a:t>
            </a:r>
            <a:r>
              <a:rPr lang="en-GB" b="1" dirty="0" smtClean="0"/>
              <a:t>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7829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6" y="676603"/>
            <a:ext cx="8220075" cy="682640"/>
          </a:xfrm>
        </p:spPr>
        <p:txBody>
          <a:bodyPr/>
          <a:lstStyle/>
          <a:p>
            <a:r>
              <a:rPr lang="en-GB" sz="3600" dirty="0" smtClean="0"/>
              <a:t>Nativity Scene</a:t>
            </a:r>
            <a:endParaRPr lang="en-GB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749" y="1614894"/>
            <a:ext cx="5784968" cy="4338725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157665" y="6151605"/>
            <a:ext cx="4819135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Photo courtesy of (acerasa@flickr.com) - granted under creative commons 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licence</a:t>
            </a:r>
            <a:endParaRPr lang="en-GB" sz="1400" baseline="300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91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57873"/>
            <a:ext cx="8220075" cy="682640"/>
          </a:xfrm>
        </p:spPr>
        <p:txBody>
          <a:bodyPr/>
          <a:lstStyle/>
          <a:p>
            <a:r>
              <a:rPr lang="en-GB" sz="3600" dirty="0" smtClean="0"/>
              <a:t>Live Nativity Scene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070" y="1519492"/>
            <a:ext cx="6428330" cy="4274155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281235" y="6085702"/>
            <a:ext cx="4819135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Photo courtesy of (dontommaso@flickr.com) - granted under creative commons 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licence</a:t>
            </a:r>
            <a:endParaRPr lang="en-GB" sz="1400" baseline="300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77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57198" y="2906084"/>
            <a:ext cx="8220075" cy="112251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64958"/>
            <a:ext cx="8220075" cy="682640"/>
          </a:xfrm>
        </p:spPr>
        <p:txBody>
          <a:bodyPr/>
          <a:lstStyle/>
          <a:p>
            <a:r>
              <a:rPr lang="en-GB" sz="3600" dirty="0" smtClean="0">
                <a:solidFill>
                  <a:srgbClr val="C00000"/>
                </a:solidFill>
                <a:latin typeface="Twinkl" pitchFamily="2" charset="0"/>
              </a:rPr>
              <a:t>Christmas Meal</a:t>
            </a:r>
            <a:endParaRPr lang="en-GB" sz="3600" dirty="0">
              <a:solidFill>
                <a:srgbClr val="C00000"/>
              </a:solidFill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3520" y="1738008"/>
            <a:ext cx="75274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In Italy, the traditional Christmas meal includes fish and seafood. </a:t>
            </a:r>
          </a:p>
          <a:p>
            <a:r>
              <a:rPr lang="en-GB" b="1" dirty="0" smtClean="0"/>
              <a:t>This is because, according to the Catholic tradition, Christmas is a time of remembrance </a:t>
            </a:r>
            <a:r>
              <a:rPr lang="en-GB" b="1" dirty="0"/>
              <a:t>and penitence. </a:t>
            </a:r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r>
              <a:rPr lang="en-GB" b="1" dirty="0" smtClean="0"/>
              <a:t>This means that food that was considered a luxury (like meat) is to be avoided. This is to show respect and devotion for the birth of Jesus.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653" y="4184030"/>
            <a:ext cx="2953592" cy="14272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89368" y="4595979"/>
            <a:ext cx="2103081" cy="1635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782" y="4741359"/>
            <a:ext cx="3015256" cy="14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9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87217" y="643317"/>
            <a:ext cx="8220075" cy="682640"/>
          </a:xfrm>
        </p:spPr>
        <p:txBody>
          <a:bodyPr/>
          <a:lstStyle/>
          <a:p>
            <a:r>
              <a:rPr lang="en-GB" sz="3600" dirty="0" smtClean="0"/>
              <a:t>Christmas meal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15" y="1519881"/>
            <a:ext cx="4908885" cy="3260379"/>
          </a:xfrm>
          <a:prstGeom prst="rect">
            <a:avLst/>
          </a:prstGeom>
          <a:ln>
            <a:solidFill>
              <a:srgbClr val="BC0105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147" y="3150070"/>
            <a:ext cx="4120817" cy="2747211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815546" y="6080284"/>
            <a:ext cx="7563418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Photo courtesy of (ralphandjenny@flickr.com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) (</a:t>
            </a:r>
            <a:r>
              <a:rPr lang="en-GB" sz="1400" baseline="30000" dirty="0" smtClean="0"/>
              <a:t>matte4president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@flickr.com) </a:t>
            </a:r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licence</a:t>
            </a:r>
            <a:endParaRPr lang="en-GB" sz="1400" baseline="300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53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57198" y="3264953"/>
            <a:ext cx="8220075" cy="15562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69714"/>
            <a:ext cx="8220075" cy="682640"/>
          </a:xfrm>
        </p:spPr>
        <p:txBody>
          <a:bodyPr/>
          <a:lstStyle/>
          <a:p>
            <a:r>
              <a:rPr lang="en-GB" sz="3600" dirty="0" smtClean="0">
                <a:solidFill>
                  <a:srgbClr val="C00000"/>
                </a:solidFill>
                <a:latin typeface="Twinkl" pitchFamily="2" charset="0"/>
              </a:rPr>
              <a:t>Christmas Puddings</a:t>
            </a:r>
            <a:endParaRPr lang="en-GB" sz="3600" dirty="0">
              <a:solidFill>
                <a:srgbClr val="C00000"/>
              </a:solidFill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9792" y="1767953"/>
            <a:ext cx="752742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Traditional Italian Christmas </a:t>
            </a:r>
            <a:r>
              <a:rPr lang="en-GB" sz="2000" b="1" dirty="0"/>
              <a:t>puddings </a:t>
            </a:r>
            <a:r>
              <a:rPr lang="en-GB" sz="2000" b="1" dirty="0" smtClean="0"/>
              <a:t>are of </a:t>
            </a:r>
            <a:r>
              <a:rPr lang="en-GB" sz="2000" b="1" dirty="0"/>
              <a:t>different </a:t>
            </a:r>
            <a:r>
              <a:rPr lang="en-GB" sz="2000" b="1" dirty="0" smtClean="0"/>
              <a:t>regional origins. </a:t>
            </a:r>
          </a:p>
          <a:p>
            <a:r>
              <a:rPr lang="en-GB" sz="2000" b="1" dirty="0" smtClean="0"/>
              <a:t>They </a:t>
            </a:r>
            <a:r>
              <a:rPr lang="en-GB" sz="2000" b="1" dirty="0"/>
              <a:t>are all </a:t>
            </a:r>
            <a:r>
              <a:rPr lang="en-GB" sz="2000" b="1" dirty="0" smtClean="0"/>
              <a:t>very popular in </a:t>
            </a:r>
            <a:r>
              <a:rPr lang="en-GB" sz="2000" b="1" dirty="0"/>
              <a:t>Italy and in the rest of the world</a:t>
            </a:r>
            <a:r>
              <a:rPr lang="en-GB" sz="2000" b="1" dirty="0" smtClean="0"/>
              <a:t>.</a:t>
            </a:r>
          </a:p>
          <a:p>
            <a:endParaRPr lang="it-IT" dirty="0"/>
          </a:p>
          <a:p>
            <a:endParaRPr lang="it-IT" dirty="0"/>
          </a:p>
          <a:p>
            <a:endParaRPr lang="en-GB" sz="2000" b="1" dirty="0"/>
          </a:p>
          <a:p>
            <a:r>
              <a:rPr lang="en-GB" sz="2000" b="1" dirty="0" smtClean="0"/>
              <a:t>The most famous are the </a:t>
            </a:r>
            <a:r>
              <a:rPr lang="en-GB" sz="2000" b="1" dirty="0" err="1" smtClean="0"/>
              <a:t>pandoro</a:t>
            </a:r>
            <a:r>
              <a:rPr lang="en-GB" sz="2000" b="1" dirty="0" smtClean="0"/>
              <a:t> (a type of brioche), </a:t>
            </a:r>
          </a:p>
          <a:p>
            <a:r>
              <a:rPr lang="en-GB" sz="2000" b="1" dirty="0" err="1" smtClean="0"/>
              <a:t>panettone</a:t>
            </a:r>
            <a:r>
              <a:rPr lang="en-GB" sz="2000" b="1" dirty="0" smtClean="0"/>
              <a:t> (a sweet bread full of nuts and dried fruit) </a:t>
            </a:r>
          </a:p>
          <a:p>
            <a:r>
              <a:rPr lang="en-GB" sz="2000" b="1" dirty="0" smtClean="0"/>
              <a:t>and </a:t>
            </a:r>
            <a:r>
              <a:rPr lang="en-GB" sz="2000" b="1" dirty="0" err="1" smtClean="0"/>
              <a:t>torrone</a:t>
            </a:r>
            <a:r>
              <a:rPr lang="en-GB" sz="2000" b="1" dirty="0" smtClean="0"/>
              <a:t> (nougat).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30468" y="4446726"/>
            <a:ext cx="3346805" cy="187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4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94" b="5907"/>
          <a:stretch/>
        </p:blipFill>
        <p:spPr>
          <a:xfrm>
            <a:off x="4896368" y="1701113"/>
            <a:ext cx="3661073" cy="3117800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82664"/>
            <a:ext cx="8220075" cy="682640"/>
          </a:xfrm>
        </p:spPr>
        <p:txBody>
          <a:bodyPr/>
          <a:lstStyle/>
          <a:p>
            <a:r>
              <a:rPr lang="en-GB" sz="3600" dirty="0" smtClean="0"/>
              <a:t>Christmas puddings</a:t>
            </a:r>
            <a:endParaRPr lang="en-GB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79" y="1701113"/>
            <a:ext cx="4174958" cy="2783305"/>
          </a:xfrm>
          <a:prstGeom prst="rect">
            <a:avLst/>
          </a:prstGeom>
          <a:ln>
            <a:solidFill>
              <a:srgbClr val="BC0105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49" y="3495549"/>
            <a:ext cx="3416969" cy="2277979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267941" y="1779026"/>
            <a:ext cx="2899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/>
              <a:t>Pandoro</a:t>
            </a:r>
            <a:endParaRPr lang="it-IT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00526" y="1779026"/>
            <a:ext cx="2899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bg1"/>
                </a:solidFill>
              </a:rPr>
              <a:t>Panettone</a:t>
            </a:r>
            <a:endParaRPr lang="it-IT" sz="2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17427" y="5311863"/>
            <a:ext cx="2899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bg1"/>
                </a:solidFill>
              </a:rPr>
              <a:t>Torrone</a:t>
            </a:r>
            <a:endParaRPr lang="it-IT" sz="2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90469" y="6042892"/>
            <a:ext cx="6120580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Photo courtesy of (giuseppemilo@flickr.com) (visittuscany@flickr.com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) </a:t>
            </a:r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- granted under creative commons 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licence</a:t>
            </a:r>
            <a:endParaRPr lang="en-GB" sz="1400" baseline="300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08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53403" y="3540627"/>
            <a:ext cx="8220075" cy="16544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166" y="708342"/>
            <a:ext cx="8220075" cy="682640"/>
          </a:xfrm>
        </p:spPr>
        <p:txBody>
          <a:bodyPr/>
          <a:lstStyle/>
          <a:p>
            <a:r>
              <a:rPr lang="en-GB" sz="3600" dirty="0" smtClean="0">
                <a:solidFill>
                  <a:srgbClr val="C00000"/>
                </a:solidFill>
                <a:latin typeface="Twinkl" pitchFamily="2" charset="0"/>
              </a:rPr>
              <a:t>La </a:t>
            </a:r>
            <a:r>
              <a:rPr lang="en-GB" sz="3600" dirty="0" err="1" smtClean="0">
                <a:solidFill>
                  <a:srgbClr val="C00000"/>
                </a:solidFill>
                <a:latin typeface="Twinkl" pitchFamily="2" charset="0"/>
              </a:rPr>
              <a:t>Befana</a:t>
            </a:r>
            <a:endParaRPr lang="en-GB" sz="3600" dirty="0">
              <a:solidFill>
                <a:srgbClr val="C00000"/>
              </a:solidFill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3721" y="1667404"/>
            <a:ext cx="77629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La </a:t>
            </a:r>
            <a:r>
              <a:rPr lang="en-GB" sz="2000" b="1" dirty="0" err="1" smtClean="0"/>
              <a:t>Befana</a:t>
            </a:r>
            <a:r>
              <a:rPr lang="en-GB" sz="2000" b="1" dirty="0" smtClean="0"/>
              <a:t> is a little old lady dressed in old, worn out clothes who flies to the houses of Italian children on the 6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of January. She will fill the Christmas stockings with small toys, sweets and fruit. If the children didn’t behave nicely during the year, she will fill the stocking only with coal.</a:t>
            </a:r>
          </a:p>
          <a:p>
            <a:endParaRPr lang="it-IT" b="1" dirty="0"/>
          </a:p>
          <a:p>
            <a:endParaRPr lang="en-GB" sz="2000" b="1" dirty="0"/>
          </a:p>
          <a:p>
            <a:r>
              <a:rPr lang="en-GB" sz="2000" b="1" dirty="0" smtClean="0"/>
              <a:t>La </a:t>
            </a:r>
            <a:r>
              <a:rPr lang="en-GB" sz="2000" b="1" dirty="0" err="1" smtClean="0"/>
              <a:t>Befana</a:t>
            </a:r>
            <a:r>
              <a:rPr lang="en-GB" sz="2000" b="1" dirty="0" smtClean="0"/>
              <a:t> comes between the night of the 5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and the 6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of January as an auspicious symbol of happiness and presents. Just as the three kings brought gifts to baby Jesus on the same night.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265" y="5022169"/>
            <a:ext cx="2684973" cy="215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83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5E-6 0.00023 C -0.00902 -0.02014 -0.00399 -0.00625 -0.00972 -0.0287 C -0.01024 -0.03055 -0.01077 -0.03241 -0.01163 -0.03379 C -0.01303 -0.03727 -0.01718 -0.04329 -0.01718 -0.04305 C -0.01771 -0.04537 -0.01997 -0.0537 -0.021 -0.05532 C -0.02222 -0.05903 -0.02483 -0.06204 -0.02622 -0.06528 C -0.02725 -0.0669 -0.02795 -0.06875 -0.02917 -0.06967 C -0.03315 -0.07454 -0.03125 -0.07199 -0.03473 -0.07824 C -0.03525 -0.07986 -0.0356 -0.08194 -0.03664 -0.08333 C -0.03872 -0.08704 -0.04149 -0.08866 -0.04427 -0.09097 C -0.04635 -0.09444 -0.0474 -0.09884 -0.05 -0.10092 L -0.05798 -0.10671 C -0.05937 -0.10764 -0.06112 -0.10833 -0.06181 -0.10926 C -0.06893 -0.11782 -0.06285 -0.1118 -0.0724 -0.1169 C -0.07379 -0.11782 -0.07483 -0.11944 -0.07638 -0.11991 C -0.07796 -0.12083 -0.07969 -0.1206 -0.08125 -0.12106 C -0.09392 -0.12477 -0.08385 -0.12338 -0.09774 -0.12407 C -0.09947 -0.125 -0.10105 -0.12639 -0.10278 -0.12639 C -0.10678 -0.12754 -0.11025 -0.12754 -0.11424 -0.12685 C -0.13091 -0.12454 -0.1481 -0.12106 -0.16546 -0.11805 C -0.16685 -0.11736 -0.16858 -0.11643 -0.16997 -0.11574 C -0.17257 -0.11435 -0.17709 -0.11111 -0.17709 -0.11088 C -0.17813 -0.10995 -0.17917 -0.10833 -0.18091 -0.10717 C -0.18264 -0.10509 -0.18768 -0.10278 -0.18768 -0.10254 C -0.18959 -0.09907 -0.19167 -0.09537 -0.1941 -0.09305 C -0.19549 -0.09166 -0.19723 -0.09143 -0.19896 -0.09051 C -0.20053 -0.08912 -0.20209 -0.08773 -0.20348 -0.08634 C -0.20452 -0.08541 -0.20608 -0.08518 -0.20712 -0.08426 C -0.21685 -0.07407 -0.20712 -0.08102 -0.21528 -0.07569 C -0.21598 -0.07454 -0.21737 -0.07338 -0.21823 -0.07199 C -0.22431 -0.06319 -0.22205 -0.06366 -0.22709 -0.05787 C -0.2316 -0.05393 -0.23507 -0.05231 -0.23855 -0.04629 C -0.24879 -0.02824 -0.23907 -0.04421 -0.25105 -0.02847 C -0.25625 -0.02129 -0.25365 -0.02384 -0.25869 -0.02037 C -0.26303 -0.01273 -0.25869 -0.01967 -0.26459 -0.01412 C -0.26563 -0.01273 -0.26685 -0.01134 -0.26789 -0.01018 C -0.26928 -0.00926 -0.27032 -0.00903 -0.27153 -0.0081 C -0.27466 -0.00532 -0.27709 -0.00139 -0.28056 0.00093 C -0.28386 0.00255 -0.28716 0.00324 -0.29028 0.00533 C -0.2915 0.00579 -0.29254 0.00695 -0.29375 0.00741 C -0.29601 0.00857 -0.29862 0.00926 -0.30087 0.01019 C -0.30261 0.01088 -0.30417 0.01204 -0.30556 0.01273 C -0.3099 0.01459 -0.31719 0.0169 -0.32136 0.01852 C -0.32257 0.01898 -0.32362 0.02037 -0.32483 0.02107 C -0.36858 0.02662 -0.35764 0.02778 -0.37882 0.02454 C -0.38646 0.0206 -0.3823 0.02246 -0.3915 0.01991 L -0.39549 0.01806 L -0.4033 0.01227 C -0.40712 0.00926 -0.40782 0.00834 -0.41233 0.00695 C -0.41372 0.00602 -0.41494 0.00579 -0.41632 0.00533 C -0.41962 0.00139 -0.42257 -0.00254 -0.42691 -0.0037 L -0.43056 -0.00509 L -0.44028 -0.0162 C -0.4415 -0.01782 -0.44271 -0.01967 -0.4441 -0.02083 L -0.45209 -0.02685 C -0.45348 -0.02778 -0.45452 -0.02893 -0.45625 -0.02963 C -0.45782 -0.03055 -0.45955 -0.03171 -0.46129 -0.03241 C -0.46303 -0.0331 -0.46476 -0.0331 -0.46632 -0.03356 C -0.46754 -0.03403 -0.46875 -0.03472 -0.47014 -0.03495 C -0.475 -0.03611 -0.48039 -0.03704 -0.48507 -0.03796 C -0.48698 -0.03842 -0.48855 -0.03866 -0.49011 -0.03912 C -0.49341 -0.03958 -0.49549 -0.04097 -0.49896 -0.04143 C -0.50209 -0.04166 -0.50504 -0.04166 -0.50764 -0.04213 C -0.5099 -0.04213 -0.51181 -0.04282 -0.51389 -0.04282 C -0.52136 -0.04213 -0.52882 -0.0419 -0.53629 -0.04143 C -0.56389 -0.04861 -0.54827 -0.04583 -0.60469 -0.03356 C -0.61094 -0.03217 -0.61737 -0.02477 -0.62223 -0.0206 C -0.62414 -0.01898 -0.62848 -0.0169 -0.63056 -0.01551 C -0.63247 -0.01389 -0.63403 -0.01157 -0.63612 -0.00972 C -0.63837 -0.00787 -0.6408 -0.00694 -0.64323 -0.00532 C -0.64445 -0.0044 -0.64549 -0.0037 -0.64688 -0.00301 C -0.64879 -0.00116 -0.65035 0.00139 -0.65244 0.00301 C -0.65539 0.00509 -0.65886 0.00648 -0.66198 0.0081 C -0.66372 0.00926 -0.66546 0.00926 -0.66667 0.01019 C -0.66841 0.01204 -0.6698 0.01366 -0.67136 0.01435 C -0.67223 0.01551 -0.67344 0.01574 -0.675 0.0169 C -0.68577 0.02662 -0.67605 0.01991 -0.68386 0.025 C -0.68507 0.02709 -0.68612 0.0294 -0.68733 0.03079 C -0.68994 0.03449 -0.69584 0.0375 -0.69862 0.03935 C -0.70296 0.04213 -0.70087 0.0419 -0.7033 0.0419 " pathEditMode="relative" rAng="21240000" ptsTypes="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03" y="-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6" y="707495"/>
            <a:ext cx="8220075" cy="682640"/>
          </a:xfrm>
        </p:spPr>
        <p:txBody>
          <a:bodyPr/>
          <a:lstStyle/>
          <a:p>
            <a:r>
              <a:rPr lang="en-GB" sz="3600" dirty="0" smtClean="0"/>
              <a:t>La </a:t>
            </a:r>
            <a:r>
              <a:rPr lang="en-GB" sz="3600" dirty="0" err="1" smtClean="0"/>
              <a:t>Befana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57" y="1690926"/>
            <a:ext cx="5309937" cy="3982453"/>
          </a:xfrm>
          <a:prstGeom prst="rect">
            <a:avLst/>
          </a:prstGeom>
          <a:ln>
            <a:solidFill>
              <a:srgbClr val="BC0105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79" y="1390135"/>
            <a:ext cx="3055276" cy="4584033"/>
          </a:xfrm>
          <a:prstGeom prst="rect">
            <a:avLst/>
          </a:prstGeom>
          <a:ln>
            <a:solidFill>
              <a:srgbClr val="BC0105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157667" y="6209270"/>
            <a:ext cx="4819135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30000" dirty="0">
                <a:latin typeface="Tuffy" panose="020B0603060100000000" pitchFamily="34" charset="0"/>
                <a:ea typeface="Tuffy" panose="020B0603060100000000" pitchFamily="34" charset="0"/>
              </a:rPr>
              <a:t>Photo courtesy of (marantoni1950@flickr.com) - granted under creative commons </a:t>
            </a:r>
            <a:r>
              <a:rPr lang="en-GB" sz="1400" baseline="30000" dirty="0" smtClean="0">
                <a:latin typeface="Tuffy" panose="020B0603060100000000" pitchFamily="34" charset="0"/>
                <a:ea typeface="Tuffy" panose="020B0603060100000000" pitchFamily="34" charset="0"/>
              </a:rPr>
              <a:t>licence</a:t>
            </a:r>
            <a:endParaRPr lang="en-GB" sz="1400" baseline="300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77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205</TotalTime>
  <Words>478</Words>
  <Application>Microsoft Office PowerPoint</Application>
  <PresentationFormat>On-screen Show (4:3)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Twinkl SemiBold</vt:lpstr>
      <vt:lpstr>Tuffy</vt:lpstr>
      <vt:lpstr>Twinkl</vt:lpstr>
      <vt:lpstr>Sassoon Infant Rg</vt:lpstr>
      <vt:lpstr>Office Theme</vt:lpstr>
      <vt:lpstr>PowerPoint Presentation</vt:lpstr>
      <vt:lpstr>Christmas Origins</vt:lpstr>
      <vt:lpstr>Christmas Mass</vt:lpstr>
      <vt:lpstr>Christmas Traditions:  The Nativity Scene</vt:lpstr>
      <vt:lpstr>Nativity Scene</vt:lpstr>
      <vt:lpstr>Live Nativity Scene</vt:lpstr>
      <vt:lpstr>Christmas Meal</vt:lpstr>
      <vt:lpstr>Christmas meal</vt:lpstr>
      <vt:lpstr>Christmas Puddings</vt:lpstr>
      <vt:lpstr>Christmas puddings</vt:lpstr>
      <vt:lpstr>La Befana</vt:lpstr>
      <vt:lpstr>La Befana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Lavinia Abbruzzetti</dc:creator>
  <cp:lastModifiedBy>Janine Nayler</cp:lastModifiedBy>
  <cp:revision>18</cp:revision>
  <dcterms:created xsi:type="dcterms:W3CDTF">2017-12-01T12:01:18Z</dcterms:created>
  <dcterms:modified xsi:type="dcterms:W3CDTF">2020-12-14T10:07:07Z</dcterms:modified>
</cp:coreProperties>
</file>