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2"/>
  </p:notesMasterIdLst>
  <p:handoutMasterIdLst>
    <p:handoutMasterId r:id="rId5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314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7" r:id="rId33"/>
    <p:sldId id="296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267" r:id="rId51"/>
  </p:sldIdLst>
  <p:sldSz cx="9144000" cy="6858000" type="screen4x3"/>
  <p:notesSz cx="6858000" cy="9144000"/>
  <p:embeddedFontLst>
    <p:embeddedFont>
      <p:font typeface="Twinkl" panose="020B0604020202020204" pitchFamily="2" charset="0"/>
      <p:regular r:id="rId54"/>
      <p:bold r:id="rId55"/>
    </p:embeddedFont>
    <p:embeddedFont>
      <p:font typeface="Sassoon Infant Rg" panose="02000503030000020003" pitchFamily="50" charset="0"/>
      <p:regular r:id="rId56"/>
      <p:bold r:id="rId57"/>
    </p:embeddedFont>
    <p:embeddedFont>
      <p:font typeface="Calibri" panose="020F0502020204030204" pitchFamily="34" charset="0"/>
      <p:regular r:id="rId58"/>
      <p:bold r:id="rId59"/>
      <p:italic r:id="rId60"/>
      <p:boldItalic r:id="rId61"/>
    </p:embeddedFont>
    <p:embeddedFont>
      <p:font typeface="Twinkl SemiBold" pitchFamily="2" charset="0"/>
      <p:bold r:id="rId62"/>
    </p:embeddedFont>
    <p:embeddedFont>
      <p:font typeface="BPreplay" panose="02000503000000020004" pitchFamily="50" charset="0"/>
      <p:regular r:id="rId63"/>
      <p:bold r:id="rId64"/>
      <p:italic r:id="rId65"/>
      <p:boldItalic r:id="rId6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E52122"/>
    <a:srgbClr val="C0DEC2"/>
    <a:srgbClr val="B9D26D"/>
    <a:srgbClr val="F08213"/>
    <a:srgbClr val="FFDF03"/>
    <a:srgbClr val="ED6C76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2.fntdata"/><Relationship Id="rId63" Type="http://schemas.openxmlformats.org/officeDocument/2006/relationships/font" Target="fonts/font10.fntdata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8" Type="http://schemas.openxmlformats.org/officeDocument/2006/relationships/font" Target="fonts/font5.fntdata"/><Relationship Id="rId66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4.fntdata"/><Relationship Id="rId61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60" Type="http://schemas.openxmlformats.org/officeDocument/2006/relationships/font" Target="fonts/font7.fntdata"/><Relationship Id="rId65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3.fntdata"/><Relationship Id="rId64" Type="http://schemas.openxmlformats.org/officeDocument/2006/relationships/font" Target="fonts/font11.fntdata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6.fntdata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.fntdata"/><Relationship Id="rId62" Type="http://schemas.openxmlformats.org/officeDocument/2006/relationships/font" Target="fonts/font9.fntdata"/><Relationship Id="rId7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A529BA5-595E-4848-B64F-9E84908119E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CD3C5C-826A-4759-B7FE-A364F81E4F9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DE9B9C9-D4A3-46F7-BBFF-E0D7EAF8B58B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31A142-5041-42E7-B4BF-0EDC58305C7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7289DD-397C-4ECD-9C4A-A0DF5B3087E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E14573B-D3FA-425A-9DC3-1D73AE24E7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695867-6D4E-417D-807F-B8787069775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45D594-D8AA-4C8A-905D-CCACB9291AD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B29DE49-67CF-4370-AE99-FA270133F0E3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30BCB36-8A3D-4861-BDEF-0988E3399E3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8FAD2A1-5A8B-49E0-86E5-3DC0D89D24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A904AA-753E-4A81-B08F-344C7DD0D1D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DDF895-F891-4491-8D3A-A4355FD26A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4BEE7BC-1ECB-45B4-8300-88C84BA6642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5342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22F399B9-A529-4A01-B589-3593E32893A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0505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7B5EC888-F100-4E88-8B27-1A8204295A5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531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6">
            <a:extLst>
              <a:ext uri="{FF2B5EF4-FFF2-40B4-BE49-F238E27FC236}">
                <a16:creationId xmlns:a16="http://schemas.microsoft.com/office/drawing/2014/main" id="{05FBA8CF-C969-49D9-B365-428036DF8EB4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Rounded Rectangle 7">
            <a:extLst>
              <a:ext uri="{FF2B5EF4-FFF2-40B4-BE49-F238E27FC236}">
                <a16:creationId xmlns:a16="http://schemas.microsoft.com/office/drawing/2014/main" id="{2032DFCB-28F6-4C09-A1BA-8791BA168198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194AE54-3B72-4D5A-8F3E-326BBCA0E5D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FEB1549-1323-49BD-B98E-0F46501B20D2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6" name="Content Placeholder 15">
            <a:extLst>
              <a:ext uri="{FF2B5EF4-FFF2-40B4-BE49-F238E27FC236}">
                <a16:creationId xmlns:a16="http://schemas.microsoft.com/office/drawing/2014/main" id="{AC0C7F0F-7825-43DF-A4B7-024D23231BF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728143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5784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slide" Target="slide43.xml"/><Relationship Id="rId7" Type="http://schemas.openxmlformats.org/officeDocument/2006/relationships/slide" Target="slide18.xml"/><Relationship Id="rId12" Type="http://schemas.openxmlformats.org/officeDocument/2006/relationships/slide" Target="slide49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3.xml"/><Relationship Id="rId11" Type="http://schemas.openxmlformats.org/officeDocument/2006/relationships/slide" Target="slide44.xml"/><Relationship Id="rId5" Type="http://schemas.openxmlformats.org/officeDocument/2006/relationships/slide" Target="slide8.xml"/><Relationship Id="rId10" Type="http://schemas.openxmlformats.org/officeDocument/2006/relationships/slide" Target="slide39.xml"/><Relationship Id="rId4" Type="http://schemas.openxmlformats.org/officeDocument/2006/relationships/slide" Target="slide3.xml"/><Relationship Id="rId9" Type="http://schemas.openxmlformats.org/officeDocument/2006/relationships/slide" Target="slide3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" Target="slide5.xml"/><Relationship Id="rId7" Type="http://schemas.openxmlformats.org/officeDocument/2006/relationships/slide" Target="slide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slide" Target="slide4.xml"/><Relationship Id="rId10" Type="http://schemas.openxmlformats.org/officeDocument/2006/relationships/image" Target="../media/image9.jpeg"/><Relationship Id="rId4" Type="http://schemas.openxmlformats.org/officeDocument/2006/relationships/image" Target="../media/image6.jpeg"/><Relationship Id="rId9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12.jpeg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4.jpeg"/><Relationship Id="rId7" Type="http://schemas.openxmlformats.org/officeDocument/2006/relationships/slide" Target="slide1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slide" Target="slide2.xml"/><Relationship Id="rId4" Type="http://schemas.openxmlformats.org/officeDocument/2006/relationships/slide" Target="slide10.xml"/><Relationship Id="rId9" Type="http://schemas.openxmlformats.org/officeDocument/2006/relationships/slide" Target="slide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6" Type="http://schemas.openxmlformats.org/officeDocument/2006/relationships/slide" Target="slide8.xml"/><Relationship Id="rId5" Type="http://schemas.openxmlformats.org/officeDocument/2006/relationships/image" Target="../media/image18.jpeg"/><Relationship Id="rId4" Type="http://schemas.openxmlformats.org/officeDocument/2006/relationships/slide" Target="slide2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27.xml"/><Relationship Id="rId1" Type="http://schemas.openxmlformats.org/officeDocument/2006/relationships/slideLayout" Target="../slideLayouts/slideLayout3.xml"/><Relationship Id="rId4" Type="http://schemas.openxmlformats.org/officeDocument/2006/relationships/slide" Target="slid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28.xml"/><Relationship Id="rId1" Type="http://schemas.openxmlformats.org/officeDocument/2006/relationships/slideLayout" Target="../slideLayouts/slideLayout3.xml"/><Relationship Id="rId4" Type="http://schemas.openxmlformats.org/officeDocument/2006/relationships/slide" Target="slide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20.jpeg"/><Relationship Id="rId7" Type="http://schemas.openxmlformats.org/officeDocument/2006/relationships/slide" Target="slide17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image" Target="../media/image21.jpeg"/><Relationship Id="rId10" Type="http://schemas.openxmlformats.org/officeDocument/2006/relationships/image" Target="../media/image23.jpeg"/><Relationship Id="rId4" Type="http://schemas.openxmlformats.org/officeDocument/2006/relationships/slide" Target="slide14.xml"/><Relationship Id="rId9" Type="http://schemas.openxmlformats.org/officeDocument/2006/relationships/slide" Target="slide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image" Target="../media/image28.jpeg"/><Relationship Id="rId7" Type="http://schemas.openxmlformats.org/officeDocument/2006/relationships/image" Target="../media/image30.jpeg"/><Relationship Id="rId2" Type="http://schemas.openxmlformats.org/officeDocument/2006/relationships/slide" Target="slide22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0.xml"/><Relationship Id="rId5" Type="http://schemas.openxmlformats.org/officeDocument/2006/relationships/image" Target="../media/image29.jpeg"/><Relationship Id="rId10" Type="http://schemas.openxmlformats.org/officeDocument/2006/relationships/slide" Target="slide2.xml"/><Relationship Id="rId4" Type="http://schemas.openxmlformats.org/officeDocument/2006/relationships/slide" Target="slide21.xml"/><Relationship Id="rId9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3" Type="http://schemas.openxmlformats.org/officeDocument/2006/relationships/image" Target="../media/image36.jpeg"/><Relationship Id="rId7" Type="http://schemas.openxmlformats.org/officeDocument/2006/relationships/image" Target="../media/image38.jpeg"/><Relationship Id="rId2" Type="http://schemas.openxmlformats.org/officeDocument/2006/relationships/slide" Target="slide2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26.xml"/><Relationship Id="rId5" Type="http://schemas.openxmlformats.org/officeDocument/2006/relationships/image" Target="../media/image37.jpeg"/><Relationship Id="rId10" Type="http://schemas.openxmlformats.org/officeDocument/2006/relationships/slide" Target="slide2.xml"/><Relationship Id="rId4" Type="http://schemas.openxmlformats.org/officeDocument/2006/relationships/slide" Target="slide27.xml"/><Relationship Id="rId9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0.jpeg"/><Relationship Id="rId4" Type="http://schemas.openxmlformats.org/officeDocument/2006/relationships/slide" Target="slide4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Relationship Id="rId4" Type="http://schemas.openxmlformats.org/officeDocument/2006/relationships/slide" Target="slide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Relationship Id="rId4" Type="http://schemas.openxmlformats.org/officeDocument/2006/relationships/slide" Target="slide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Relationship Id="rId4" Type="http://schemas.openxmlformats.org/officeDocument/2006/relationships/slide" Target="slide2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45.xml"/><Relationship Id="rId3" Type="http://schemas.openxmlformats.org/officeDocument/2006/relationships/image" Target="../media/image44.jpeg"/><Relationship Id="rId7" Type="http://schemas.openxmlformats.org/officeDocument/2006/relationships/image" Target="../media/image46.jpeg"/><Relationship Id="rId2" Type="http://schemas.openxmlformats.org/officeDocument/2006/relationships/slide" Target="slide4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46.xml"/><Relationship Id="rId5" Type="http://schemas.openxmlformats.org/officeDocument/2006/relationships/image" Target="../media/image45.jpeg"/><Relationship Id="rId10" Type="http://schemas.openxmlformats.org/officeDocument/2006/relationships/slide" Target="slide2.xml"/><Relationship Id="rId4" Type="http://schemas.openxmlformats.org/officeDocument/2006/relationships/slide" Target="slide47.xml"/><Relationship Id="rId9" Type="http://schemas.openxmlformats.org/officeDocument/2006/relationships/image" Target="../media/image4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Relationship Id="rId4" Type="http://schemas.openxmlformats.org/officeDocument/2006/relationships/slide" Target="slide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Relationship Id="rId4" Type="http://schemas.openxmlformats.org/officeDocument/2006/relationships/slide" Target="slide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3.xml"/><Relationship Id="rId4" Type="http://schemas.openxmlformats.org/officeDocument/2006/relationships/slide" Target="slide29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35.xml"/><Relationship Id="rId3" Type="http://schemas.openxmlformats.org/officeDocument/2006/relationships/image" Target="../media/image52.jpeg"/><Relationship Id="rId7" Type="http://schemas.openxmlformats.org/officeDocument/2006/relationships/image" Target="../media/image54.jpeg"/><Relationship Id="rId2" Type="http://schemas.openxmlformats.org/officeDocument/2006/relationships/slide" Target="slide3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36.xml"/><Relationship Id="rId5" Type="http://schemas.openxmlformats.org/officeDocument/2006/relationships/image" Target="../media/image53.jpeg"/><Relationship Id="rId10" Type="http://schemas.openxmlformats.org/officeDocument/2006/relationships/slide" Target="slide2.xml"/><Relationship Id="rId4" Type="http://schemas.openxmlformats.org/officeDocument/2006/relationships/slide" Target="slide37.xml"/><Relationship Id="rId9" Type="http://schemas.openxmlformats.org/officeDocument/2006/relationships/image" Target="../media/image5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" Target="slide34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57.jpeg"/><Relationship Id="rId4" Type="http://schemas.openxmlformats.org/officeDocument/2006/relationships/slide" Target="slide3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slide" Target="slide43.xml"/><Relationship Id="rId3" Type="http://schemas.openxmlformats.org/officeDocument/2006/relationships/image" Target="../media/image60.jpeg"/><Relationship Id="rId7" Type="http://schemas.openxmlformats.org/officeDocument/2006/relationships/image" Target="../media/image62.jpeg"/><Relationship Id="rId2" Type="http://schemas.openxmlformats.org/officeDocument/2006/relationships/slide" Target="slide40.xml"/><Relationship Id="rId1" Type="http://schemas.openxmlformats.org/officeDocument/2006/relationships/slideLayout" Target="../slideLayouts/slideLayout3.xml"/><Relationship Id="rId6" Type="http://schemas.openxmlformats.org/officeDocument/2006/relationships/slide" Target="slide42.xml"/><Relationship Id="rId5" Type="http://schemas.openxmlformats.org/officeDocument/2006/relationships/image" Target="../media/image61.jpeg"/><Relationship Id="rId10" Type="http://schemas.openxmlformats.org/officeDocument/2006/relationships/slide" Target="slide2.xml"/><Relationship Id="rId4" Type="http://schemas.openxmlformats.org/officeDocument/2006/relationships/slide" Target="slide41.xml"/><Relationship Id="rId9" Type="http://schemas.openxmlformats.org/officeDocument/2006/relationships/image" Target="../media/image6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slide" Target="slide39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slide" Target="slide45.xml"/><Relationship Id="rId3" Type="http://schemas.openxmlformats.org/officeDocument/2006/relationships/image" Target="../media/image68.png"/><Relationship Id="rId7" Type="http://schemas.openxmlformats.org/officeDocument/2006/relationships/image" Target="../media/image70.png"/><Relationship Id="rId2" Type="http://schemas.openxmlformats.org/officeDocument/2006/relationships/slide" Target="slide4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46.xml"/><Relationship Id="rId5" Type="http://schemas.openxmlformats.org/officeDocument/2006/relationships/image" Target="../media/image69.png"/><Relationship Id="rId10" Type="http://schemas.openxmlformats.org/officeDocument/2006/relationships/slide" Target="slide2.xml"/><Relationship Id="rId4" Type="http://schemas.openxmlformats.org/officeDocument/2006/relationships/slide" Target="slide47.xml"/><Relationship Id="rId9" Type="http://schemas.openxmlformats.org/officeDocument/2006/relationships/image" Target="../media/image7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slide" Target="slide44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69"/>
          <p:cNvGrpSpPr>
            <a:grpSpLocks/>
          </p:cNvGrpSpPr>
          <p:nvPr/>
        </p:nvGrpSpPr>
        <p:grpSpPr bwMode="auto">
          <a:xfrm>
            <a:off x="1651000" y="1857375"/>
            <a:ext cx="6181725" cy="4046538"/>
            <a:chOff x="1741156" y="1881752"/>
            <a:chExt cx="6181176" cy="4045747"/>
          </a:xfrm>
        </p:grpSpPr>
        <p:grpSp>
          <p:nvGrpSpPr>
            <p:cNvPr id="8241" name="Group 64"/>
            <p:cNvGrpSpPr>
              <a:grpSpLocks/>
            </p:cNvGrpSpPr>
            <p:nvPr/>
          </p:nvGrpSpPr>
          <p:grpSpPr bwMode="auto">
            <a:xfrm>
              <a:off x="1741156" y="1881752"/>
              <a:ext cx="6181176" cy="3991072"/>
              <a:chOff x="2571598" y="1984599"/>
              <a:chExt cx="6181176" cy="3991072"/>
            </a:xfrm>
          </p:grpSpPr>
          <p:pic>
            <p:nvPicPr>
              <p:cNvPr id="8246" name="Picture 5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71598" y="1984599"/>
                <a:ext cx="5697382" cy="39910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8247" name="Group 48"/>
              <p:cNvGrpSpPr>
                <a:grpSpLocks/>
              </p:cNvGrpSpPr>
              <p:nvPr/>
            </p:nvGrpSpPr>
            <p:grpSpPr bwMode="auto">
              <a:xfrm>
                <a:off x="3263810" y="3183030"/>
                <a:ext cx="5488964" cy="1777642"/>
                <a:chOff x="2863508" y="3145396"/>
                <a:chExt cx="5488964" cy="1777642"/>
              </a:xfrm>
            </p:grpSpPr>
            <p:sp>
              <p:nvSpPr>
                <p:cNvPr id="8248" name="TextBox 42"/>
                <p:cNvSpPr txBox="1">
                  <a:spLocks noChangeArrowheads="1"/>
                </p:cNvSpPr>
                <p:nvPr/>
              </p:nvSpPr>
              <p:spPr bwMode="auto">
                <a:xfrm>
                  <a:off x="2863508" y="3404216"/>
                  <a:ext cx="1719361" cy="3385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9pPr>
                </a:lstStyle>
                <a:p>
                  <a:pPr eaLnBrk="1" hangingPunct="1"/>
                  <a:r>
                    <a:rPr lang="en-GB" altLang="en-US" sz="800"/>
                    <a:t>North </a:t>
                  </a:r>
                </a:p>
                <a:p>
                  <a:pPr eaLnBrk="1" hangingPunct="1"/>
                  <a:r>
                    <a:rPr lang="en-GB" altLang="en-US" sz="800"/>
                    <a:t>America</a:t>
                  </a:r>
                </a:p>
              </p:txBody>
            </p:sp>
            <p:sp>
              <p:nvSpPr>
                <p:cNvPr id="8249" name="TextBox 43"/>
                <p:cNvSpPr txBox="1">
                  <a:spLocks noChangeArrowheads="1"/>
                </p:cNvSpPr>
                <p:nvPr/>
              </p:nvSpPr>
              <p:spPr bwMode="auto">
                <a:xfrm>
                  <a:off x="3723188" y="4410219"/>
                  <a:ext cx="1719361" cy="3385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9pPr>
                </a:lstStyle>
                <a:p>
                  <a:pPr eaLnBrk="1" hangingPunct="1"/>
                  <a:r>
                    <a:rPr lang="en-GB" altLang="en-US" sz="800"/>
                    <a:t>South </a:t>
                  </a:r>
                </a:p>
                <a:p>
                  <a:pPr eaLnBrk="1" hangingPunct="1"/>
                  <a:r>
                    <a:rPr lang="en-GB" altLang="en-US" sz="800"/>
                    <a:t>America</a:t>
                  </a:r>
                </a:p>
              </p:txBody>
            </p:sp>
            <p:sp>
              <p:nvSpPr>
                <p:cNvPr id="8250" name="TextBox 44"/>
                <p:cNvSpPr txBox="1">
                  <a:spLocks noChangeArrowheads="1"/>
                </p:cNvSpPr>
                <p:nvPr/>
              </p:nvSpPr>
              <p:spPr bwMode="auto">
                <a:xfrm>
                  <a:off x="4852848" y="4064942"/>
                  <a:ext cx="1719361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9pPr>
                </a:lstStyle>
                <a:p>
                  <a:pPr eaLnBrk="1" hangingPunct="1"/>
                  <a:r>
                    <a:rPr lang="en-GB" altLang="en-US" sz="800"/>
                    <a:t>Africa</a:t>
                  </a:r>
                </a:p>
              </p:txBody>
            </p:sp>
            <p:sp>
              <p:nvSpPr>
                <p:cNvPr id="8251" name="TextBox 45"/>
                <p:cNvSpPr txBox="1">
                  <a:spLocks noChangeArrowheads="1"/>
                </p:cNvSpPr>
                <p:nvPr/>
              </p:nvSpPr>
              <p:spPr bwMode="auto">
                <a:xfrm>
                  <a:off x="4913750" y="3412626"/>
                  <a:ext cx="1719361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9pPr>
                </a:lstStyle>
                <a:p>
                  <a:pPr eaLnBrk="1" hangingPunct="1"/>
                  <a:r>
                    <a:rPr lang="en-GB" altLang="en-US" sz="800"/>
                    <a:t>Europe</a:t>
                  </a:r>
                </a:p>
              </p:txBody>
            </p:sp>
            <p:sp>
              <p:nvSpPr>
                <p:cNvPr id="8252" name="TextBox 46"/>
                <p:cNvSpPr txBox="1">
                  <a:spLocks noChangeArrowheads="1"/>
                </p:cNvSpPr>
                <p:nvPr/>
              </p:nvSpPr>
              <p:spPr bwMode="auto">
                <a:xfrm>
                  <a:off x="6149317" y="3145396"/>
                  <a:ext cx="1719361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9pPr>
                </a:lstStyle>
                <a:p>
                  <a:pPr eaLnBrk="1" hangingPunct="1"/>
                  <a:r>
                    <a:rPr lang="en-GB" altLang="en-US" sz="800"/>
                    <a:t>Asia</a:t>
                  </a:r>
                </a:p>
              </p:txBody>
            </p:sp>
            <p:sp>
              <p:nvSpPr>
                <p:cNvPr id="8253" name="TextBox 47"/>
                <p:cNvSpPr txBox="1">
                  <a:spLocks noChangeArrowheads="1"/>
                </p:cNvSpPr>
                <p:nvPr/>
              </p:nvSpPr>
              <p:spPr bwMode="auto">
                <a:xfrm>
                  <a:off x="6633111" y="4707594"/>
                  <a:ext cx="1719361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Twinkl" pitchFamily="2" charset="0"/>
                    </a:defRPr>
                  </a:lvl9pPr>
                </a:lstStyle>
                <a:p>
                  <a:pPr eaLnBrk="1" hangingPunct="1"/>
                  <a:r>
                    <a:rPr lang="en-GB" altLang="en-US" sz="800"/>
                    <a:t>Australia</a:t>
                  </a:r>
                </a:p>
              </p:txBody>
            </p:sp>
          </p:grpSp>
        </p:grpSp>
        <p:sp>
          <p:nvSpPr>
            <p:cNvPr id="8242" name="TextBox 65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054572" y="1921440"/>
              <a:ext cx="1152525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900"/>
                <a:t>Arctic</a:t>
              </a:r>
            </a:p>
          </p:txBody>
        </p:sp>
        <p:sp>
          <p:nvSpPr>
            <p:cNvPr id="67" name="Up Arrow 38">
              <a:hlinkClick r:id="rId3" action="ppaction://hlinksldjump"/>
              <a:extLst>
                <a:ext uri="{FF2B5EF4-FFF2-40B4-BE49-F238E27FC236}">
                  <a16:creationId xmlns:a16="http://schemas.microsoft.com/office/drawing/2014/main" id="{6F0ACB2F-4536-4072-ADD3-302701C44DA5}"/>
                </a:ext>
              </a:extLst>
            </p:cNvPr>
            <p:cNvSpPr/>
            <p:nvPr/>
          </p:nvSpPr>
          <p:spPr>
            <a:xfrm>
              <a:off x="4844443" y="1954763"/>
              <a:ext cx="168260" cy="247602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68" name="Up Arrow 38">
              <a:hlinkClick r:id="rId3" action="ppaction://hlinksldjump"/>
              <a:extLst>
                <a:ext uri="{FF2B5EF4-FFF2-40B4-BE49-F238E27FC236}">
                  <a16:creationId xmlns:a16="http://schemas.microsoft.com/office/drawing/2014/main" id="{2C31E7EB-E613-4C37-8298-A794460FF721}"/>
                </a:ext>
              </a:extLst>
            </p:cNvPr>
            <p:cNvSpPr/>
            <p:nvPr/>
          </p:nvSpPr>
          <p:spPr>
            <a:xfrm>
              <a:off x="4298392" y="1954763"/>
              <a:ext cx="168260" cy="247602"/>
            </a:xfrm>
            <a:prstGeom prst="up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245" name="TextBox 68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072735" y="5696667"/>
              <a:ext cx="1152525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sz="900"/>
                <a:t>Antarctica</a:t>
              </a:r>
            </a:p>
          </p:txBody>
        </p:sp>
      </p:grpSp>
      <p:sp>
        <p:nvSpPr>
          <p:cNvPr id="8195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Click the labels to see which animals are from the area selected.</a:t>
            </a:r>
          </a:p>
        </p:txBody>
      </p:sp>
      <p:grpSp>
        <p:nvGrpSpPr>
          <p:cNvPr id="8196" name="Group 36"/>
          <p:cNvGrpSpPr>
            <a:grpSpLocks/>
          </p:cNvGrpSpPr>
          <p:nvPr/>
        </p:nvGrpSpPr>
        <p:grpSpPr bwMode="auto">
          <a:xfrm>
            <a:off x="795338" y="1911350"/>
            <a:ext cx="2106612" cy="427038"/>
            <a:chOff x="796095" y="1869089"/>
            <a:chExt cx="2106497" cy="427839"/>
          </a:xfrm>
        </p:grpSpPr>
        <p:grpSp>
          <p:nvGrpSpPr>
            <p:cNvPr id="8237" name="Group 13"/>
            <p:cNvGrpSpPr>
              <a:grpSpLocks/>
            </p:cNvGrpSpPr>
            <p:nvPr/>
          </p:nvGrpSpPr>
          <p:grpSpPr bwMode="auto">
            <a:xfrm>
              <a:off x="796095" y="1869089"/>
              <a:ext cx="2043005" cy="427839"/>
              <a:chOff x="817640" y="2365694"/>
              <a:chExt cx="2043005" cy="427839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6FE8658B-94B7-4BE7-865B-189D7D779A03}"/>
                  </a:ext>
                </a:extLst>
              </p:cNvPr>
              <p:cNvSpPr/>
              <p:nvPr/>
            </p:nvSpPr>
            <p:spPr>
              <a:xfrm>
                <a:off x="990668" y="2394323"/>
                <a:ext cx="1869972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1" name="Oval 10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FCE66CA3-6541-482C-A930-759291E9350D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0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38" name="TextBox 14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183231" y="1879406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North America</a:t>
              </a:r>
            </a:p>
          </p:txBody>
        </p:sp>
      </p:grpSp>
      <p:grpSp>
        <p:nvGrpSpPr>
          <p:cNvPr id="8197" name="Group 37"/>
          <p:cNvGrpSpPr>
            <a:grpSpLocks/>
          </p:cNvGrpSpPr>
          <p:nvPr/>
        </p:nvGrpSpPr>
        <p:grpSpPr bwMode="auto">
          <a:xfrm>
            <a:off x="795338" y="2465388"/>
            <a:ext cx="2174875" cy="428625"/>
            <a:chOff x="796095" y="2633577"/>
            <a:chExt cx="2174562" cy="427839"/>
          </a:xfrm>
        </p:grpSpPr>
        <p:grpSp>
          <p:nvGrpSpPr>
            <p:cNvPr id="8233" name="Group 28"/>
            <p:cNvGrpSpPr>
              <a:grpSpLocks/>
            </p:cNvGrpSpPr>
            <p:nvPr/>
          </p:nvGrpSpPr>
          <p:grpSpPr bwMode="auto">
            <a:xfrm>
              <a:off x="796095" y="2633577"/>
              <a:ext cx="2043005" cy="427839"/>
              <a:chOff x="817640" y="2365694"/>
              <a:chExt cx="2043005" cy="427839"/>
            </a:xfrm>
          </p:grpSpPr>
          <p:sp>
            <p:nvSpPr>
              <p:cNvPr id="30" name="Rectangle: Rounded Corners 29">
                <a:extLst>
                  <a:ext uri="{FF2B5EF4-FFF2-40B4-BE49-F238E27FC236}">
                    <a16:creationId xmlns:a16="http://schemas.microsoft.com/office/drawing/2014/main" id="{1BBCB761-2D68-4C7F-800D-1C02B3651B21}"/>
                  </a:ext>
                </a:extLst>
              </p:cNvPr>
              <p:cNvSpPr/>
              <p:nvPr/>
            </p:nvSpPr>
            <p:spPr>
              <a:xfrm>
                <a:off x="990652" y="2394217"/>
                <a:ext cx="1869806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31" name="Oval 30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BE8F888F-CD7E-4F36-844D-8D840FDDCCE9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563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34" name="TextBox 31">
              <a:hlinkClick r:id="rId5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183231" y="2653749"/>
              <a:ext cx="178742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South America</a:t>
              </a:r>
            </a:p>
          </p:txBody>
        </p:sp>
      </p:grpSp>
      <p:grpSp>
        <p:nvGrpSpPr>
          <p:cNvPr id="8198" name="Group 38"/>
          <p:cNvGrpSpPr>
            <a:grpSpLocks/>
          </p:cNvGrpSpPr>
          <p:nvPr/>
        </p:nvGrpSpPr>
        <p:grpSpPr bwMode="auto">
          <a:xfrm>
            <a:off x="765175" y="5564188"/>
            <a:ext cx="2043113" cy="427037"/>
            <a:chOff x="796095" y="3415792"/>
            <a:chExt cx="2043006" cy="427839"/>
          </a:xfrm>
        </p:grpSpPr>
        <p:grpSp>
          <p:nvGrpSpPr>
            <p:cNvPr id="8229" name="Group 15"/>
            <p:cNvGrpSpPr>
              <a:grpSpLocks/>
            </p:cNvGrpSpPr>
            <p:nvPr/>
          </p:nvGrpSpPr>
          <p:grpSpPr bwMode="auto">
            <a:xfrm>
              <a:off x="796095" y="3415792"/>
              <a:ext cx="2043005" cy="427839"/>
              <a:chOff x="817640" y="2365694"/>
              <a:chExt cx="2043005" cy="427839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750D33FC-F715-4E4A-8BA4-26252F843514}"/>
                  </a:ext>
                </a:extLst>
              </p:cNvPr>
              <p:cNvSpPr/>
              <p:nvPr/>
            </p:nvSpPr>
            <p:spPr>
              <a:xfrm>
                <a:off x="990669" y="2394323"/>
                <a:ext cx="1869977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8" name="Oval 17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6D22E539-3074-47E7-8684-4F67022B0F92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03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30" name="TextBox 32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23935" y="3435343"/>
              <a:ext cx="16151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Africa</a:t>
              </a:r>
            </a:p>
          </p:txBody>
        </p:sp>
      </p:grpSp>
      <p:grpSp>
        <p:nvGrpSpPr>
          <p:cNvPr id="8199" name="Group 39"/>
          <p:cNvGrpSpPr>
            <a:grpSpLocks/>
          </p:cNvGrpSpPr>
          <p:nvPr/>
        </p:nvGrpSpPr>
        <p:grpSpPr bwMode="auto">
          <a:xfrm>
            <a:off x="6276975" y="2459038"/>
            <a:ext cx="2043113" cy="428625"/>
            <a:chOff x="796095" y="4125059"/>
            <a:chExt cx="2043005" cy="427839"/>
          </a:xfrm>
        </p:grpSpPr>
        <p:grpSp>
          <p:nvGrpSpPr>
            <p:cNvPr id="8225" name="Group 18"/>
            <p:cNvGrpSpPr>
              <a:grpSpLocks/>
            </p:cNvGrpSpPr>
            <p:nvPr/>
          </p:nvGrpSpPr>
          <p:grpSpPr bwMode="auto">
            <a:xfrm>
              <a:off x="796095" y="4125059"/>
              <a:ext cx="2043005" cy="427839"/>
              <a:chOff x="817640" y="2365694"/>
              <a:chExt cx="2043005" cy="427839"/>
            </a:xfrm>
          </p:grpSpPr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E54E973D-B218-48AE-88EF-DC532CD0A901}"/>
                  </a:ext>
                </a:extLst>
              </p:cNvPr>
              <p:cNvSpPr/>
              <p:nvPr/>
            </p:nvSpPr>
            <p:spPr>
              <a:xfrm>
                <a:off x="990669" y="2394217"/>
                <a:ext cx="1869976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22" name="Oval 21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8E30BCB3-1CFD-468A-90E8-64ACE6D6AB9B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0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26" name="TextBox 33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23934" y="4134063"/>
              <a:ext cx="16151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Europe</a:t>
              </a:r>
            </a:p>
          </p:txBody>
        </p:sp>
      </p:grpSp>
      <p:grpSp>
        <p:nvGrpSpPr>
          <p:cNvPr id="8200" name="Group 40"/>
          <p:cNvGrpSpPr>
            <a:grpSpLocks/>
          </p:cNvGrpSpPr>
          <p:nvPr/>
        </p:nvGrpSpPr>
        <p:grpSpPr bwMode="auto">
          <a:xfrm>
            <a:off x="765175" y="5019675"/>
            <a:ext cx="2043113" cy="428625"/>
            <a:chOff x="796095" y="4882107"/>
            <a:chExt cx="2043005" cy="427839"/>
          </a:xfrm>
        </p:grpSpPr>
        <p:grpSp>
          <p:nvGrpSpPr>
            <p:cNvPr id="8221" name="Group 22"/>
            <p:cNvGrpSpPr>
              <a:grpSpLocks/>
            </p:cNvGrpSpPr>
            <p:nvPr/>
          </p:nvGrpSpPr>
          <p:grpSpPr bwMode="auto">
            <a:xfrm>
              <a:off x="796095" y="4882107"/>
              <a:ext cx="2043005" cy="427839"/>
              <a:chOff x="817640" y="2365694"/>
              <a:chExt cx="2043005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DA8BD824-18D6-4A52-A366-C51B219283DF}"/>
                  </a:ext>
                </a:extLst>
              </p:cNvPr>
              <p:cNvSpPr/>
              <p:nvPr/>
            </p:nvSpPr>
            <p:spPr>
              <a:xfrm>
                <a:off x="990669" y="2394217"/>
                <a:ext cx="1869976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25" name="Oval 24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62C30F78-92CB-4F0A-B853-47F8B0C48D17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0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22" name="TextBox 34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183231" y="4895152"/>
              <a:ext cx="16151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Asia</a:t>
              </a:r>
            </a:p>
          </p:txBody>
        </p:sp>
      </p:grpSp>
      <p:grpSp>
        <p:nvGrpSpPr>
          <p:cNvPr id="8201" name="Group 41"/>
          <p:cNvGrpSpPr>
            <a:grpSpLocks/>
          </p:cNvGrpSpPr>
          <p:nvPr/>
        </p:nvGrpSpPr>
        <p:grpSpPr bwMode="auto">
          <a:xfrm>
            <a:off x="6356350" y="5019675"/>
            <a:ext cx="2043113" cy="428625"/>
            <a:chOff x="796095" y="5529846"/>
            <a:chExt cx="2043005" cy="427839"/>
          </a:xfrm>
        </p:grpSpPr>
        <p:grpSp>
          <p:nvGrpSpPr>
            <p:cNvPr id="8217" name="Group 25"/>
            <p:cNvGrpSpPr>
              <a:grpSpLocks/>
            </p:cNvGrpSpPr>
            <p:nvPr/>
          </p:nvGrpSpPr>
          <p:grpSpPr bwMode="auto">
            <a:xfrm>
              <a:off x="796095" y="5529846"/>
              <a:ext cx="2043005" cy="427839"/>
              <a:chOff x="817640" y="2365694"/>
              <a:chExt cx="2043005" cy="427839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406AC049-FEFE-4613-87DD-F2554BFC0A12}"/>
                  </a:ext>
                </a:extLst>
              </p:cNvPr>
              <p:cNvSpPr/>
              <p:nvPr/>
            </p:nvSpPr>
            <p:spPr>
              <a:xfrm>
                <a:off x="990669" y="2394217"/>
                <a:ext cx="1869976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28" name="Oval 27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76B43E0B-94EF-4930-9AAF-F1F625E0FFDB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0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18" name="TextBox 35">
              <a:hlinkClick r:id="rId9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096144" y="5559100"/>
              <a:ext cx="16151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Australia</a:t>
              </a:r>
            </a:p>
          </p:txBody>
        </p:sp>
      </p:grpSp>
      <p:grpSp>
        <p:nvGrpSpPr>
          <p:cNvPr id="8202" name="Group 54"/>
          <p:cNvGrpSpPr>
            <a:grpSpLocks/>
          </p:cNvGrpSpPr>
          <p:nvPr/>
        </p:nvGrpSpPr>
        <p:grpSpPr bwMode="auto">
          <a:xfrm>
            <a:off x="6353175" y="5554663"/>
            <a:ext cx="2263775" cy="427037"/>
            <a:chOff x="796095" y="1869089"/>
            <a:chExt cx="2263840" cy="427839"/>
          </a:xfrm>
        </p:grpSpPr>
        <p:grpSp>
          <p:nvGrpSpPr>
            <p:cNvPr id="8213" name="Group 55"/>
            <p:cNvGrpSpPr>
              <a:grpSpLocks/>
            </p:cNvGrpSpPr>
            <p:nvPr/>
          </p:nvGrpSpPr>
          <p:grpSpPr bwMode="auto">
            <a:xfrm>
              <a:off x="796095" y="1869089"/>
              <a:ext cx="2043005" cy="427839"/>
              <a:chOff x="817640" y="2365694"/>
              <a:chExt cx="2043005" cy="427839"/>
            </a:xfrm>
          </p:grpSpPr>
          <p:sp>
            <p:nvSpPr>
              <p:cNvPr id="58" name="Rectangle: Rounded Corners 57">
                <a:extLst>
                  <a:ext uri="{FF2B5EF4-FFF2-40B4-BE49-F238E27FC236}">
                    <a16:creationId xmlns:a16="http://schemas.microsoft.com/office/drawing/2014/main" id="{8DCA7A37-EB9E-47E2-945A-228A25CAAB5A}"/>
                  </a:ext>
                </a:extLst>
              </p:cNvPr>
              <p:cNvSpPr/>
              <p:nvPr/>
            </p:nvSpPr>
            <p:spPr>
              <a:xfrm>
                <a:off x="990683" y="2394323"/>
                <a:ext cx="1870129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59" name="Oval 58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BFE2828A-2C5B-4401-9168-FC2FE55DE02F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37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14" name="TextBox 56">
              <a:hlinkClick r:id="rId10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340574" y="188678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Antarctica</a:t>
              </a:r>
            </a:p>
          </p:txBody>
        </p:sp>
      </p:grpSp>
      <p:grpSp>
        <p:nvGrpSpPr>
          <p:cNvPr id="8203" name="Group 59"/>
          <p:cNvGrpSpPr>
            <a:grpSpLocks/>
          </p:cNvGrpSpPr>
          <p:nvPr/>
        </p:nvGrpSpPr>
        <p:grpSpPr bwMode="auto">
          <a:xfrm>
            <a:off x="6270625" y="1944688"/>
            <a:ext cx="2519363" cy="427037"/>
            <a:chOff x="796095" y="1869089"/>
            <a:chExt cx="2519368" cy="427839"/>
          </a:xfrm>
        </p:grpSpPr>
        <p:grpSp>
          <p:nvGrpSpPr>
            <p:cNvPr id="8209" name="Group 60"/>
            <p:cNvGrpSpPr>
              <a:grpSpLocks/>
            </p:cNvGrpSpPr>
            <p:nvPr/>
          </p:nvGrpSpPr>
          <p:grpSpPr bwMode="auto">
            <a:xfrm>
              <a:off x="796095" y="1869089"/>
              <a:ext cx="2043005" cy="427839"/>
              <a:chOff x="817640" y="2365694"/>
              <a:chExt cx="2043005" cy="427839"/>
            </a:xfrm>
          </p:grpSpPr>
          <p:sp>
            <p:nvSpPr>
              <p:cNvPr id="63" name="Rectangle: Rounded Corners 62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D2076392-9D57-4739-88C9-105220CD82E0}"/>
                  </a:ext>
                </a:extLst>
              </p:cNvPr>
              <p:cNvSpPr/>
              <p:nvPr/>
            </p:nvSpPr>
            <p:spPr>
              <a:xfrm>
                <a:off x="990678" y="2394323"/>
                <a:ext cx="1870079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64" name="Oval 63">
                <a:hlinkClick r:id="rId11" action="ppaction://hlinksldjump"/>
                <a:extLst>
                  <a:ext uri="{FF2B5EF4-FFF2-40B4-BE49-F238E27FC236}">
                    <a16:creationId xmlns:a16="http://schemas.microsoft.com/office/drawing/2014/main" id="{0BD7760F-1961-4F05-ACC4-0CFAB75033A2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26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10" name="TextBox 61">
              <a:hlinkClick r:id="rId11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596102" y="1890405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Arctic</a:t>
              </a:r>
            </a:p>
          </p:txBody>
        </p:sp>
      </p:grpSp>
      <p:grpSp>
        <p:nvGrpSpPr>
          <p:cNvPr id="8204" name="Group 70"/>
          <p:cNvGrpSpPr>
            <a:grpSpLocks/>
          </p:cNvGrpSpPr>
          <p:nvPr/>
        </p:nvGrpSpPr>
        <p:grpSpPr bwMode="auto">
          <a:xfrm>
            <a:off x="3540125" y="6118225"/>
            <a:ext cx="2043113" cy="428625"/>
            <a:chOff x="796095" y="3415792"/>
            <a:chExt cx="2043006" cy="427839"/>
          </a:xfrm>
        </p:grpSpPr>
        <p:grpSp>
          <p:nvGrpSpPr>
            <p:cNvPr id="8205" name="Group 71"/>
            <p:cNvGrpSpPr>
              <a:grpSpLocks/>
            </p:cNvGrpSpPr>
            <p:nvPr/>
          </p:nvGrpSpPr>
          <p:grpSpPr bwMode="auto">
            <a:xfrm>
              <a:off x="796095" y="3415792"/>
              <a:ext cx="2043005" cy="427839"/>
              <a:chOff x="817640" y="2365694"/>
              <a:chExt cx="2043005" cy="427839"/>
            </a:xfrm>
          </p:grpSpPr>
          <p:sp>
            <p:nvSpPr>
              <p:cNvPr id="74" name="Rectangle: Rounded Corners 73">
                <a:extLst>
                  <a:ext uri="{FF2B5EF4-FFF2-40B4-BE49-F238E27FC236}">
                    <a16:creationId xmlns:a16="http://schemas.microsoft.com/office/drawing/2014/main" id="{B158D701-A6C6-416C-9B8A-85F847759C2C}"/>
                  </a:ext>
                </a:extLst>
              </p:cNvPr>
              <p:cNvSpPr/>
              <p:nvPr/>
            </p:nvSpPr>
            <p:spPr>
              <a:xfrm>
                <a:off x="990669" y="2394217"/>
                <a:ext cx="1869977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75" name="Oval 74">
                <a:hlinkClick r:id="rId12" action="ppaction://hlinksldjump"/>
                <a:extLst>
                  <a:ext uri="{FF2B5EF4-FFF2-40B4-BE49-F238E27FC236}">
                    <a16:creationId xmlns:a16="http://schemas.microsoft.com/office/drawing/2014/main" id="{731D5F73-E240-4BA6-8479-4891A4E08FFA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603" cy="427839"/>
              </a:xfrm>
              <a:prstGeom prst="ellipse">
                <a:avLst/>
              </a:prstGeom>
              <a:solidFill>
                <a:srgbClr val="E52122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8206" name="TextBox 72">
              <a:hlinkClick r:id="rId1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23935" y="3435343"/>
              <a:ext cx="161516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 b="1"/>
                <a:t>Finished?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North America</a:t>
            </a:r>
          </a:p>
        </p:txBody>
      </p:sp>
      <p:grpSp>
        <p:nvGrpSpPr>
          <p:cNvPr id="9219" name="Group 8"/>
          <p:cNvGrpSpPr>
            <a:grpSpLocks/>
          </p:cNvGrpSpPr>
          <p:nvPr/>
        </p:nvGrpSpPr>
        <p:grpSpPr bwMode="auto">
          <a:xfrm>
            <a:off x="3873500" y="5461000"/>
            <a:ext cx="1270000" cy="427038"/>
            <a:chOff x="796095" y="1869089"/>
            <a:chExt cx="1270534" cy="427839"/>
          </a:xfrm>
        </p:grpSpPr>
        <p:grpSp>
          <p:nvGrpSpPr>
            <p:cNvPr id="9237" name="Group 9"/>
            <p:cNvGrpSpPr>
              <a:grpSpLocks/>
            </p:cNvGrpSpPr>
            <p:nvPr/>
          </p:nvGrpSpPr>
          <p:grpSpPr bwMode="auto">
            <a:xfrm>
              <a:off x="796095" y="1869089"/>
              <a:ext cx="1208877" cy="427839"/>
              <a:chOff x="817640" y="2365694"/>
              <a:chExt cx="1208877" cy="427839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CB20AEF7-6E22-4398-A761-CAAABF034F50}"/>
                  </a:ext>
                </a:extLst>
              </p:cNvPr>
              <p:cNvSpPr/>
              <p:nvPr/>
            </p:nvSpPr>
            <p:spPr>
              <a:xfrm>
                <a:off x="989162" y="2394323"/>
                <a:ext cx="1037074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3" name="Oval 12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0C262F00-1E04-4E3B-8F54-B8CD8D163C01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218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11" name="TextBox 10">
              <a:hlinkClick r:id="rId2" action="ppaction://hlinksldjump"/>
              <a:extLst>
                <a:ext uri="{FF2B5EF4-FFF2-40B4-BE49-F238E27FC236}">
                  <a16:creationId xmlns:a16="http://schemas.microsoft.com/office/drawing/2014/main" id="{981CA778-D9B6-4734-8461-AC7452FD035F}"/>
                </a:ext>
              </a:extLst>
            </p:cNvPr>
            <p:cNvSpPr txBox="1"/>
            <p:nvPr/>
          </p:nvSpPr>
          <p:spPr>
            <a:xfrm>
              <a:off x="1245547" y="1869089"/>
              <a:ext cx="821082" cy="3705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bg2">
                      <a:lumMod val="10000"/>
                    </a:schemeClr>
                  </a:solidFill>
                  <a:latin typeface="+mn-lt"/>
                </a:rPr>
                <a:t>Map</a:t>
              </a:r>
            </a:p>
          </p:txBody>
        </p:sp>
      </p:grpSp>
      <p:pic>
        <p:nvPicPr>
          <p:cNvPr id="41" name="Picture 40">
            <a:hlinkClick r:id="rId3" action="ppaction://hlinksldjump"/>
            <a:extLst>
              <a:ext uri="{FF2B5EF4-FFF2-40B4-BE49-F238E27FC236}">
                <a16:creationId xmlns:a16="http://schemas.microsoft.com/office/drawing/2014/main" id="{19561EB1-DC0D-4626-9175-C784DB18E4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903" y="1483092"/>
            <a:ext cx="2610592" cy="1741244"/>
          </a:xfrm>
          <a:prstGeom prst="roundRect">
            <a:avLst>
              <a:gd name="adj" fmla="val 9440"/>
            </a:avLst>
          </a:prstGeom>
          <a:solidFill>
            <a:srgbClr val="FFFFFF">
              <a:shade val="85000"/>
            </a:srgbClr>
          </a:solidFill>
          <a:ln w="38100" cap="rnd">
            <a:noFill/>
          </a:ln>
          <a:effectLst/>
        </p:spPr>
      </p:pic>
      <p:sp>
        <p:nvSpPr>
          <p:cNvPr id="9221" name="Rectangle 43"/>
          <p:cNvSpPr>
            <a:spLocks noChangeArrowheads="1"/>
          </p:cNvSpPr>
          <p:nvPr/>
        </p:nvSpPr>
        <p:spPr bwMode="auto">
          <a:xfrm>
            <a:off x="2286000" y="6142038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cliff1066, Spencer77, vigour, brian.gratwicke (@flickr.com) - granted under creative commons licence - attribution</a:t>
            </a:r>
          </a:p>
        </p:txBody>
      </p:sp>
      <p:grpSp>
        <p:nvGrpSpPr>
          <p:cNvPr id="9222" name="Group 52"/>
          <p:cNvGrpSpPr>
            <a:grpSpLocks/>
          </p:cNvGrpSpPr>
          <p:nvPr/>
        </p:nvGrpSpPr>
        <p:grpSpPr bwMode="auto">
          <a:xfrm>
            <a:off x="1701800" y="1482725"/>
            <a:ext cx="2620963" cy="1724025"/>
            <a:chOff x="1702270" y="1483092"/>
            <a:chExt cx="2620003" cy="1743690"/>
          </a:xfrm>
        </p:grpSpPr>
        <p:pic>
          <p:nvPicPr>
            <p:cNvPr id="40" name="Picture 39">
              <a:hlinkClick r:id="rId5" action="ppaction://hlinksldjump"/>
              <a:extLst>
                <a:ext uri="{FF2B5EF4-FFF2-40B4-BE49-F238E27FC236}">
                  <a16:creationId xmlns:a16="http://schemas.microsoft.com/office/drawing/2014/main" id="{FC30B5B7-AB48-4F2D-A6C7-FD2B432AFB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60" t="-287" r="-1" b="-1"/>
            <a:stretch/>
          </p:blipFill>
          <p:spPr>
            <a:xfrm>
              <a:off x="1702270" y="1483092"/>
              <a:ext cx="2620003" cy="1743690"/>
            </a:xfrm>
            <a:prstGeom prst="roundRect">
              <a:avLst>
                <a:gd name="adj" fmla="val 9853"/>
              </a:avLst>
            </a:prstGeom>
            <a:solidFill>
              <a:srgbClr val="FFFFFF">
                <a:shade val="85000"/>
              </a:srgbClr>
            </a:solidFill>
            <a:ln w="38100" cap="rnd">
              <a:noFill/>
            </a:ln>
            <a:effectLst/>
          </p:spPr>
        </p:pic>
        <p:sp>
          <p:nvSpPr>
            <p:cNvPr id="45" name="Rectangle: Rounded Corners 44">
              <a:hlinkClick r:id="rId5" action="ppaction://hlinksldjump"/>
              <a:extLst>
                <a:ext uri="{FF2B5EF4-FFF2-40B4-BE49-F238E27FC236}">
                  <a16:creationId xmlns:a16="http://schemas.microsoft.com/office/drawing/2014/main" id="{CC10C3F8-97C8-41EB-AF42-5CB2CE3272FA}"/>
                </a:ext>
              </a:extLst>
            </p:cNvPr>
            <p:cNvSpPr/>
            <p:nvPr/>
          </p:nvSpPr>
          <p:spPr>
            <a:xfrm>
              <a:off x="2119630" y="2716199"/>
              <a:ext cx="1870976" cy="36929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9236" name="TextBox 48">
              <a:hlinkClick r:id="rId5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2195168" y="2672701"/>
              <a:ext cx="1719361" cy="413409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alligator</a:t>
              </a:r>
            </a:p>
          </p:txBody>
        </p:sp>
      </p:grpSp>
      <p:grpSp>
        <p:nvGrpSpPr>
          <p:cNvPr id="9223" name="Group 53"/>
          <p:cNvGrpSpPr>
            <a:grpSpLocks/>
          </p:cNvGrpSpPr>
          <p:nvPr/>
        </p:nvGrpSpPr>
        <p:grpSpPr bwMode="auto">
          <a:xfrm>
            <a:off x="5027613" y="2674938"/>
            <a:ext cx="1871662" cy="377825"/>
            <a:chOff x="5028197" y="2675280"/>
            <a:chExt cx="1870745" cy="377716"/>
          </a:xfrm>
        </p:grpSpPr>
        <p:sp>
          <p:nvSpPr>
            <p:cNvPr id="46" name="Rectangle: Rounded Corners 45">
              <a:hlinkClick r:id="rId3" action="ppaction://hlinksldjump"/>
              <a:extLst>
                <a:ext uri="{FF2B5EF4-FFF2-40B4-BE49-F238E27FC236}">
                  <a16:creationId xmlns:a16="http://schemas.microsoft.com/office/drawing/2014/main" id="{5E418243-ED82-4AE6-B408-00C72AE13415}"/>
                </a:ext>
              </a:extLst>
            </p:cNvPr>
            <p:cNvSpPr/>
            <p:nvPr/>
          </p:nvSpPr>
          <p:spPr>
            <a:xfrm>
              <a:off x="5028197" y="2683215"/>
              <a:ext cx="1870745" cy="36978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dirty="0"/>
            </a:p>
          </p:txBody>
        </p:sp>
        <p:sp>
          <p:nvSpPr>
            <p:cNvPr id="9233" name="TextBox 49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5064537" y="267528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beaver</a:t>
              </a:r>
            </a:p>
          </p:txBody>
        </p:sp>
      </p:grpSp>
      <p:grpSp>
        <p:nvGrpSpPr>
          <p:cNvPr id="9224" name="Group 56"/>
          <p:cNvGrpSpPr>
            <a:grpSpLocks/>
          </p:cNvGrpSpPr>
          <p:nvPr/>
        </p:nvGrpSpPr>
        <p:grpSpPr bwMode="auto">
          <a:xfrm>
            <a:off x="4592638" y="3432175"/>
            <a:ext cx="2611437" cy="1739900"/>
            <a:chOff x="4592903" y="3432821"/>
            <a:chExt cx="2610592" cy="1738695"/>
          </a:xfrm>
        </p:grpSpPr>
        <p:pic>
          <p:nvPicPr>
            <p:cNvPr id="43" name="Picture 42">
              <a:hlinkClick r:id="rId7" action="ppaction://hlinksldjump"/>
              <a:extLst>
                <a:ext uri="{FF2B5EF4-FFF2-40B4-BE49-F238E27FC236}">
                  <a16:creationId xmlns:a16="http://schemas.microsoft.com/office/drawing/2014/main" id="{053B8C88-397B-47E0-8392-1C83F3EC15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14" t="14186" r="-82" b="2417"/>
            <a:stretch/>
          </p:blipFill>
          <p:spPr>
            <a:xfrm>
              <a:off x="4592903" y="3432821"/>
              <a:ext cx="2610592" cy="1738695"/>
            </a:xfrm>
            <a:prstGeom prst="roundRect">
              <a:avLst>
                <a:gd name="adj" fmla="val 12325"/>
              </a:avLst>
            </a:prstGeom>
            <a:solidFill>
              <a:srgbClr val="FFFFFF">
                <a:shade val="85000"/>
              </a:srgbClr>
            </a:solidFill>
            <a:ln w="38100" cap="rnd">
              <a:noFill/>
            </a:ln>
            <a:effectLst/>
          </p:spPr>
        </p:pic>
        <p:sp>
          <p:nvSpPr>
            <p:cNvPr id="47" name="Rectangle: Rounded Corners 46">
              <a:hlinkClick r:id="rId7" action="ppaction://hlinksldjump"/>
              <a:extLst>
                <a:ext uri="{FF2B5EF4-FFF2-40B4-BE49-F238E27FC236}">
                  <a16:creationId xmlns:a16="http://schemas.microsoft.com/office/drawing/2014/main" id="{3FB02E23-AE7A-496D-82A0-07A2D52E9304}"/>
                </a:ext>
              </a:extLst>
            </p:cNvPr>
            <p:cNvSpPr/>
            <p:nvPr/>
          </p:nvSpPr>
          <p:spPr>
            <a:xfrm>
              <a:off x="5027737" y="4590893"/>
              <a:ext cx="1871056" cy="36963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9231" name="TextBox 50">
              <a:hlinkClick r:id="rId7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5082356" y="4566444"/>
              <a:ext cx="1719361" cy="408623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Brown bear</a:t>
              </a:r>
            </a:p>
          </p:txBody>
        </p:sp>
      </p:grpSp>
      <p:grpSp>
        <p:nvGrpSpPr>
          <p:cNvPr id="9225" name="Group 55"/>
          <p:cNvGrpSpPr>
            <a:grpSpLocks/>
          </p:cNvGrpSpPr>
          <p:nvPr/>
        </p:nvGrpSpPr>
        <p:grpSpPr bwMode="auto">
          <a:xfrm>
            <a:off x="1701800" y="3432175"/>
            <a:ext cx="2611438" cy="1739900"/>
            <a:chOff x="1702270" y="3432821"/>
            <a:chExt cx="2610592" cy="1738695"/>
          </a:xfrm>
        </p:grpSpPr>
        <p:pic>
          <p:nvPicPr>
            <p:cNvPr id="42" name="Picture 41">
              <a:hlinkClick r:id="rId9" action="ppaction://hlinksldjump"/>
              <a:extLst>
                <a:ext uri="{FF2B5EF4-FFF2-40B4-BE49-F238E27FC236}">
                  <a16:creationId xmlns:a16="http://schemas.microsoft.com/office/drawing/2014/main" id="{CAFA7EC5-30CF-4554-B91C-1F7A2FF1B40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198"/>
            <a:stretch/>
          </p:blipFill>
          <p:spPr>
            <a:xfrm>
              <a:off x="1702270" y="3432821"/>
              <a:ext cx="2610592" cy="1738695"/>
            </a:xfrm>
            <a:prstGeom prst="roundRect">
              <a:avLst>
                <a:gd name="adj" fmla="val 12325"/>
              </a:avLst>
            </a:prstGeom>
            <a:solidFill>
              <a:srgbClr val="FFFFFF">
                <a:shade val="85000"/>
              </a:srgbClr>
            </a:solidFill>
            <a:ln w="38100" cap="rnd">
              <a:noFill/>
            </a:ln>
            <a:effectLst/>
          </p:spPr>
        </p:pic>
        <p:sp>
          <p:nvSpPr>
            <p:cNvPr id="48" name="Rectangle: Rounded Corners 47">
              <a:hlinkClick r:id="rId9" action="ppaction://hlinksldjump"/>
              <a:extLst>
                <a:ext uri="{FF2B5EF4-FFF2-40B4-BE49-F238E27FC236}">
                  <a16:creationId xmlns:a16="http://schemas.microsoft.com/office/drawing/2014/main" id="{59A2B992-C4F9-46AF-9570-D51DFCEFD262}"/>
                </a:ext>
              </a:extLst>
            </p:cNvPr>
            <p:cNvSpPr/>
            <p:nvPr/>
          </p:nvSpPr>
          <p:spPr>
            <a:xfrm>
              <a:off x="2003797" y="4576616"/>
              <a:ext cx="1871057" cy="36804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9228" name="TextBox 51">
              <a:hlinkClick r:id="rId9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2079158" y="4553094"/>
              <a:ext cx="1719361" cy="408623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moose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8"/>
          <p:cNvGrpSpPr>
            <a:grpSpLocks/>
          </p:cNvGrpSpPr>
          <p:nvPr/>
        </p:nvGrpSpPr>
        <p:grpSpPr bwMode="auto">
          <a:xfrm>
            <a:off x="3951288" y="5627688"/>
            <a:ext cx="1209675" cy="428625"/>
            <a:chOff x="817640" y="2365694"/>
            <a:chExt cx="1208877" cy="427839"/>
          </a:xfrm>
        </p:grpSpPr>
        <p:sp>
          <p:nvSpPr>
            <p:cNvPr id="11" name="Rectangle: Rounded Corners 10">
              <a:hlinkClick r:id="rId2" action="ppaction://hlinksldjump"/>
              <a:extLst>
                <a:ext uri="{FF2B5EF4-FFF2-40B4-BE49-F238E27FC236}">
                  <a16:creationId xmlns:a16="http://schemas.microsoft.com/office/drawing/2014/main" id="{3B19BDF5-2233-4AAB-85D7-7F680908E809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dirty="0">
                <a:latin typeface="+mj-lt"/>
              </a:endParaRPr>
            </a:p>
          </p:txBody>
        </p:sp>
        <p:sp>
          <p:nvSpPr>
            <p:cNvPr id="12" name="Oval 11">
              <a:hlinkClick r:id="rId2" action="ppaction://hlinksldjump"/>
              <a:extLst>
                <a:ext uri="{FF2B5EF4-FFF2-40B4-BE49-F238E27FC236}">
                  <a16:creationId xmlns:a16="http://schemas.microsoft.com/office/drawing/2014/main" id="{DB01C14A-B190-4966-8A11-5E439385556D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id="{22660F6E-B9E7-4A4F-8014-65A1AAB0825D}"/>
              </a:ext>
            </a:extLst>
          </p:cNvPr>
          <p:cNvSpPr/>
          <p:nvPr/>
        </p:nvSpPr>
        <p:spPr>
          <a:xfrm>
            <a:off x="2282825" y="6138863"/>
            <a:ext cx="4572000" cy="1698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500" dirty="0">
                <a:latin typeface="+mj-lt"/>
                <a:cs typeface="Arial" pitchFamily="34" charset="0"/>
              </a:rPr>
              <a:t>Photo courtesy of  cliff1066 (@flickr.com) - granted under creative commons licence - attribution</a:t>
            </a: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370E7E0B-4BFC-4114-906C-88538AB34B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278" y="1497689"/>
            <a:ext cx="3187753" cy="2123094"/>
          </a:xfrm>
          <a:prstGeom prst="roundRect">
            <a:avLst>
              <a:gd name="adj" fmla="val 8764"/>
            </a:avLst>
          </a:prstGeom>
          <a:solidFill>
            <a:srgbClr val="FFFFFF">
              <a:shade val="85000"/>
            </a:srgbClr>
          </a:solidFill>
          <a:ln w="38100" cap="rnd">
            <a:noFill/>
          </a:ln>
          <a:effectLst/>
        </p:spPr>
      </p:pic>
      <p:sp>
        <p:nvSpPr>
          <p:cNvPr id="10245" name="Title 59"/>
          <p:cNvSpPr>
            <a:spLocks noGrp="1"/>
          </p:cNvSpPr>
          <p:nvPr>
            <p:ph type="title"/>
          </p:nvPr>
        </p:nvSpPr>
        <p:spPr bwMode="auto">
          <a:xfrm>
            <a:off x="458788" y="611188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Alligator</a:t>
            </a:r>
          </a:p>
        </p:txBody>
      </p:sp>
      <p:sp>
        <p:nvSpPr>
          <p:cNvPr id="10246" name="TextBox 60"/>
          <p:cNvSpPr>
            <a:spLocks noChangeArrowheads="1"/>
          </p:cNvSpPr>
          <p:nvPr/>
        </p:nvSpPr>
        <p:spPr bwMode="auto">
          <a:xfrm>
            <a:off x="682625" y="1347788"/>
            <a:ext cx="4264025" cy="4167187"/>
          </a:xfrm>
          <a:prstGeom prst="roundRect">
            <a:avLst>
              <a:gd name="adj" fmla="val 3111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Alligators are reptiles.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lay eggs.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Alligators eat any meat but mostly fish, birds and turtles.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lived on earth for millions of years.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the Southern parts of North America such as Louisiana and Florida.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a powerful bite but their jaw muscles are very weak, an adult human can hold open an alligator’s jaw.</a:t>
            </a:r>
          </a:p>
        </p:txBody>
      </p:sp>
      <p:sp>
        <p:nvSpPr>
          <p:cNvPr id="10247" name="TextBox 62"/>
          <p:cNvSpPr>
            <a:spLocks noChangeArrowheads="1"/>
          </p:cNvSpPr>
          <p:nvPr/>
        </p:nvSpPr>
        <p:spPr bwMode="auto">
          <a:xfrm>
            <a:off x="5168900" y="3913188"/>
            <a:ext cx="3187700" cy="1543050"/>
          </a:xfrm>
          <a:prstGeom prst="roundRect">
            <a:avLst>
              <a:gd name="adj" fmla="val 688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Adult males can be over 3 metres long. 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were once an endangered species</a:t>
            </a:r>
          </a:p>
        </p:txBody>
      </p:sp>
      <p:sp>
        <p:nvSpPr>
          <p:cNvPr id="10248" name="TextBox 6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343400" y="563562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32"/>
          <p:cNvGrpSpPr>
            <a:grpSpLocks/>
          </p:cNvGrpSpPr>
          <p:nvPr/>
        </p:nvGrpSpPr>
        <p:grpSpPr bwMode="auto">
          <a:xfrm>
            <a:off x="3951288" y="5627688"/>
            <a:ext cx="1209675" cy="428625"/>
            <a:chOff x="817640" y="2365694"/>
            <a:chExt cx="1208877" cy="427839"/>
          </a:xfrm>
        </p:grpSpPr>
        <p:sp>
          <p:nvSpPr>
            <p:cNvPr id="34" name="Rectangle: Rounded Corners 33">
              <a:hlinkClick r:id="rId2" action="ppaction://hlinksldjump"/>
              <a:extLst>
                <a:ext uri="{FF2B5EF4-FFF2-40B4-BE49-F238E27FC236}">
                  <a16:creationId xmlns:a16="http://schemas.microsoft.com/office/drawing/2014/main" id="{EB62468E-E766-4577-BB6E-726C4582E4C9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dirty="0">
                <a:latin typeface="+mj-lt"/>
              </a:endParaRPr>
            </a:p>
          </p:txBody>
        </p:sp>
        <p:sp>
          <p:nvSpPr>
            <p:cNvPr id="35" name="Oval 34">
              <a:hlinkClick r:id="rId2" action="ppaction://hlinksldjump"/>
              <a:extLst>
                <a:ext uri="{FF2B5EF4-FFF2-40B4-BE49-F238E27FC236}">
                  <a16:creationId xmlns:a16="http://schemas.microsoft.com/office/drawing/2014/main" id="{7255AD7C-1595-49CB-B647-E349C809B9F3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11267" name="Title 59"/>
          <p:cNvSpPr>
            <a:spLocks noGrp="1"/>
          </p:cNvSpPr>
          <p:nvPr>
            <p:ph type="title"/>
          </p:nvPr>
        </p:nvSpPr>
        <p:spPr bwMode="auto">
          <a:xfrm>
            <a:off x="461963" y="512763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Beaver</a:t>
            </a:r>
          </a:p>
        </p:txBody>
      </p:sp>
      <p:sp>
        <p:nvSpPr>
          <p:cNvPr id="11268" name="TextBox 13"/>
          <p:cNvSpPr>
            <a:spLocks noChangeArrowheads="1"/>
          </p:cNvSpPr>
          <p:nvPr/>
        </p:nvSpPr>
        <p:spPr bwMode="auto">
          <a:xfrm>
            <a:off x="682625" y="1425575"/>
            <a:ext cx="4098925" cy="4037013"/>
          </a:xfrm>
          <a:prstGeom prst="roundRect">
            <a:avLst>
              <a:gd name="adj" fmla="val 152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Beavers are found by streams, ponds, rivers and lakes.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feed on trees and tree bark.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colonies with their families.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Beavers build dams and lodges.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Dams and lodges are built for protection against predators.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stay underwater for up to 15 minutes.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11269" name="TextBox 14"/>
          <p:cNvSpPr>
            <a:spLocks noChangeArrowheads="1"/>
          </p:cNvSpPr>
          <p:nvPr/>
        </p:nvSpPr>
        <p:spPr bwMode="auto">
          <a:xfrm>
            <a:off x="5000625" y="3433763"/>
            <a:ext cx="3432175" cy="2014537"/>
          </a:xfrm>
          <a:prstGeom prst="roundRect">
            <a:avLst>
              <a:gd name="adj" fmla="val 419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feet and tails help them to swim really well.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nocturnal and work at night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Young beavers are called kits.</a:t>
            </a:r>
          </a:p>
        </p:txBody>
      </p:sp>
      <p:sp>
        <p:nvSpPr>
          <p:cNvPr id="11270" name="Rectangle 15"/>
          <p:cNvSpPr>
            <a:spLocks noChangeArrowheads="1"/>
          </p:cNvSpPr>
          <p:nvPr/>
        </p:nvSpPr>
        <p:spPr bwMode="auto">
          <a:xfrm>
            <a:off x="2286000" y="6142038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brian.gratwicke (@flickr.com) - granted under creative commons licence - attribution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6363AB7-310D-4DA5-9C8C-985958204E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34" b="15262"/>
          <a:stretch/>
        </p:blipFill>
        <p:spPr>
          <a:xfrm>
            <a:off x="5008242" y="1425935"/>
            <a:ext cx="3446076" cy="1841198"/>
          </a:xfrm>
          <a:prstGeom prst="roundRect">
            <a:avLst>
              <a:gd name="adj" fmla="val 9833"/>
            </a:avLst>
          </a:prstGeom>
          <a:solidFill>
            <a:srgbClr val="FFFFFF">
              <a:shade val="85000"/>
            </a:srgbClr>
          </a:solidFill>
          <a:ln w="38100" cap="rnd">
            <a:noFill/>
          </a:ln>
          <a:effectLst/>
        </p:spPr>
      </p:pic>
      <p:sp>
        <p:nvSpPr>
          <p:cNvPr id="11272" name="TextBox 31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343400" y="563562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2"/>
          <p:cNvGrpSpPr>
            <a:grpSpLocks/>
          </p:cNvGrpSpPr>
          <p:nvPr/>
        </p:nvGrpSpPr>
        <p:grpSpPr bwMode="auto">
          <a:xfrm>
            <a:off x="3951288" y="5627688"/>
            <a:ext cx="1209675" cy="428625"/>
            <a:chOff x="817640" y="2365694"/>
            <a:chExt cx="1208877" cy="427839"/>
          </a:xfrm>
        </p:grpSpPr>
        <p:sp>
          <p:nvSpPr>
            <p:cNvPr id="24" name="Rectangle: Rounded Corners 23">
              <a:hlinkClick r:id="rId4" action="ppaction://hlinksldjump"/>
              <a:extLst>
                <a:ext uri="{FF2B5EF4-FFF2-40B4-BE49-F238E27FC236}">
                  <a16:creationId xmlns:a16="http://schemas.microsoft.com/office/drawing/2014/main" id="{F5DD71E5-0E70-4D33-AF73-92E50EA8D8C4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dirty="0">
                <a:latin typeface="+mj-lt"/>
              </a:endParaRPr>
            </a:p>
          </p:txBody>
        </p:sp>
        <p:sp>
          <p:nvSpPr>
            <p:cNvPr id="25" name="Oval 24">
              <a:hlinkClick r:id="rId4" action="ppaction://hlinksldjump"/>
              <a:extLst>
                <a:ext uri="{FF2B5EF4-FFF2-40B4-BE49-F238E27FC236}">
                  <a16:creationId xmlns:a16="http://schemas.microsoft.com/office/drawing/2014/main" id="{28E96785-00FD-4D16-A6DE-54BD1248D029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12291" name="Title 59"/>
          <p:cNvSpPr>
            <a:spLocks noGrp="1"/>
          </p:cNvSpPr>
          <p:nvPr>
            <p:ph type="title"/>
          </p:nvPr>
        </p:nvSpPr>
        <p:spPr bwMode="auto">
          <a:xfrm>
            <a:off x="461963" y="512763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Brown Bear</a:t>
            </a:r>
          </a:p>
        </p:txBody>
      </p:sp>
      <p:sp>
        <p:nvSpPr>
          <p:cNvPr id="12292" name="TextBox 12"/>
          <p:cNvSpPr>
            <a:spLocks noChangeArrowheads="1"/>
          </p:cNvSpPr>
          <p:nvPr/>
        </p:nvSpPr>
        <p:spPr bwMode="auto">
          <a:xfrm>
            <a:off x="773113" y="1481138"/>
            <a:ext cx="4098925" cy="4032250"/>
          </a:xfrm>
          <a:prstGeom prst="roundRect">
            <a:avLst>
              <a:gd name="adj" fmla="val 2519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Brown bears are also known as grizzly bears.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grass, fruit, insects, roots and bulbs of plants and when hungry enough they will eat small animals.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forested mountain areas and near rivers.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In Autumn they eat huge amounts of food so they can hibernate through the winter.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Adult males can be over 2 metres tall.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12293" name="TextBox 13"/>
          <p:cNvSpPr>
            <a:spLocks noChangeArrowheads="1"/>
          </p:cNvSpPr>
          <p:nvPr/>
        </p:nvSpPr>
        <p:spPr bwMode="auto">
          <a:xfrm>
            <a:off x="4991100" y="4043363"/>
            <a:ext cx="3344863" cy="1062037"/>
          </a:xfrm>
          <a:prstGeom prst="roundRect">
            <a:avLst>
              <a:gd name="adj" fmla="val 1034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hibernate in dens, a ‘bedroom’ at the end of a tunnel.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12294" name="TextBox 16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343400" y="563562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8BA2BF2-80FA-4D7F-B049-5290E209CAE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14" t="14186" r="-82" b="2417"/>
          <a:stretch/>
        </p:blipFill>
        <p:spPr>
          <a:xfrm>
            <a:off x="4990721" y="1622888"/>
            <a:ext cx="3344621" cy="2227570"/>
          </a:xfrm>
          <a:prstGeom prst="roundRect">
            <a:avLst/>
          </a:prstGeom>
          <a:solidFill>
            <a:srgbClr val="FFFFFF">
              <a:shade val="85000"/>
            </a:srgbClr>
          </a:solidFill>
          <a:ln w="38100" cap="rnd">
            <a:noFill/>
          </a:ln>
          <a:effectLst/>
        </p:spPr>
      </p:pic>
      <p:sp>
        <p:nvSpPr>
          <p:cNvPr id="12296" name="Rectangle 21"/>
          <p:cNvSpPr>
            <a:spLocks noChangeArrowheads="1"/>
          </p:cNvSpPr>
          <p:nvPr/>
        </p:nvSpPr>
        <p:spPr bwMode="auto">
          <a:xfrm>
            <a:off x="2286000" y="6142038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Spencer77 (@flickr.com) - granted under creative commons licence - attribution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37"/>
          <p:cNvGrpSpPr>
            <a:grpSpLocks/>
          </p:cNvGrpSpPr>
          <p:nvPr/>
        </p:nvGrpSpPr>
        <p:grpSpPr bwMode="auto">
          <a:xfrm>
            <a:off x="3951288" y="5627688"/>
            <a:ext cx="1209675" cy="428625"/>
            <a:chOff x="817640" y="2365694"/>
            <a:chExt cx="1208877" cy="427839"/>
          </a:xfrm>
        </p:grpSpPr>
        <p:sp>
          <p:nvSpPr>
            <p:cNvPr id="39" name="Rectangle: Rounded Corners 38">
              <a:hlinkClick r:id="rId2" action="ppaction://hlinksldjump"/>
              <a:extLst>
                <a:ext uri="{FF2B5EF4-FFF2-40B4-BE49-F238E27FC236}">
                  <a16:creationId xmlns:a16="http://schemas.microsoft.com/office/drawing/2014/main" id="{2843B3B3-4D75-4F3E-BD5B-30873A038C27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dirty="0">
                <a:latin typeface="+mj-lt"/>
              </a:endParaRPr>
            </a:p>
          </p:txBody>
        </p:sp>
        <p:sp>
          <p:nvSpPr>
            <p:cNvPr id="40" name="Oval 39">
              <a:hlinkClick r:id="rId2" action="ppaction://hlinksldjump"/>
              <a:extLst>
                <a:ext uri="{FF2B5EF4-FFF2-40B4-BE49-F238E27FC236}">
                  <a16:creationId xmlns:a16="http://schemas.microsoft.com/office/drawing/2014/main" id="{9DEDCCC6-6121-4977-83C8-C5BAA0619736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13315" name="TextBox 11"/>
          <p:cNvSpPr>
            <a:spLocks noChangeArrowheads="1"/>
          </p:cNvSpPr>
          <p:nvPr/>
        </p:nvSpPr>
        <p:spPr bwMode="auto">
          <a:xfrm>
            <a:off x="693738" y="1322388"/>
            <a:ext cx="4098925" cy="4035425"/>
          </a:xfrm>
          <a:prstGeom prst="roundRect">
            <a:avLst>
              <a:gd name="adj" fmla="val 514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Moose are the largest member of the deer family.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Male moose are called bull moose.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Bull moose shed their antlers during the winter and grow new ones every year.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Female moose are called cows.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Moose have hairy skin that hangs under the throat called a bell.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Moose have a hump.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13316" name="TextBox 12"/>
          <p:cNvSpPr>
            <a:spLocks noChangeArrowheads="1"/>
          </p:cNvSpPr>
          <p:nvPr/>
        </p:nvSpPr>
        <p:spPr bwMode="auto">
          <a:xfrm>
            <a:off x="5026025" y="4046538"/>
            <a:ext cx="3284538" cy="1236662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around 7 feet tall.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Moose are great swimmers.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13317" name="TextBox 1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343400" y="563562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  <p:sp>
        <p:nvSpPr>
          <p:cNvPr id="13318" name="Title 59"/>
          <p:cNvSpPr>
            <a:spLocks noGrp="1"/>
          </p:cNvSpPr>
          <p:nvPr>
            <p:ph type="title"/>
          </p:nvPr>
        </p:nvSpPr>
        <p:spPr bwMode="auto">
          <a:xfrm>
            <a:off x="461963" y="512763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Moose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B3CBFC03-56A4-4899-B5D1-90AAE244D3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98"/>
          <a:stretch/>
        </p:blipFill>
        <p:spPr>
          <a:xfrm>
            <a:off x="5025982" y="1693332"/>
            <a:ext cx="3284693" cy="2187657"/>
          </a:xfrm>
          <a:prstGeom prst="roundRect">
            <a:avLst>
              <a:gd name="adj" fmla="val 7080"/>
            </a:avLst>
          </a:prstGeom>
          <a:solidFill>
            <a:srgbClr val="FFFFFF">
              <a:shade val="85000"/>
            </a:srgbClr>
          </a:solidFill>
          <a:ln w="38100" cap="rnd">
            <a:noFill/>
          </a:ln>
          <a:effectLst/>
        </p:spPr>
      </p:pic>
      <p:sp>
        <p:nvSpPr>
          <p:cNvPr id="13320" name="Rectangle 36"/>
          <p:cNvSpPr>
            <a:spLocks noChangeArrowheads="1"/>
          </p:cNvSpPr>
          <p:nvPr/>
        </p:nvSpPr>
        <p:spPr bwMode="auto">
          <a:xfrm>
            <a:off x="2286000" y="6142038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vigour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South America</a:t>
            </a:r>
          </a:p>
        </p:txBody>
      </p:sp>
      <p:pic>
        <p:nvPicPr>
          <p:cNvPr id="40" name="Picture 39">
            <a:hlinkClick r:id="rId2" action="ppaction://hlinksldjump"/>
            <a:extLst>
              <a:ext uri="{FF2B5EF4-FFF2-40B4-BE49-F238E27FC236}">
                <a16:creationId xmlns:a16="http://schemas.microsoft.com/office/drawing/2014/main" id="{5870085A-30B6-488B-B90C-E57FEFC223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11955" r="28738"/>
          <a:stretch/>
        </p:blipFill>
        <p:spPr>
          <a:xfrm>
            <a:off x="1702270" y="1483092"/>
            <a:ext cx="2610592" cy="1781831"/>
          </a:xfrm>
          <a:prstGeom prst="roundRect">
            <a:avLst>
              <a:gd name="adj" fmla="val 9887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14340" name="Group 40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0618FBAC-7288-4474-9CF4-F96938D4E36E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14360" name="TextBox 42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red eyed tree frog</a:t>
              </a:r>
            </a:p>
          </p:txBody>
        </p:sp>
      </p:grpSp>
      <p:sp>
        <p:nvSpPr>
          <p:cNvPr id="14341" name="Rectangle 43"/>
          <p:cNvSpPr>
            <a:spLocks noChangeArrowheads="1"/>
          </p:cNvSpPr>
          <p:nvPr/>
        </p:nvSpPr>
        <p:spPr bwMode="auto">
          <a:xfrm>
            <a:off x="2286000" y="612775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gmonic, Michael Gwyther-Jones, cliff1066, brian.gratwicke   (@flickr.com) - granted under creative commons licence - attribution</a:t>
            </a:r>
          </a:p>
        </p:txBody>
      </p:sp>
      <p:pic>
        <p:nvPicPr>
          <p:cNvPr id="45" name="Picture 44">
            <a:hlinkClick r:id="rId4" action="ppaction://hlinksldjump"/>
            <a:extLst>
              <a:ext uri="{FF2B5EF4-FFF2-40B4-BE49-F238E27FC236}">
                <a16:creationId xmlns:a16="http://schemas.microsoft.com/office/drawing/2014/main" id="{A76CDD6E-2457-4D66-80BA-E4653948B55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903" y="1483092"/>
            <a:ext cx="2680352" cy="1787774"/>
          </a:xfrm>
          <a:prstGeom prst="roundRect">
            <a:avLst>
              <a:gd name="adj" fmla="val 1032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14343" name="Group 24"/>
          <p:cNvGrpSpPr>
            <a:grpSpLocks/>
          </p:cNvGrpSpPr>
          <p:nvPr/>
        </p:nvGrpSpPr>
        <p:grpSpPr bwMode="auto">
          <a:xfrm>
            <a:off x="5022850" y="2720975"/>
            <a:ext cx="1870075" cy="390525"/>
            <a:chOff x="7614277" y="4391970"/>
            <a:chExt cx="1870745" cy="390975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2BED023C-AFBA-48B9-9E1F-57A0A6AB73D2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14358" name="TextBox 26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toucan</a:t>
              </a:r>
            </a:p>
          </p:txBody>
        </p:sp>
      </p:grpSp>
      <p:pic>
        <p:nvPicPr>
          <p:cNvPr id="46" name="Picture 45">
            <a:extLst>
              <a:ext uri="{FF2B5EF4-FFF2-40B4-BE49-F238E27FC236}">
                <a16:creationId xmlns:a16="http://schemas.microsoft.com/office/drawing/2014/main" id="{D6EB5706-3BEA-438E-BEF4-8DC19569F2A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076" y="3509392"/>
            <a:ext cx="2629786" cy="1752506"/>
          </a:xfrm>
          <a:prstGeom prst="roundRect">
            <a:avLst>
              <a:gd name="adj" fmla="val 14361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47" name="Picture 46">
            <a:hlinkClick r:id="rId7" action="ppaction://hlinksldjump"/>
            <a:extLst>
              <a:ext uri="{FF2B5EF4-FFF2-40B4-BE49-F238E27FC236}">
                <a16:creationId xmlns:a16="http://schemas.microsoft.com/office/drawing/2014/main" id="{1684FB53-82B1-497F-A74D-E6C4827FF4E8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7" t="44013" r="28737" b="3090"/>
          <a:stretch/>
        </p:blipFill>
        <p:spPr>
          <a:xfrm>
            <a:off x="4620398" y="3509392"/>
            <a:ext cx="2674745" cy="1786429"/>
          </a:xfrm>
          <a:prstGeom prst="roundRect">
            <a:avLst>
              <a:gd name="adj" fmla="val 13149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14346" name="Group 47"/>
          <p:cNvGrpSpPr>
            <a:grpSpLocks/>
          </p:cNvGrpSpPr>
          <p:nvPr/>
        </p:nvGrpSpPr>
        <p:grpSpPr bwMode="auto">
          <a:xfrm>
            <a:off x="5081588" y="4786313"/>
            <a:ext cx="1871662" cy="369887"/>
            <a:chOff x="7614277" y="4413613"/>
            <a:chExt cx="1870745" cy="369332"/>
          </a:xfrm>
        </p:grpSpPr>
        <p:sp>
          <p:nvSpPr>
            <p:cNvPr id="49" name="Rectangle: Rounded Corners 48">
              <a:extLst>
                <a:ext uri="{FF2B5EF4-FFF2-40B4-BE49-F238E27FC236}">
                  <a16:creationId xmlns:a16="http://schemas.microsoft.com/office/drawing/2014/main" id="{2E2A5A76-73C8-44B6-AB9F-A0CB9A9170E9}"/>
                </a:ext>
              </a:extLst>
            </p:cNvPr>
            <p:cNvSpPr/>
            <p:nvPr/>
          </p:nvSpPr>
          <p:spPr>
            <a:xfrm>
              <a:off x="7614277" y="4413613"/>
              <a:ext cx="1870745" cy="36933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14356" name="TextBox 49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70561" y="4413613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sloth</a:t>
              </a:r>
            </a:p>
          </p:txBody>
        </p:sp>
      </p:grpSp>
      <p:grpSp>
        <p:nvGrpSpPr>
          <p:cNvPr id="14347" name="Group 50"/>
          <p:cNvGrpSpPr>
            <a:grpSpLocks/>
          </p:cNvGrpSpPr>
          <p:nvPr/>
        </p:nvGrpSpPr>
        <p:grpSpPr bwMode="auto">
          <a:xfrm>
            <a:off x="2062163" y="4743450"/>
            <a:ext cx="1871662" cy="390525"/>
            <a:chOff x="7614276" y="4392722"/>
            <a:chExt cx="1870746" cy="390223"/>
          </a:xfrm>
        </p:grpSpPr>
        <p:sp>
          <p:nvSpPr>
            <p:cNvPr id="52" name="Rectangle: Rounded Corners 51">
              <a:extLst>
                <a:ext uri="{FF2B5EF4-FFF2-40B4-BE49-F238E27FC236}">
                  <a16:creationId xmlns:a16="http://schemas.microsoft.com/office/drawing/2014/main" id="{1ACA83CC-5E9F-4455-8C00-7773BDDA2649}"/>
                </a:ext>
              </a:extLst>
            </p:cNvPr>
            <p:cNvSpPr/>
            <p:nvPr/>
          </p:nvSpPr>
          <p:spPr>
            <a:xfrm>
              <a:off x="7614276" y="4413344"/>
              <a:ext cx="1870746" cy="36960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14354" name="TextBox 52">
              <a:hlinkClick r:id="rId9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14276" y="4392722"/>
              <a:ext cx="18707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squirrel monkey</a:t>
              </a:r>
            </a:p>
          </p:txBody>
        </p:sp>
      </p:grpSp>
      <p:grpSp>
        <p:nvGrpSpPr>
          <p:cNvPr id="14348" name="Group 53"/>
          <p:cNvGrpSpPr>
            <a:grpSpLocks/>
          </p:cNvGrpSpPr>
          <p:nvPr/>
        </p:nvGrpSpPr>
        <p:grpSpPr bwMode="auto">
          <a:xfrm>
            <a:off x="3873500" y="5461000"/>
            <a:ext cx="1208088" cy="427038"/>
            <a:chOff x="796095" y="1869089"/>
            <a:chExt cx="1208877" cy="427839"/>
          </a:xfrm>
        </p:grpSpPr>
        <p:grpSp>
          <p:nvGrpSpPr>
            <p:cNvPr id="14349" name="Group 54"/>
            <p:cNvGrpSpPr>
              <a:grpSpLocks/>
            </p:cNvGrpSpPr>
            <p:nvPr/>
          </p:nvGrpSpPr>
          <p:grpSpPr bwMode="auto">
            <a:xfrm>
              <a:off x="796095" y="1869089"/>
              <a:ext cx="1208877" cy="427839"/>
              <a:chOff x="817640" y="2365694"/>
              <a:chExt cx="1208877" cy="427839"/>
            </a:xfrm>
          </p:grpSpPr>
          <p:sp>
            <p:nvSpPr>
              <p:cNvPr id="57" name="Rectangle: Rounded Corners 56">
                <a:extLst>
                  <a:ext uri="{FF2B5EF4-FFF2-40B4-BE49-F238E27FC236}">
                    <a16:creationId xmlns:a16="http://schemas.microsoft.com/office/drawing/2014/main" id="{6BF54DE1-9576-4145-9A4D-5C4A2D9C63B9}"/>
                  </a:ext>
                </a:extLst>
              </p:cNvPr>
              <p:cNvSpPr/>
              <p:nvPr/>
            </p:nvSpPr>
            <p:spPr>
              <a:xfrm>
                <a:off x="989202" y="2394323"/>
                <a:ext cx="1037315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58" name="Oval 57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E3773E88-BEDA-40AE-BEF1-E76CC8031759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317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14350" name="TextBox 55">
              <a:hlinkClick r:id="rId10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183231" y="1871534"/>
              <a:ext cx="8217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 bwMode="auto">
          <a:xfrm>
            <a:off x="461963" y="833438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Red Eyed Tree Frog</a:t>
            </a:r>
          </a:p>
        </p:txBody>
      </p:sp>
      <p:sp>
        <p:nvSpPr>
          <p:cNvPr id="15363" name="TextBox 11"/>
          <p:cNvSpPr>
            <a:spLocks noChangeArrowheads="1"/>
          </p:cNvSpPr>
          <p:nvPr/>
        </p:nvSpPr>
        <p:spPr bwMode="auto">
          <a:xfrm>
            <a:off x="752475" y="1608138"/>
            <a:ext cx="4535488" cy="3581400"/>
          </a:xfrm>
          <a:prstGeom prst="roundRect">
            <a:avLst>
              <a:gd name="adj" fmla="val 4259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green colour helps them blend in with tree leaves so they keep hidden from predators and insects they want to catch.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Female frogs lay their eggs on leaves that hang over ponds so when the eggs hatch into tadpoles the tadpoles drop into the water.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bright colours are a defence mechanism. If a predator spots a frog, the frog’s eyes pop open, revealing their bright red colour this startles the predator.</a:t>
            </a:r>
          </a:p>
        </p:txBody>
      </p:sp>
      <p:grpSp>
        <p:nvGrpSpPr>
          <p:cNvPr id="15364" name="Group 20"/>
          <p:cNvGrpSpPr>
            <a:grpSpLocks/>
          </p:cNvGrpSpPr>
          <p:nvPr/>
        </p:nvGrpSpPr>
        <p:grpSpPr bwMode="auto">
          <a:xfrm>
            <a:off x="3951288" y="5368925"/>
            <a:ext cx="1209675" cy="428625"/>
            <a:chOff x="3967259" y="5361278"/>
            <a:chExt cx="1208877" cy="427839"/>
          </a:xfrm>
        </p:grpSpPr>
        <p:grpSp>
          <p:nvGrpSpPr>
            <p:cNvPr id="15368" name="Group 2"/>
            <p:cNvGrpSpPr>
              <a:grpSpLocks/>
            </p:cNvGrpSpPr>
            <p:nvPr/>
          </p:nvGrpSpPr>
          <p:grpSpPr bwMode="auto">
            <a:xfrm>
              <a:off x="3967259" y="5361278"/>
              <a:ext cx="1208877" cy="427839"/>
              <a:chOff x="817640" y="2365694"/>
              <a:chExt cx="1208877" cy="427839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7425088A-C95A-479D-B7A4-8CDE09F8F367}"/>
                  </a:ext>
                </a:extLst>
              </p:cNvPr>
              <p:cNvSpPr/>
              <p:nvPr/>
            </p:nvSpPr>
            <p:spPr>
              <a:xfrm>
                <a:off x="990563" y="2394217"/>
                <a:ext cx="1035954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5" name="Oval 4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665DB369-CC68-4CD9-9ADD-7EF96C4EE607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15369" name="TextBox 13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79670" y="5384168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1AF4BF6D-E3AE-4F88-AA94-6171F4D7F7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11955" r="28738"/>
          <a:stretch/>
        </p:blipFill>
        <p:spPr>
          <a:xfrm>
            <a:off x="5527673" y="1796927"/>
            <a:ext cx="2610592" cy="1781831"/>
          </a:xfrm>
          <a:prstGeom prst="roundRect">
            <a:avLst>
              <a:gd name="adj" fmla="val 9416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15366" name="Rectangle: Rounded Corners 18"/>
          <p:cNvSpPr>
            <a:spLocks noChangeArrowheads="1"/>
          </p:cNvSpPr>
          <p:nvPr/>
        </p:nvSpPr>
        <p:spPr bwMode="auto">
          <a:xfrm>
            <a:off x="5591175" y="3857625"/>
            <a:ext cx="2484438" cy="1100138"/>
          </a:xfrm>
          <a:prstGeom prst="roundRect">
            <a:avLst>
              <a:gd name="adj" fmla="val 1288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jungles.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nocturnal.</a:t>
            </a:r>
          </a:p>
        </p:txBody>
      </p:sp>
      <p:sp>
        <p:nvSpPr>
          <p:cNvPr id="15367" name="Rectangle 19"/>
          <p:cNvSpPr>
            <a:spLocks noChangeArrowheads="1"/>
          </p:cNvSpPr>
          <p:nvPr/>
        </p:nvSpPr>
        <p:spPr bwMode="auto">
          <a:xfrm>
            <a:off x="2286000" y="612775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gmonic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 bwMode="auto">
          <a:xfrm>
            <a:off x="461963" y="833438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Toucan</a:t>
            </a:r>
          </a:p>
        </p:txBody>
      </p:sp>
      <p:sp>
        <p:nvSpPr>
          <p:cNvPr id="16387" name="TextBox 12"/>
          <p:cNvSpPr>
            <a:spLocks noChangeArrowheads="1"/>
          </p:cNvSpPr>
          <p:nvPr/>
        </p:nvSpPr>
        <p:spPr bwMode="auto">
          <a:xfrm>
            <a:off x="687388" y="1490663"/>
            <a:ext cx="4473575" cy="3778250"/>
          </a:xfrm>
          <a:prstGeom prst="roundRect">
            <a:avLst>
              <a:gd name="adj" fmla="val 4921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jungles.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bird eggs, insects, fruit, reptiles, rodents and other birds.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Toucans have huge beaks called bills.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average bill size is 8 inches long.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use their bills for keeping cool and to reach for food.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Big cats such as jaguars are natural predators of the toucan.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hlinkClick r:id="rId4" action="ppaction://hlinksldjump"/>
            <a:extLst>
              <a:ext uri="{FF2B5EF4-FFF2-40B4-BE49-F238E27FC236}">
                <a16:creationId xmlns:a16="http://schemas.microsoft.com/office/drawing/2014/main" id="{D628DBBB-EA21-4393-9D9A-8CECE37F720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894" y="2306971"/>
            <a:ext cx="2917944" cy="1946247"/>
          </a:xfrm>
          <a:prstGeom prst="roundRect">
            <a:avLst>
              <a:gd name="adj" fmla="val 1320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16389" name="Rectangle 19"/>
          <p:cNvSpPr>
            <a:spLocks noChangeArrowheads="1"/>
          </p:cNvSpPr>
          <p:nvPr/>
        </p:nvSpPr>
        <p:spPr bwMode="auto">
          <a:xfrm>
            <a:off x="2286000" y="612775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Michael Gwyther-Jones (@flickr.com) - granted under creative commons licence - attribution</a:t>
            </a:r>
          </a:p>
        </p:txBody>
      </p:sp>
      <p:grpSp>
        <p:nvGrpSpPr>
          <p:cNvPr id="16390" name="Group 20"/>
          <p:cNvGrpSpPr>
            <a:grpSpLocks/>
          </p:cNvGrpSpPr>
          <p:nvPr/>
        </p:nvGrpSpPr>
        <p:grpSpPr bwMode="auto">
          <a:xfrm>
            <a:off x="3951288" y="5368925"/>
            <a:ext cx="1209675" cy="428625"/>
            <a:chOff x="3967259" y="5361278"/>
            <a:chExt cx="1208877" cy="427839"/>
          </a:xfrm>
        </p:grpSpPr>
        <p:grpSp>
          <p:nvGrpSpPr>
            <p:cNvPr id="16391" name="Group 21"/>
            <p:cNvGrpSpPr>
              <a:grpSpLocks/>
            </p:cNvGrpSpPr>
            <p:nvPr/>
          </p:nvGrpSpPr>
          <p:grpSpPr bwMode="auto">
            <a:xfrm>
              <a:off x="3967259" y="5361278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06B5D5C6-F841-41C2-BAF0-DA55FE824DD2}"/>
                  </a:ext>
                </a:extLst>
              </p:cNvPr>
              <p:cNvSpPr/>
              <p:nvPr/>
            </p:nvSpPr>
            <p:spPr>
              <a:xfrm>
                <a:off x="990563" y="2394217"/>
                <a:ext cx="1035954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785CA3F3-4AF7-4DA4-B8D2-F7E0EF170A01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16392" name="TextBox 22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79670" y="5384168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/>
          </p:cNvSpPr>
          <p:nvPr/>
        </p:nvSpPr>
        <p:spPr bwMode="auto">
          <a:xfrm>
            <a:off x="461963" y="833438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4000" b="1">
                <a:solidFill>
                  <a:srgbClr val="1C1C1C"/>
                </a:solidFill>
                <a:latin typeface="Twinkl SemiBold" pitchFamily="2" charset="0"/>
              </a:rPr>
              <a:t>Squirrel Monkey</a:t>
            </a:r>
          </a:p>
        </p:txBody>
      </p:sp>
      <p:sp>
        <p:nvSpPr>
          <p:cNvPr id="17411" name="TextBox 12"/>
          <p:cNvSpPr>
            <a:spLocks noChangeArrowheads="1"/>
          </p:cNvSpPr>
          <p:nvPr/>
        </p:nvSpPr>
        <p:spPr bwMode="auto">
          <a:xfrm>
            <a:off x="798513" y="1673225"/>
            <a:ext cx="4098925" cy="3516313"/>
          </a:xfrm>
          <a:prstGeom prst="roundRect">
            <a:avLst>
              <a:gd name="adj" fmla="val 913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Squirrel monkeys live in tropical rainforest.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the middle part of the forest canopy.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fruit and insects.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large groups.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Baby squirrel monkeys cling to their mother’s fur and travel around with them.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hlinkClick r:id="rId2" action="ppaction://hlinksldjump"/>
            <a:extLst>
              <a:ext uri="{FF2B5EF4-FFF2-40B4-BE49-F238E27FC236}">
                <a16:creationId xmlns:a16="http://schemas.microsoft.com/office/drawing/2014/main" id="{C11BEAF8-E1FC-450B-9DDC-66C08532E5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386" y="2302039"/>
            <a:ext cx="3168084" cy="2111231"/>
          </a:xfrm>
          <a:prstGeom prst="roundRect">
            <a:avLst>
              <a:gd name="adj" fmla="val 9139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17413" name="Rectangle 19"/>
          <p:cNvSpPr>
            <a:spLocks noChangeArrowheads="1"/>
          </p:cNvSpPr>
          <p:nvPr/>
        </p:nvSpPr>
        <p:spPr bwMode="auto">
          <a:xfrm>
            <a:off x="2286000" y="612775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cliff1066 (@flickr.com) - granted under creative commons licence - attribution</a:t>
            </a:r>
          </a:p>
        </p:txBody>
      </p:sp>
      <p:grpSp>
        <p:nvGrpSpPr>
          <p:cNvPr id="17414" name="Group 20"/>
          <p:cNvGrpSpPr>
            <a:grpSpLocks/>
          </p:cNvGrpSpPr>
          <p:nvPr/>
        </p:nvGrpSpPr>
        <p:grpSpPr bwMode="auto">
          <a:xfrm>
            <a:off x="3951288" y="5368925"/>
            <a:ext cx="1209675" cy="428625"/>
            <a:chOff x="3967259" y="5361278"/>
            <a:chExt cx="1208877" cy="427839"/>
          </a:xfrm>
        </p:grpSpPr>
        <p:grpSp>
          <p:nvGrpSpPr>
            <p:cNvPr id="17415" name="Group 21"/>
            <p:cNvGrpSpPr>
              <a:grpSpLocks/>
            </p:cNvGrpSpPr>
            <p:nvPr/>
          </p:nvGrpSpPr>
          <p:grpSpPr bwMode="auto">
            <a:xfrm>
              <a:off x="3967259" y="5361278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443EF730-8EE5-4F85-BE79-B7F395203911}"/>
                  </a:ext>
                </a:extLst>
              </p:cNvPr>
              <p:cNvSpPr/>
              <p:nvPr/>
            </p:nvSpPr>
            <p:spPr>
              <a:xfrm>
                <a:off x="990563" y="2394217"/>
                <a:ext cx="1035954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8AE390EA-5F09-478B-84ED-A388FE1F3559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17416" name="TextBox 22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79670" y="5384168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/>
          </p:cNvSpPr>
          <p:nvPr/>
        </p:nvSpPr>
        <p:spPr bwMode="auto">
          <a:xfrm>
            <a:off x="461963" y="833438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4000" b="1">
                <a:solidFill>
                  <a:srgbClr val="1C1C1C"/>
                </a:solidFill>
                <a:latin typeface="Twinkl SemiBold" pitchFamily="2" charset="0"/>
              </a:rPr>
              <a:t>Sloth</a:t>
            </a:r>
          </a:p>
        </p:txBody>
      </p:sp>
      <p:sp>
        <p:nvSpPr>
          <p:cNvPr id="18435" name="TextBox 12">
            <a:extLst>
              <a:ext uri="{FF2B5EF4-FFF2-40B4-BE49-F238E27FC236}">
                <a16:creationId xmlns:a16="http://schemas.microsoft.com/office/drawing/2014/main" id="{6AF6F3E4-5957-4BE3-9DD6-C392837CC8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13" y="1535113"/>
            <a:ext cx="4184650" cy="3663950"/>
          </a:xfrm>
          <a:prstGeom prst="roundRect">
            <a:avLst>
              <a:gd name="adj" fmla="val 581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latin typeface="+mn-lt"/>
              </a:rPr>
              <a:t>Sloths sleep for up to 20 hours a day. 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600" dirty="0">
              <a:latin typeface="+mn-lt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latin typeface="+mn-lt"/>
              </a:rPr>
              <a:t>They only wake up to feed.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600" dirty="0">
              <a:latin typeface="+mn-lt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latin typeface="+mn-lt"/>
              </a:rPr>
              <a:t>They spend most of the time hanging from trees.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600" dirty="0">
              <a:latin typeface="+mn-lt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latin typeface="+mn-lt"/>
              </a:rPr>
              <a:t>They eat leaves, twigs and fruit.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600" dirty="0">
              <a:latin typeface="+mn-lt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latin typeface="+mn-lt"/>
              </a:rPr>
              <a:t>Sloths are very slow.</a:t>
            </a:r>
            <a:endParaRPr lang="en-GB" sz="1600" kern="0" dirty="0">
              <a:latin typeface="+mn-lt"/>
            </a:endParaRP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GB" altLang="en-US" sz="1600" dirty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GB" altLang="en-US" sz="1600" dirty="0"/>
          </a:p>
        </p:txBody>
      </p:sp>
      <p:pic>
        <p:nvPicPr>
          <p:cNvPr id="19" name="Picture 18">
            <a:hlinkClick r:id="rId2" action="ppaction://hlinksldjump"/>
            <a:extLst>
              <a:ext uri="{FF2B5EF4-FFF2-40B4-BE49-F238E27FC236}">
                <a16:creationId xmlns:a16="http://schemas.microsoft.com/office/drawing/2014/main" id="{99E03B19-18CE-45F3-B783-FAB9046F93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67" t="44013" r="28737" b="3090"/>
          <a:stretch/>
        </p:blipFill>
        <p:spPr>
          <a:xfrm>
            <a:off x="5100506" y="2290194"/>
            <a:ext cx="3221373" cy="2018293"/>
          </a:xfrm>
          <a:prstGeom prst="roundRect">
            <a:avLst>
              <a:gd name="adj" fmla="val 5019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18437" name="Rectangle 19"/>
          <p:cNvSpPr>
            <a:spLocks noChangeArrowheads="1"/>
          </p:cNvSpPr>
          <p:nvPr/>
        </p:nvSpPr>
        <p:spPr bwMode="auto">
          <a:xfrm>
            <a:off x="2286000" y="612775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brian.gratwicke (@flickr.com) - granted under creative commons licence - attribution</a:t>
            </a:r>
          </a:p>
        </p:txBody>
      </p:sp>
      <p:grpSp>
        <p:nvGrpSpPr>
          <p:cNvPr id="18438" name="Group 20"/>
          <p:cNvGrpSpPr>
            <a:grpSpLocks/>
          </p:cNvGrpSpPr>
          <p:nvPr/>
        </p:nvGrpSpPr>
        <p:grpSpPr bwMode="auto">
          <a:xfrm>
            <a:off x="3967163" y="5351463"/>
            <a:ext cx="1209675" cy="427037"/>
            <a:chOff x="3967259" y="5361278"/>
            <a:chExt cx="1208877" cy="427839"/>
          </a:xfrm>
        </p:grpSpPr>
        <p:grpSp>
          <p:nvGrpSpPr>
            <p:cNvPr id="18439" name="Group 21"/>
            <p:cNvGrpSpPr>
              <a:grpSpLocks/>
            </p:cNvGrpSpPr>
            <p:nvPr/>
          </p:nvGrpSpPr>
          <p:grpSpPr bwMode="auto">
            <a:xfrm>
              <a:off x="3967259" y="5361278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BD54BA62-D5CF-444E-9E8E-9BE7C14F5B12}"/>
                  </a:ext>
                </a:extLst>
              </p:cNvPr>
              <p:cNvSpPr/>
              <p:nvPr/>
            </p:nvSpPr>
            <p:spPr>
              <a:xfrm>
                <a:off x="990563" y="2394323"/>
                <a:ext cx="1035954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2F5E10CD-45E4-43AD-B616-C2AC5B9AAE88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18440" name="TextBox 22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79670" y="5384168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hlinkClick r:id="rId2" action="ppaction://hlinksldjump"/>
            <a:extLst>
              <a:ext uri="{FF2B5EF4-FFF2-40B4-BE49-F238E27FC236}">
                <a16:creationId xmlns:a16="http://schemas.microsoft.com/office/drawing/2014/main" id="{55C30DEC-7756-4182-8144-604F421C2D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" t="11656" r="14043" b="3708"/>
          <a:stretch/>
        </p:blipFill>
        <p:spPr>
          <a:xfrm>
            <a:off x="4530023" y="1483092"/>
            <a:ext cx="2650954" cy="1768165"/>
          </a:xfrm>
          <a:prstGeom prst="roundRect">
            <a:avLst>
              <a:gd name="adj" fmla="val 901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7" name="Picture 36">
            <a:hlinkClick r:id="rId4" action="ppaction://hlinksldjump"/>
            <a:extLst>
              <a:ext uri="{FF2B5EF4-FFF2-40B4-BE49-F238E27FC236}">
                <a16:creationId xmlns:a16="http://schemas.microsoft.com/office/drawing/2014/main" id="{800A0012-B8E1-4B5A-A770-5429CF10C40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164" y="1483092"/>
            <a:ext cx="2650554" cy="1768936"/>
          </a:xfrm>
          <a:prstGeom prst="roundRect">
            <a:avLst>
              <a:gd name="adj" fmla="val 9485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1946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Africa</a:t>
            </a:r>
          </a:p>
        </p:txBody>
      </p:sp>
      <p:grpSp>
        <p:nvGrpSpPr>
          <p:cNvPr id="19461" name="Group 3"/>
          <p:cNvGrpSpPr>
            <a:grpSpLocks/>
          </p:cNvGrpSpPr>
          <p:nvPr/>
        </p:nvGrpSpPr>
        <p:grpSpPr bwMode="auto">
          <a:xfrm>
            <a:off x="3867150" y="5505450"/>
            <a:ext cx="1271588" cy="428625"/>
            <a:chOff x="796095" y="1869089"/>
            <a:chExt cx="1272137" cy="427839"/>
          </a:xfrm>
        </p:grpSpPr>
        <p:grpSp>
          <p:nvGrpSpPr>
            <p:cNvPr id="19479" name="Group 4"/>
            <p:cNvGrpSpPr>
              <a:grpSpLocks/>
            </p:cNvGrpSpPr>
            <p:nvPr/>
          </p:nvGrpSpPr>
          <p:grpSpPr bwMode="auto">
            <a:xfrm>
              <a:off x="796095" y="1869089"/>
              <a:ext cx="1208877" cy="427839"/>
              <a:chOff x="817640" y="2365694"/>
              <a:chExt cx="1208877" cy="427839"/>
            </a:xfrm>
          </p:grpSpPr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3F650C84-690A-47B2-824A-57F5BBBA116E}"/>
                  </a:ext>
                </a:extLst>
              </p:cNvPr>
              <p:cNvSpPr/>
              <p:nvPr/>
            </p:nvSpPr>
            <p:spPr>
              <a:xfrm>
                <a:off x="989164" y="2394217"/>
                <a:ext cx="1037086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8" name="Oval 7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826116C9-93EB-4648-82AC-32F5DA05E19A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22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19480" name="TextBox 5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46492" y="1880351"/>
              <a:ext cx="8217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Map</a:t>
              </a:r>
            </a:p>
          </p:txBody>
        </p:sp>
      </p:grpSp>
      <p:grpSp>
        <p:nvGrpSpPr>
          <p:cNvPr id="19462" name="Group 19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B42B1ECC-82A4-4477-BD9A-B26E2500CE8C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19478" name="TextBox 21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african elephant</a:t>
              </a:r>
            </a:p>
          </p:txBody>
        </p:sp>
      </p:grpSp>
      <p:grpSp>
        <p:nvGrpSpPr>
          <p:cNvPr id="19463" name="Group 24"/>
          <p:cNvGrpSpPr>
            <a:grpSpLocks/>
          </p:cNvGrpSpPr>
          <p:nvPr/>
        </p:nvGrpSpPr>
        <p:grpSpPr bwMode="auto">
          <a:xfrm>
            <a:off x="5000625" y="2660650"/>
            <a:ext cx="1870075" cy="390525"/>
            <a:chOff x="7614277" y="4391970"/>
            <a:chExt cx="1870745" cy="390975"/>
          </a:xfrm>
        </p:grpSpPr>
        <p:sp>
          <p:nvSpPr>
            <p:cNvPr id="26" name="Rectangle: Rounded Corners 25">
              <a:hlinkClick r:id="rId2" action="ppaction://hlinksldjump"/>
              <a:extLst>
                <a:ext uri="{FF2B5EF4-FFF2-40B4-BE49-F238E27FC236}">
                  <a16:creationId xmlns:a16="http://schemas.microsoft.com/office/drawing/2014/main" id="{2C46695D-DFC0-48E0-BA51-810AD7949E6A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 dirty="0"/>
            </a:p>
          </p:txBody>
        </p:sp>
        <p:sp>
          <p:nvSpPr>
            <p:cNvPr id="19476" name="TextBox 26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hippo</a:t>
              </a:r>
            </a:p>
          </p:txBody>
        </p:sp>
      </p:grpSp>
      <p:grpSp>
        <p:nvGrpSpPr>
          <p:cNvPr id="19464" name="Group 1"/>
          <p:cNvGrpSpPr>
            <a:grpSpLocks/>
          </p:cNvGrpSpPr>
          <p:nvPr/>
        </p:nvGrpSpPr>
        <p:grpSpPr bwMode="auto">
          <a:xfrm>
            <a:off x="4530725" y="3462338"/>
            <a:ext cx="2649538" cy="1806575"/>
            <a:chOff x="4530024" y="3462334"/>
            <a:chExt cx="2650953" cy="1806244"/>
          </a:xfrm>
        </p:grpSpPr>
        <p:pic>
          <p:nvPicPr>
            <p:cNvPr id="40" name="Picture 39">
              <a:hlinkClick r:id="rId7" action="ppaction://hlinksldjump"/>
              <a:extLst>
                <a:ext uri="{FF2B5EF4-FFF2-40B4-BE49-F238E27FC236}">
                  <a16:creationId xmlns:a16="http://schemas.microsoft.com/office/drawing/2014/main" id="{68EF8C63-0133-4AAC-BAE9-D6A2B8CB6C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469"/>
            <a:stretch/>
          </p:blipFill>
          <p:spPr>
            <a:xfrm>
              <a:off x="4530024" y="3462334"/>
              <a:ext cx="2650953" cy="1806244"/>
            </a:xfrm>
            <a:prstGeom prst="roundRect">
              <a:avLst>
                <a:gd name="adj" fmla="val 6502"/>
              </a:avLst>
            </a:prstGeom>
            <a:solidFill>
              <a:srgbClr val="FFFFFF"/>
            </a:solidFill>
            <a:ln w="76200" cap="sq">
              <a:noFill/>
              <a:miter lim="800000"/>
            </a:ln>
            <a:effectLst/>
            <a:scene3d>
              <a:camera prst="orthographicFront"/>
              <a:lightRig rig="threePt" dir="t">
                <a:rot lat="0" lon="0" rev="2700000"/>
              </a:lightRig>
            </a:scene3d>
            <a:sp3d>
              <a:contourClr>
                <a:srgbClr val="C0C0C0"/>
              </a:contourClr>
            </a:sp3d>
          </p:spPr>
        </p:pic>
        <p:grpSp>
          <p:nvGrpSpPr>
            <p:cNvPr id="19472" name="Group 29"/>
            <p:cNvGrpSpPr>
              <a:grpSpLocks/>
            </p:cNvGrpSpPr>
            <p:nvPr/>
          </p:nvGrpSpPr>
          <p:grpSpPr bwMode="auto">
            <a:xfrm>
              <a:off x="5000625" y="4722813"/>
              <a:ext cx="1870075" cy="390525"/>
              <a:chOff x="7614277" y="4391970"/>
              <a:chExt cx="1870745" cy="390975"/>
            </a:xfrm>
          </p:grpSpPr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1E06B102-7949-4850-9297-DF467E31F433}"/>
                  </a:ext>
                </a:extLst>
              </p:cNvPr>
              <p:cNvSpPr/>
              <p:nvPr/>
            </p:nvSpPr>
            <p:spPr>
              <a:xfrm>
                <a:off x="7613827" y="4413981"/>
                <a:ext cx="1871744" cy="368656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9474" name="TextBox 31">
                <a:hlinkClick r:id="rId7" action="ppaction://hlinksldjump"/>
              </p:cNvPr>
              <p:cNvSpPr txBox="1">
                <a:spLocks noChangeArrowheads="1"/>
              </p:cNvSpPr>
              <p:nvPr/>
            </p:nvSpPr>
            <p:spPr bwMode="auto">
              <a:xfrm>
                <a:off x="7689968" y="4391970"/>
                <a:ext cx="1719361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/>
                <a:r>
                  <a:rPr lang="en-GB" altLang="en-US"/>
                  <a:t>lion</a:t>
                </a:r>
              </a:p>
            </p:txBody>
          </p:sp>
        </p:grpSp>
      </p:grpSp>
      <p:grpSp>
        <p:nvGrpSpPr>
          <p:cNvPr id="19465" name="Group 2"/>
          <p:cNvGrpSpPr>
            <a:grpSpLocks/>
          </p:cNvGrpSpPr>
          <p:nvPr/>
        </p:nvGrpSpPr>
        <p:grpSpPr bwMode="auto">
          <a:xfrm>
            <a:off x="1646238" y="3473450"/>
            <a:ext cx="2671762" cy="1795463"/>
            <a:chOff x="1646809" y="3473425"/>
            <a:chExt cx="2670910" cy="1795153"/>
          </a:xfrm>
        </p:grpSpPr>
        <p:pic>
          <p:nvPicPr>
            <p:cNvPr id="39" name="Picture 38">
              <a:hlinkClick r:id="rId9" action="ppaction://hlinksldjump"/>
              <a:extLst>
                <a:ext uri="{FF2B5EF4-FFF2-40B4-BE49-F238E27FC236}">
                  <a16:creationId xmlns:a16="http://schemas.microsoft.com/office/drawing/2014/main" id="{359F2911-EF60-47AC-9E71-CE75B7B662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17" b="7667"/>
            <a:stretch/>
          </p:blipFill>
          <p:spPr>
            <a:xfrm>
              <a:off x="1646809" y="3473425"/>
              <a:ext cx="2670910" cy="1795153"/>
            </a:xfrm>
            <a:prstGeom prst="roundRect">
              <a:avLst>
                <a:gd name="adj" fmla="val 7477"/>
              </a:avLst>
            </a:prstGeom>
            <a:solidFill>
              <a:srgbClr val="FFFFFF"/>
            </a:solidFill>
            <a:ln w="76200" cap="sq">
              <a:noFill/>
              <a:miter lim="800000"/>
            </a:ln>
            <a:effectLst/>
            <a:scene3d>
              <a:camera prst="orthographicFront"/>
              <a:lightRig rig="threePt" dir="t">
                <a:rot lat="0" lon="0" rev="2700000"/>
              </a:lightRig>
            </a:scene3d>
            <a:sp3d>
              <a:contourClr>
                <a:srgbClr val="C0C0C0"/>
              </a:contourClr>
            </a:sp3d>
          </p:spPr>
        </p:pic>
        <p:grpSp>
          <p:nvGrpSpPr>
            <p:cNvPr id="19468" name="Group 32"/>
            <p:cNvGrpSpPr>
              <a:grpSpLocks/>
            </p:cNvGrpSpPr>
            <p:nvPr/>
          </p:nvGrpSpPr>
          <p:grpSpPr bwMode="auto">
            <a:xfrm>
              <a:off x="2062163" y="4743450"/>
              <a:ext cx="1871662" cy="390525"/>
              <a:chOff x="7614276" y="4392722"/>
              <a:chExt cx="1870746" cy="390223"/>
            </a:xfrm>
          </p:grpSpPr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03668DC2-E145-46E4-8E6A-4F49C1AC664D}"/>
                  </a:ext>
                </a:extLst>
              </p:cNvPr>
              <p:cNvSpPr/>
              <p:nvPr/>
            </p:nvSpPr>
            <p:spPr>
              <a:xfrm>
                <a:off x="7614715" y="4413097"/>
                <a:ext cx="1870149" cy="369538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9470" name="TextBox 34">
                <a:hlinkClick r:id="rId9" action="ppaction://hlinksldjump"/>
              </p:cNvPr>
              <p:cNvSpPr txBox="1">
                <a:spLocks noChangeArrowheads="1"/>
              </p:cNvSpPr>
              <p:nvPr/>
            </p:nvSpPr>
            <p:spPr bwMode="auto">
              <a:xfrm>
                <a:off x="7614276" y="4392722"/>
                <a:ext cx="1870745" cy="3693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pPr algn="ctr" eaLnBrk="1" hangingPunct="1"/>
                <a:r>
                  <a:rPr lang="en-GB" altLang="en-US"/>
                  <a:t>zebra</a:t>
                </a:r>
              </a:p>
            </p:txBody>
          </p:sp>
        </p:grpSp>
      </p:grpSp>
      <p:sp>
        <p:nvSpPr>
          <p:cNvPr id="19466" name="Rectangle 35"/>
          <p:cNvSpPr>
            <a:spLocks noChangeArrowheads="1"/>
          </p:cNvSpPr>
          <p:nvPr/>
        </p:nvSpPr>
        <p:spPr bwMode="auto">
          <a:xfrm>
            <a:off x="2284413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oldandsolo, Stig Nygaard, Woodlouse, Derek Keats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1"/>
          <p:cNvSpPr>
            <a:spLocks noChangeArrowheads="1"/>
          </p:cNvSpPr>
          <p:nvPr/>
        </p:nvSpPr>
        <p:spPr bwMode="auto">
          <a:xfrm>
            <a:off x="812800" y="1447800"/>
            <a:ext cx="3649663" cy="3857625"/>
          </a:xfrm>
          <a:prstGeom prst="roundRect">
            <a:avLst>
              <a:gd name="adj" fmla="val 4255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African elephants are the largest land mammals on Earth.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male elephant is called a bull, a female is called a cow and a baby elephant is called a calf.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Elephants travel in herds of 10 or more.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grasses, leaves, shrubs, branches and fruit.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Elephants love to swim.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grpSp>
        <p:nvGrpSpPr>
          <p:cNvPr id="20483" name="Group 21"/>
          <p:cNvGrpSpPr>
            <a:grpSpLocks/>
          </p:cNvGrpSpPr>
          <p:nvPr/>
        </p:nvGrpSpPr>
        <p:grpSpPr bwMode="auto">
          <a:xfrm>
            <a:off x="3965575" y="5438775"/>
            <a:ext cx="1208088" cy="428625"/>
            <a:chOff x="3965263" y="5439273"/>
            <a:chExt cx="1208877" cy="427839"/>
          </a:xfrm>
        </p:grpSpPr>
        <p:grpSp>
          <p:nvGrpSpPr>
            <p:cNvPr id="20488" name="Group 2"/>
            <p:cNvGrpSpPr>
              <a:grpSpLocks/>
            </p:cNvGrpSpPr>
            <p:nvPr/>
          </p:nvGrpSpPr>
          <p:grpSpPr bwMode="auto">
            <a:xfrm>
              <a:off x="3965263" y="5439273"/>
              <a:ext cx="1208877" cy="427839"/>
              <a:chOff x="817640" y="2365694"/>
              <a:chExt cx="1208877" cy="427839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155410A1-A1B0-4CEE-BEFC-63FC05C6F6F4}"/>
                  </a:ext>
                </a:extLst>
              </p:cNvPr>
              <p:cNvSpPr/>
              <p:nvPr/>
            </p:nvSpPr>
            <p:spPr>
              <a:xfrm>
                <a:off x="989202" y="2394217"/>
                <a:ext cx="1037315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5" name="Oval 4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36F9A2B3-94B8-45F0-A7EE-2D66D6944F51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317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20489" name="TextBox 13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93102" y="5468527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  <p:sp>
        <p:nvSpPr>
          <p:cNvPr id="20484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African Elephant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B257958-213D-4244-AA9F-7AD16CF829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832" y="1712180"/>
            <a:ext cx="3636748" cy="2425683"/>
          </a:xfrm>
          <a:prstGeom prst="roundRect">
            <a:avLst>
              <a:gd name="adj" fmla="val 968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0486" name="Rectangle: Rounded Corners 19"/>
          <p:cNvSpPr>
            <a:spLocks noChangeArrowheads="1"/>
          </p:cNvSpPr>
          <p:nvPr/>
        </p:nvSpPr>
        <p:spPr bwMode="auto">
          <a:xfrm>
            <a:off x="4691063" y="4291013"/>
            <a:ext cx="3567112" cy="862012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Elephants have long noses called trunks.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0487" name="Rectangle 20"/>
          <p:cNvSpPr>
            <a:spLocks noChangeArrowheads="1"/>
          </p:cNvSpPr>
          <p:nvPr/>
        </p:nvSpPr>
        <p:spPr bwMode="auto">
          <a:xfrm>
            <a:off x="2284413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oldandsolo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1"/>
          <p:cNvSpPr>
            <a:spLocks noChangeArrowheads="1"/>
          </p:cNvSpPr>
          <p:nvPr/>
        </p:nvSpPr>
        <p:spPr bwMode="auto">
          <a:xfrm>
            <a:off x="661988" y="1452563"/>
            <a:ext cx="4195762" cy="3805237"/>
          </a:xfrm>
          <a:prstGeom prst="roundRect">
            <a:avLst>
              <a:gd name="adj" fmla="val 297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full name for hippo is hippopotamus which means river horse.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It is the third largest land mammal.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male hippo is called a bull, a female is called a cow and a baby hippo is called a calf.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Hippos can be very aggressive, especially when they feel threatened.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one of the most dangerous animals in Africa.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1507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Hippo</a:t>
            </a:r>
          </a:p>
        </p:txBody>
      </p:sp>
      <p:sp>
        <p:nvSpPr>
          <p:cNvPr id="21508" name="Rectangle: Rounded Corners 18"/>
          <p:cNvSpPr>
            <a:spLocks noChangeArrowheads="1"/>
          </p:cNvSpPr>
          <p:nvPr/>
        </p:nvSpPr>
        <p:spPr bwMode="auto">
          <a:xfrm>
            <a:off x="5173663" y="3900488"/>
            <a:ext cx="3225800" cy="1308100"/>
          </a:xfrm>
          <a:prstGeom prst="roundRect">
            <a:avLst>
              <a:gd name="adj" fmla="val 889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mostly eat grass.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rest in water to keep their bodies cool.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1509" name="Rectangle 20"/>
          <p:cNvSpPr>
            <a:spLocks noChangeArrowheads="1"/>
          </p:cNvSpPr>
          <p:nvPr/>
        </p:nvSpPr>
        <p:spPr bwMode="auto">
          <a:xfrm>
            <a:off x="2284413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Stig Nygaard (@flickr.com) - granted under creative commons licence - attribution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F3BBC77-97A3-477C-AFC3-271EE402CA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617" y="1483265"/>
            <a:ext cx="3226097" cy="2151782"/>
          </a:xfrm>
          <a:prstGeom prst="roundRect">
            <a:avLst>
              <a:gd name="adj" fmla="val 795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21511" name="Group 27"/>
          <p:cNvGrpSpPr>
            <a:grpSpLocks/>
          </p:cNvGrpSpPr>
          <p:nvPr/>
        </p:nvGrpSpPr>
        <p:grpSpPr bwMode="auto">
          <a:xfrm>
            <a:off x="3965575" y="5438775"/>
            <a:ext cx="1208088" cy="428625"/>
            <a:chOff x="3965263" y="5439273"/>
            <a:chExt cx="1208877" cy="427839"/>
          </a:xfrm>
        </p:grpSpPr>
        <p:grpSp>
          <p:nvGrpSpPr>
            <p:cNvPr id="21512" name="Group 28"/>
            <p:cNvGrpSpPr>
              <a:grpSpLocks/>
            </p:cNvGrpSpPr>
            <p:nvPr/>
          </p:nvGrpSpPr>
          <p:grpSpPr bwMode="auto">
            <a:xfrm>
              <a:off x="3965263" y="5439273"/>
              <a:ext cx="1208877" cy="427839"/>
              <a:chOff x="817640" y="2365694"/>
              <a:chExt cx="1208877" cy="427839"/>
            </a:xfrm>
          </p:grpSpPr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06E8F154-B66E-4A5D-9278-CF6572B81D55}"/>
                  </a:ext>
                </a:extLst>
              </p:cNvPr>
              <p:cNvSpPr/>
              <p:nvPr/>
            </p:nvSpPr>
            <p:spPr>
              <a:xfrm>
                <a:off x="989202" y="2394217"/>
                <a:ext cx="1037315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32" name="Oval 31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9BD0926D-7C35-436A-BB31-2F30CD11CAE4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317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21513" name="TextBox 29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93102" y="5468527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1"/>
          <p:cNvSpPr>
            <a:spLocks noChangeArrowheads="1"/>
          </p:cNvSpPr>
          <p:nvPr/>
        </p:nvSpPr>
        <p:spPr bwMode="auto">
          <a:xfrm>
            <a:off x="657225" y="1409700"/>
            <a:ext cx="4125913" cy="3924300"/>
          </a:xfrm>
          <a:prstGeom prst="roundRect">
            <a:avLst>
              <a:gd name="adj" fmla="val 363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part of the horse family.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Each zebra has a unique pattern of black and white stripes.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mostly eat grass and leaves.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very nervous animals.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herds.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When zebras are grouped together, their stripes make it hard for a lion or leopard to pick out one zebra to chase.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253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Zebra</a:t>
            </a:r>
          </a:p>
        </p:txBody>
      </p:sp>
      <p:sp>
        <p:nvSpPr>
          <p:cNvPr id="22532" name="Rectangle: Rounded Corners 16"/>
          <p:cNvSpPr>
            <a:spLocks noChangeArrowheads="1"/>
          </p:cNvSpPr>
          <p:nvPr/>
        </p:nvSpPr>
        <p:spPr bwMode="auto">
          <a:xfrm>
            <a:off x="4962525" y="4232275"/>
            <a:ext cx="3509963" cy="83820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excellent eyesight and hearing.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BBC8B08-DCBD-42DF-8BA8-E7C33A2117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5" b="5212"/>
          <a:stretch/>
        </p:blipFill>
        <p:spPr>
          <a:xfrm>
            <a:off x="4963058" y="1682926"/>
            <a:ext cx="3498130" cy="2324335"/>
          </a:xfrm>
          <a:prstGeom prst="roundRect">
            <a:avLst>
              <a:gd name="adj" fmla="val 6219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2534" name="Rectangle 20"/>
          <p:cNvSpPr>
            <a:spLocks noChangeArrowheads="1"/>
          </p:cNvSpPr>
          <p:nvPr/>
        </p:nvSpPr>
        <p:spPr bwMode="auto">
          <a:xfrm>
            <a:off x="2284413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Woodlouse (@flickr.com) - granted under creative commons licence - attribution</a:t>
            </a:r>
          </a:p>
        </p:txBody>
      </p:sp>
      <p:grpSp>
        <p:nvGrpSpPr>
          <p:cNvPr id="22535" name="Group 21"/>
          <p:cNvGrpSpPr>
            <a:grpSpLocks/>
          </p:cNvGrpSpPr>
          <p:nvPr/>
        </p:nvGrpSpPr>
        <p:grpSpPr bwMode="auto">
          <a:xfrm>
            <a:off x="3965575" y="5438775"/>
            <a:ext cx="1208088" cy="428625"/>
            <a:chOff x="3965263" y="5439273"/>
            <a:chExt cx="1208877" cy="427839"/>
          </a:xfrm>
        </p:grpSpPr>
        <p:grpSp>
          <p:nvGrpSpPr>
            <p:cNvPr id="22536" name="Group 22"/>
            <p:cNvGrpSpPr>
              <a:grpSpLocks/>
            </p:cNvGrpSpPr>
            <p:nvPr/>
          </p:nvGrpSpPr>
          <p:grpSpPr bwMode="auto">
            <a:xfrm>
              <a:off x="3965263" y="5439273"/>
              <a:ext cx="1208877" cy="427839"/>
              <a:chOff x="817640" y="2365694"/>
              <a:chExt cx="1208877" cy="427839"/>
            </a:xfrm>
          </p:grpSpPr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BC6D4CE7-A6DB-4BAD-B504-0C2DE7CDE194}"/>
                  </a:ext>
                </a:extLst>
              </p:cNvPr>
              <p:cNvSpPr/>
              <p:nvPr/>
            </p:nvSpPr>
            <p:spPr>
              <a:xfrm>
                <a:off x="989202" y="2394217"/>
                <a:ext cx="1037315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6" name="Oval 25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A710A789-490F-41AE-92BE-DA56F2F57466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317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22537" name="TextBox 23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93102" y="5468527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1"/>
          <p:cNvSpPr>
            <a:spLocks noChangeArrowheads="1"/>
          </p:cNvSpPr>
          <p:nvPr/>
        </p:nvSpPr>
        <p:spPr bwMode="auto">
          <a:xfrm>
            <a:off x="630238" y="1338263"/>
            <a:ext cx="4225925" cy="3952875"/>
          </a:xfrm>
          <a:prstGeom prst="roundRect">
            <a:avLst>
              <a:gd name="adj" fmla="val 3412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the second largest big cat species in the world (after tigers).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Lions can reach speeds of 50 miles an hour, but not for very long.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roar of a lion can be heard 5 miles away.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Lionesses (female lions) are better hunters than males so do most of the hunting for the pride.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hair around a male lions head is called a mane.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3555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Lion</a:t>
            </a:r>
          </a:p>
        </p:txBody>
      </p:sp>
      <p:sp>
        <p:nvSpPr>
          <p:cNvPr id="23556" name="Rectangle: Rounded Corners 16"/>
          <p:cNvSpPr>
            <a:spLocks noChangeArrowheads="1"/>
          </p:cNvSpPr>
          <p:nvPr/>
        </p:nvSpPr>
        <p:spPr bwMode="auto">
          <a:xfrm>
            <a:off x="5054600" y="2989263"/>
            <a:ext cx="3298825" cy="2198687"/>
          </a:xfrm>
          <a:prstGeom prst="roundRect">
            <a:avLst>
              <a:gd name="adj" fmla="val 477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meat and hunt animals such as antelope and zebra.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groups called prides.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Lions rest for 20 hours a day.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D334BA6-8D61-42CD-B937-27B9FFF6A5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279" y="1338377"/>
            <a:ext cx="2262261" cy="1508910"/>
          </a:xfrm>
          <a:prstGeom prst="roundRect">
            <a:avLst>
              <a:gd name="adj" fmla="val 933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3558" name="Rectangle 20"/>
          <p:cNvSpPr>
            <a:spLocks noChangeArrowheads="1"/>
          </p:cNvSpPr>
          <p:nvPr/>
        </p:nvSpPr>
        <p:spPr bwMode="auto">
          <a:xfrm>
            <a:off x="2284413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Derek Keats (@flickr.com) - granted under creative commons licence - attribution</a:t>
            </a:r>
          </a:p>
        </p:txBody>
      </p:sp>
      <p:grpSp>
        <p:nvGrpSpPr>
          <p:cNvPr id="23559" name="Group 21"/>
          <p:cNvGrpSpPr>
            <a:grpSpLocks/>
          </p:cNvGrpSpPr>
          <p:nvPr/>
        </p:nvGrpSpPr>
        <p:grpSpPr bwMode="auto">
          <a:xfrm>
            <a:off x="3965575" y="5438775"/>
            <a:ext cx="1208088" cy="428625"/>
            <a:chOff x="3965263" y="5439273"/>
            <a:chExt cx="1208877" cy="427839"/>
          </a:xfrm>
        </p:grpSpPr>
        <p:grpSp>
          <p:nvGrpSpPr>
            <p:cNvPr id="23560" name="Group 22"/>
            <p:cNvGrpSpPr>
              <a:grpSpLocks/>
            </p:cNvGrpSpPr>
            <p:nvPr/>
          </p:nvGrpSpPr>
          <p:grpSpPr bwMode="auto">
            <a:xfrm>
              <a:off x="3965263" y="5439273"/>
              <a:ext cx="1208877" cy="427839"/>
              <a:chOff x="817640" y="2365694"/>
              <a:chExt cx="1208877" cy="427839"/>
            </a:xfrm>
          </p:grpSpPr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552FCCB6-345B-41B7-9E9A-0C527C35BC25}"/>
                  </a:ext>
                </a:extLst>
              </p:cNvPr>
              <p:cNvSpPr/>
              <p:nvPr/>
            </p:nvSpPr>
            <p:spPr>
              <a:xfrm>
                <a:off x="989202" y="2394217"/>
                <a:ext cx="1037315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6" name="Oval 25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9CB64AFD-3222-4C51-8BE7-6E7AF1421B39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317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561" name="TextBox 23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93102" y="5468527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>
            <a:hlinkClick r:id="rId2" action="ppaction://hlinksldjump"/>
            <a:extLst>
              <a:ext uri="{FF2B5EF4-FFF2-40B4-BE49-F238E27FC236}">
                <a16:creationId xmlns:a16="http://schemas.microsoft.com/office/drawing/2014/main" id="{BAB80274-2576-4F13-97FA-B294A13A97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8"/>
          <a:stretch/>
        </p:blipFill>
        <p:spPr>
          <a:xfrm>
            <a:off x="4523844" y="3401478"/>
            <a:ext cx="2657134" cy="1733681"/>
          </a:xfrm>
          <a:prstGeom prst="roundRect">
            <a:avLst>
              <a:gd name="adj" fmla="val 871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8" name="Picture 37">
            <a:hlinkClick r:id="rId4" action="ppaction://hlinksldjump"/>
            <a:extLst>
              <a:ext uri="{FF2B5EF4-FFF2-40B4-BE49-F238E27FC236}">
                <a16:creationId xmlns:a16="http://schemas.microsoft.com/office/drawing/2014/main" id="{2DC554B2-62B2-460E-8FC9-EA3F1FB4CA7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09"/>
          <a:stretch/>
        </p:blipFill>
        <p:spPr>
          <a:xfrm>
            <a:off x="1631818" y="3386341"/>
            <a:ext cx="2724579" cy="1789546"/>
          </a:xfrm>
          <a:prstGeom prst="roundRect">
            <a:avLst>
              <a:gd name="adj" fmla="val 984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7" name="Picture 36">
            <a:hlinkClick r:id="rId6" action="ppaction://hlinksldjump"/>
            <a:extLst>
              <a:ext uri="{FF2B5EF4-FFF2-40B4-BE49-F238E27FC236}">
                <a16:creationId xmlns:a16="http://schemas.microsoft.com/office/drawing/2014/main" id="{E8C298F5-9B71-4B52-9BD1-EB1A2832534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4" t="39069" r="23016" b="191"/>
          <a:stretch/>
        </p:blipFill>
        <p:spPr>
          <a:xfrm>
            <a:off x="4523843" y="1469231"/>
            <a:ext cx="2657134" cy="1776974"/>
          </a:xfrm>
          <a:prstGeom prst="roundRect">
            <a:avLst>
              <a:gd name="adj" fmla="val 897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6" name="Picture 35">
            <a:hlinkClick r:id="rId8" action="ppaction://hlinksldjump"/>
            <a:extLst>
              <a:ext uri="{FF2B5EF4-FFF2-40B4-BE49-F238E27FC236}">
                <a16:creationId xmlns:a16="http://schemas.microsoft.com/office/drawing/2014/main" id="{2B8A60E1-ADAD-4ADA-A360-73BEE6E27B8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27"/>
          <a:stretch/>
        </p:blipFill>
        <p:spPr>
          <a:xfrm>
            <a:off x="1631818" y="1483092"/>
            <a:ext cx="2707149" cy="1768165"/>
          </a:xfrm>
          <a:prstGeom prst="roundRect">
            <a:avLst>
              <a:gd name="adj" fmla="val 854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4582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Europe: United Kingdom</a:t>
            </a:r>
          </a:p>
        </p:txBody>
      </p:sp>
      <p:grpSp>
        <p:nvGrpSpPr>
          <p:cNvPr id="24583" name="Group 7"/>
          <p:cNvGrpSpPr>
            <a:grpSpLocks/>
          </p:cNvGrpSpPr>
          <p:nvPr/>
        </p:nvGrpSpPr>
        <p:grpSpPr bwMode="auto">
          <a:xfrm>
            <a:off x="3960813" y="5464175"/>
            <a:ext cx="1279525" cy="427038"/>
            <a:chOff x="796095" y="1869089"/>
            <a:chExt cx="1280232" cy="427839"/>
          </a:xfrm>
        </p:grpSpPr>
        <p:grpSp>
          <p:nvGrpSpPr>
            <p:cNvPr id="24597" name="Group 8"/>
            <p:cNvGrpSpPr>
              <a:grpSpLocks/>
            </p:cNvGrpSpPr>
            <p:nvPr/>
          </p:nvGrpSpPr>
          <p:grpSpPr bwMode="auto">
            <a:xfrm>
              <a:off x="796095" y="1869089"/>
              <a:ext cx="1208877" cy="427839"/>
              <a:chOff x="817640" y="2365694"/>
              <a:chExt cx="1208877" cy="427839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497F429A-D7C1-4A4F-A9FA-48DA891BF884}"/>
                  </a:ext>
                </a:extLst>
              </p:cNvPr>
              <p:cNvSpPr/>
              <p:nvPr/>
            </p:nvSpPr>
            <p:spPr>
              <a:xfrm>
                <a:off x="989185" y="2394323"/>
                <a:ext cx="1037210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2" name="Oval 11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4BB5DA1D-2D44-49DA-9405-D7651C0CC3EF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7273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24598" name="TextBox 9">
              <a:hlinkClick r:id="rId10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54587" y="1881440"/>
              <a:ext cx="8217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Map</a:t>
              </a:r>
            </a:p>
          </p:txBody>
        </p:sp>
      </p:grpSp>
      <p:grpSp>
        <p:nvGrpSpPr>
          <p:cNvPr id="24584" name="Group 22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D166ACEE-9A7B-43AD-B4B2-9EE2EC6273C9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24596" name="TextBox 24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badger</a:t>
              </a:r>
            </a:p>
          </p:txBody>
        </p:sp>
      </p:grpSp>
      <p:grpSp>
        <p:nvGrpSpPr>
          <p:cNvPr id="24585" name="Group 25"/>
          <p:cNvGrpSpPr>
            <a:grpSpLocks/>
          </p:cNvGrpSpPr>
          <p:nvPr/>
        </p:nvGrpSpPr>
        <p:grpSpPr bwMode="auto">
          <a:xfrm>
            <a:off x="5000625" y="2660650"/>
            <a:ext cx="1870075" cy="390525"/>
            <a:chOff x="7614277" y="4391970"/>
            <a:chExt cx="1870745" cy="390975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FACBCDC3-534E-4A53-890C-994B0123B2C4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24594" name="TextBox 27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hedgehog</a:t>
              </a:r>
            </a:p>
          </p:txBody>
        </p:sp>
      </p:grpSp>
      <p:grpSp>
        <p:nvGrpSpPr>
          <p:cNvPr id="24586" name="Group 28"/>
          <p:cNvGrpSpPr>
            <a:grpSpLocks/>
          </p:cNvGrpSpPr>
          <p:nvPr/>
        </p:nvGrpSpPr>
        <p:grpSpPr bwMode="auto">
          <a:xfrm>
            <a:off x="5000625" y="4570413"/>
            <a:ext cx="1870075" cy="390525"/>
            <a:chOff x="7614277" y="4391970"/>
            <a:chExt cx="1870745" cy="390975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118C175-6B67-42F6-B653-2CCB4AC200F2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24592" name="TextBox 30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red squirrel</a:t>
              </a:r>
            </a:p>
          </p:txBody>
        </p:sp>
      </p:grpSp>
      <p:grpSp>
        <p:nvGrpSpPr>
          <p:cNvPr id="24587" name="Group 31"/>
          <p:cNvGrpSpPr>
            <a:grpSpLocks/>
          </p:cNvGrpSpPr>
          <p:nvPr/>
        </p:nvGrpSpPr>
        <p:grpSpPr bwMode="auto">
          <a:xfrm>
            <a:off x="2087563" y="4630738"/>
            <a:ext cx="1870075" cy="388937"/>
            <a:chOff x="7614276" y="4392722"/>
            <a:chExt cx="1870746" cy="390223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7B7F9ACF-4CED-4A4C-91D7-1963A4F29514}"/>
                </a:ext>
              </a:extLst>
            </p:cNvPr>
            <p:cNvSpPr/>
            <p:nvPr/>
          </p:nvSpPr>
          <p:spPr>
            <a:xfrm>
              <a:off x="7614276" y="4413427"/>
              <a:ext cx="1870746" cy="36951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24590" name="TextBox 33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14276" y="4392722"/>
              <a:ext cx="18707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puffin</a:t>
              </a:r>
            </a:p>
          </p:txBody>
        </p:sp>
      </p:grpSp>
      <p:sp>
        <p:nvSpPr>
          <p:cNvPr id="24588" name="Rectangle 39"/>
          <p:cNvSpPr>
            <a:spLocks noChangeArrowheads="1"/>
          </p:cNvSpPr>
          <p:nvPr/>
        </p:nvSpPr>
        <p:spPr bwMode="auto">
          <a:xfrm>
            <a:off x="2152650" y="6138863"/>
            <a:ext cx="48228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Chris_Parfitt, Daniel Wehner, rengber, U.S Fish and Wildlife Service 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1"/>
          <p:cNvSpPr>
            <a:spLocks noChangeArrowheads="1"/>
          </p:cNvSpPr>
          <p:nvPr/>
        </p:nvSpPr>
        <p:spPr bwMode="auto">
          <a:xfrm>
            <a:off x="682625" y="1346200"/>
            <a:ext cx="4610100" cy="4024313"/>
          </a:xfrm>
          <a:prstGeom prst="roundRect">
            <a:avLst>
              <a:gd name="adj" fmla="val 2875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male badger is called a boar, a female is a sow and the young are called cubs.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excellent hearing and sense of smell.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groups of up to 14 adults.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dig systems of underground tunnels and nesting chambers called setts where they sleep and rear their young.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strong and heavy and have sharp clawed feet making them the fastest digging animal on Earth.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grpSp>
        <p:nvGrpSpPr>
          <p:cNvPr id="25603" name="Group 21"/>
          <p:cNvGrpSpPr>
            <a:grpSpLocks/>
          </p:cNvGrpSpPr>
          <p:nvPr/>
        </p:nvGrpSpPr>
        <p:grpSpPr bwMode="auto">
          <a:xfrm>
            <a:off x="3933825" y="5484813"/>
            <a:ext cx="1209675" cy="428625"/>
            <a:chOff x="3933951" y="5485246"/>
            <a:chExt cx="1208877" cy="427839"/>
          </a:xfrm>
        </p:grpSpPr>
        <p:grpSp>
          <p:nvGrpSpPr>
            <p:cNvPr id="25608" name="Group 2"/>
            <p:cNvGrpSpPr>
              <a:grpSpLocks/>
            </p:cNvGrpSpPr>
            <p:nvPr/>
          </p:nvGrpSpPr>
          <p:grpSpPr bwMode="auto">
            <a:xfrm>
              <a:off x="3933951" y="5485246"/>
              <a:ext cx="1208877" cy="427839"/>
              <a:chOff x="817640" y="2365694"/>
              <a:chExt cx="1208877" cy="427839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006B0030-146E-4E22-8500-5C68857B2D4C}"/>
                  </a:ext>
                </a:extLst>
              </p:cNvPr>
              <p:cNvSpPr/>
              <p:nvPr/>
            </p:nvSpPr>
            <p:spPr>
              <a:xfrm>
                <a:off x="990564" y="2394217"/>
                <a:ext cx="1035953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5" name="Oval 4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00420D32-08F9-430E-A07C-A7FB7FA4D331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25609" name="TextBox 13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26876" y="5493432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  <p:sp>
        <p:nvSpPr>
          <p:cNvPr id="25604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Badger</a:t>
            </a:r>
          </a:p>
        </p:txBody>
      </p:sp>
      <p:sp>
        <p:nvSpPr>
          <p:cNvPr id="25605" name="Rectangle: Rounded Corners 16"/>
          <p:cNvSpPr>
            <a:spLocks noChangeArrowheads="1"/>
          </p:cNvSpPr>
          <p:nvPr/>
        </p:nvSpPr>
        <p:spPr bwMode="auto">
          <a:xfrm>
            <a:off x="5500688" y="3832225"/>
            <a:ext cx="2949575" cy="1450975"/>
          </a:xfrm>
          <a:prstGeom prst="roundRect">
            <a:avLst>
              <a:gd name="adj" fmla="val 10306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nocturnal.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biggest threat to badgers are cars.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75367D5-3AB5-4DA1-BC74-AFD473563E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0" b="5112"/>
          <a:stretch/>
        </p:blipFill>
        <p:spPr>
          <a:xfrm>
            <a:off x="5501240" y="1682926"/>
            <a:ext cx="2949749" cy="1908362"/>
          </a:xfrm>
          <a:prstGeom prst="roundRect">
            <a:avLst>
              <a:gd name="adj" fmla="val 765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5607" name="Rectangle 20"/>
          <p:cNvSpPr>
            <a:spLocks noChangeArrowheads="1"/>
          </p:cNvSpPr>
          <p:nvPr/>
        </p:nvSpPr>
        <p:spPr bwMode="auto">
          <a:xfrm>
            <a:off x="2152650" y="6130925"/>
            <a:ext cx="482282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Chris_Parfitt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1"/>
          <p:cNvSpPr>
            <a:spLocks noChangeArrowheads="1"/>
          </p:cNvSpPr>
          <p:nvPr/>
        </p:nvSpPr>
        <p:spPr bwMode="auto">
          <a:xfrm>
            <a:off x="666750" y="1333500"/>
            <a:ext cx="4051300" cy="4043363"/>
          </a:xfrm>
          <a:prstGeom prst="roundRect">
            <a:avLst>
              <a:gd name="adj" fmla="val 278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Hedgehogs eat insects, worms, snails, mice and frogs.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nocturnal and sleep in bushes or woodland.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hibernate in winter.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a coat of about 5000 spines.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excellent sense of smell and use their snouts to sniff out prey.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solitary animals.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6627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Hedgehog</a:t>
            </a:r>
          </a:p>
        </p:txBody>
      </p:sp>
      <p:sp>
        <p:nvSpPr>
          <p:cNvPr id="26628" name="Rectangle: Rounded Corners 16"/>
          <p:cNvSpPr>
            <a:spLocks noChangeArrowheads="1"/>
          </p:cNvSpPr>
          <p:nvPr/>
        </p:nvSpPr>
        <p:spPr bwMode="auto">
          <a:xfrm>
            <a:off x="4981575" y="4079875"/>
            <a:ext cx="3405188" cy="869950"/>
          </a:xfrm>
          <a:prstGeom prst="roundRect">
            <a:avLst>
              <a:gd name="adj" fmla="val 1377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Spines act as a defence against foxes and badgers.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0E7D504-EE65-47A2-842E-3A5A3CC1F3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7"/>
          <a:stretch/>
        </p:blipFill>
        <p:spPr>
          <a:xfrm>
            <a:off x="4951346" y="1691112"/>
            <a:ext cx="3377113" cy="2152333"/>
          </a:xfrm>
          <a:prstGeom prst="roundRect">
            <a:avLst>
              <a:gd name="adj" fmla="val 6236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6630" name="Rectangle 20"/>
          <p:cNvSpPr>
            <a:spLocks noChangeArrowheads="1"/>
          </p:cNvSpPr>
          <p:nvPr/>
        </p:nvSpPr>
        <p:spPr bwMode="auto">
          <a:xfrm>
            <a:off x="2152650" y="6130925"/>
            <a:ext cx="482282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Daniel Wehner (@flickr.com) - granted under creative commons licence - attribution</a:t>
            </a:r>
          </a:p>
        </p:txBody>
      </p:sp>
      <p:grpSp>
        <p:nvGrpSpPr>
          <p:cNvPr id="26631" name="Group 24"/>
          <p:cNvGrpSpPr>
            <a:grpSpLocks/>
          </p:cNvGrpSpPr>
          <p:nvPr/>
        </p:nvGrpSpPr>
        <p:grpSpPr bwMode="auto">
          <a:xfrm>
            <a:off x="3933825" y="5484813"/>
            <a:ext cx="1209675" cy="428625"/>
            <a:chOff x="817640" y="2365694"/>
            <a:chExt cx="1208877" cy="42783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0BCF556D-06CA-4057-98A0-C5AA7E5B2A85}"/>
                </a:ext>
              </a:extLst>
            </p:cNvPr>
            <p:cNvSpPr/>
            <p:nvPr/>
          </p:nvSpPr>
          <p:spPr>
            <a:xfrm>
              <a:off x="990564" y="2394217"/>
              <a:ext cx="1035953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7" name="Oval 26">
              <a:hlinkClick r:id="rId3" action="ppaction://hlinksldjump"/>
              <a:extLst>
                <a:ext uri="{FF2B5EF4-FFF2-40B4-BE49-F238E27FC236}">
                  <a16:creationId xmlns:a16="http://schemas.microsoft.com/office/drawing/2014/main" id="{0FB2753A-ED3E-4530-965D-C29876D27853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26632" name="TextBox 27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327525" y="5492750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1"/>
          <p:cNvSpPr>
            <a:spLocks noChangeArrowheads="1"/>
          </p:cNvSpPr>
          <p:nvPr/>
        </p:nvSpPr>
        <p:spPr bwMode="auto">
          <a:xfrm>
            <a:off x="755650" y="1385888"/>
            <a:ext cx="3892550" cy="3851275"/>
          </a:xfrm>
          <a:prstGeom prst="roundRect">
            <a:avLst>
              <a:gd name="adj" fmla="val 190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Puffins nest in the UK in summer months.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nest on the cliff face.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beaks are only bright coloured and stripy during breeding season.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Outside of breeding season they spend their time far out at sea.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excellent swimmers.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small fish and sand eels.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765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Puffin</a:t>
            </a:r>
          </a:p>
        </p:txBody>
      </p:sp>
      <p:sp>
        <p:nvSpPr>
          <p:cNvPr id="27652" name="Rectangle: Rounded Corners 16"/>
          <p:cNvSpPr>
            <a:spLocks noChangeArrowheads="1"/>
          </p:cNvSpPr>
          <p:nvPr/>
        </p:nvSpPr>
        <p:spPr bwMode="auto">
          <a:xfrm>
            <a:off x="4899025" y="4054475"/>
            <a:ext cx="3502025" cy="871538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Puffins nest in burrows like rabbits.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EE4E2BD-B091-4F26-9561-97DAE966F5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3"/>
          <a:stretch/>
        </p:blipFill>
        <p:spPr>
          <a:xfrm>
            <a:off x="4898808" y="1617331"/>
            <a:ext cx="3501990" cy="2307666"/>
          </a:xfrm>
          <a:prstGeom prst="roundRect">
            <a:avLst>
              <a:gd name="adj" fmla="val 7271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7654" name="Rectangle 20"/>
          <p:cNvSpPr>
            <a:spLocks noChangeArrowheads="1"/>
          </p:cNvSpPr>
          <p:nvPr/>
        </p:nvSpPr>
        <p:spPr bwMode="auto">
          <a:xfrm>
            <a:off x="2152650" y="6130925"/>
            <a:ext cx="482282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rengber (@flickr.com) - granted under creative commons licence - attribution</a:t>
            </a:r>
          </a:p>
        </p:txBody>
      </p:sp>
      <p:grpSp>
        <p:nvGrpSpPr>
          <p:cNvPr id="27655" name="Group 21"/>
          <p:cNvGrpSpPr>
            <a:grpSpLocks/>
          </p:cNvGrpSpPr>
          <p:nvPr/>
        </p:nvGrpSpPr>
        <p:grpSpPr bwMode="auto">
          <a:xfrm>
            <a:off x="3841750" y="5324475"/>
            <a:ext cx="1208088" cy="428625"/>
            <a:chOff x="817640" y="2365694"/>
            <a:chExt cx="1208877" cy="427839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2F724301-8F16-4D78-A15A-50F864CA9885}"/>
                </a:ext>
              </a:extLst>
            </p:cNvPr>
            <p:cNvSpPr/>
            <p:nvPr/>
          </p:nvSpPr>
          <p:spPr>
            <a:xfrm>
              <a:off x="989202" y="2394217"/>
              <a:ext cx="1037315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4" name="Oval 23">
              <a:hlinkClick r:id="rId3" action="ppaction://hlinksldjump"/>
              <a:extLst>
                <a:ext uri="{FF2B5EF4-FFF2-40B4-BE49-F238E27FC236}">
                  <a16:creationId xmlns:a16="http://schemas.microsoft.com/office/drawing/2014/main" id="{3C69C2D1-6B44-4EEA-B80E-071CEFEA2445}"/>
                </a:ext>
              </a:extLst>
            </p:cNvPr>
            <p:cNvSpPr/>
            <p:nvPr/>
          </p:nvSpPr>
          <p:spPr>
            <a:xfrm>
              <a:off x="817640" y="2365694"/>
              <a:ext cx="427317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27656" name="TextBox 2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233863" y="5332413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11"/>
          <p:cNvSpPr>
            <a:spLocks noChangeArrowheads="1"/>
          </p:cNvSpPr>
          <p:nvPr/>
        </p:nvSpPr>
        <p:spPr bwMode="auto">
          <a:xfrm>
            <a:off x="660400" y="1395413"/>
            <a:ext cx="4448175" cy="3892550"/>
          </a:xfrm>
          <a:prstGeom prst="roundRect">
            <a:avLst>
              <a:gd name="adj" fmla="val 3542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Red squirrels are native to the UK (unlike grey squirrels) but it is very rare to see one.  Most live in Scotland.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spread of grey squirrels is the main threat to red squirrel survival.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Grey squirrels steal food and give red squirrels squirrelpox.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long fluffy tails keep them balanced when jumping from tree to tree.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1600"/>
              <a:t>Red squirrels eat nuts, fungi, berries and ripe fruits.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28675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Red Squirrel</a:t>
            </a:r>
          </a:p>
        </p:txBody>
      </p:sp>
      <p:sp>
        <p:nvSpPr>
          <p:cNvPr id="28676" name="Rectangle: Rounded Corners 16"/>
          <p:cNvSpPr>
            <a:spLocks noChangeArrowheads="1"/>
          </p:cNvSpPr>
          <p:nvPr/>
        </p:nvSpPr>
        <p:spPr bwMode="auto">
          <a:xfrm>
            <a:off x="5335588" y="3695700"/>
            <a:ext cx="2994025" cy="1592263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1600"/>
              <a:t>A squirrels nest is called a drey.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1600"/>
              <a:t>Squirrels hibernate in winter.</a:t>
            </a: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8367ABF-E200-487E-A505-88C6F9311A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660" y="1451694"/>
            <a:ext cx="2994608" cy="1997379"/>
          </a:xfrm>
          <a:prstGeom prst="roundRect">
            <a:avLst>
              <a:gd name="adj" fmla="val 6186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28678" name="Rectangle 21"/>
          <p:cNvSpPr>
            <a:spLocks noChangeArrowheads="1"/>
          </p:cNvSpPr>
          <p:nvPr/>
        </p:nvSpPr>
        <p:spPr bwMode="auto">
          <a:xfrm>
            <a:off x="2152650" y="6130925"/>
            <a:ext cx="4822825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U.S Fish and Wildlife Service  (@flickr.com) - granted under creative commons licence - attribution</a:t>
            </a:r>
          </a:p>
        </p:txBody>
      </p:sp>
      <p:grpSp>
        <p:nvGrpSpPr>
          <p:cNvPr id="28679" name="Group 22"/>
          <p:cNvGrpSpPr>
            <a:grpSpLocks/>
          </p:cNvGrpSpPr>
          <p:nvPr/>
        </p:nvGrpSpPr>
        <p:grpSpPr bwMode="auto">
          <a:xfrm>
            <a:off x="3933825" y="5484813"/>
            <a:ext cx="1209675" cy="428625"/>
            <a:chOff x="817640" y="2365694"/>
            <a:chExt cx="1208877" cy="427839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501DFD54-F586-48A0-9B5F-2B8568945F26}"/>
                </a:ext>
              </a:extLst>
            </p:cNvPr>
            <p:cNvSpPr/>
            <p:nvPr/>
          </p:nvSpPr>
          <p:spPr>
            <a:xfrm>
              <a:off x="990564" y="2394217"/>
              <a:ext cx="1035953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5" name="Oval 24">
              <a:hlinkClick r:id="rId3" action="ppaction://hlinksldjump"/>
              <a:extLst>
                <a:ext uri="{FF2B5EF4-FFF2-40B4-BE49-F238E27FC236}">
                  <a16:creationId xmlns:a16="http://schemas.microsoft.com/office/drawing/2014/main" id="{31518AE2-9F27-4B13-89D0-2755C574EDD9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28680" name="TextBox 25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327525" y="5492750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hlinkClick r:id="rId2" action="ppaction://hlinksldjump"/>
            <a:extLst>
              <a:ext uri="{FF2B5EF4-FFF2-40B4-BE49-F238E27FC236}">
                <a16:creationId xmlns:a16="http://schemas.microsoft.com/office/drawing/2014/main" id="{4DE1592B-D8CE-4A44-B9B3-160AA4140F14}"/>
              </a:ext>
            </a:extLst>
          </p:cNvPr>
          <p:cNvSpPr/>
          <p:nvPr/>
        </p:nvSpPr>
        <p:spPr>
          <a:xfrm>
            <a:off x="835025" y="2613025"/>
            <a:ext cx="7456488" cy="928688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: Rounded Corners 5">
            <a:hlinkClick r:id="rId3" action="ppaction://hlinksldjump"/>
            <a:extLst>
              <a:ext uri="{FF2B5EF4-FFF2-40B4-BE49-F238E27FC236}">
                <a16:creationId xmlns:a16="http://schemas.microsoft.com/office/drawing/2014/main" id="{502913AA-2A41-4C37-8DF3-D7636BDDB845}"/>
              </a:ext>
            </a:extLst>
          </p:cNvPr>
          <p:cNvSpPr/>
          <p:nvPr/>
        </p:nvSpPr>
        <p:spPr>
          <a:xfrm>
            <a:off x="835025" y="3771900"/>
            <a:ext cx="7456488" cy="928688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700" name="Title 20">
            <a:hlinkClick r:id="rId3" action="ppaction://hlinksldjump"/>
          </p:cNvPr>
          <p:cNvSpPr>
            <a:spLocks/>
          </p:cNvSpPr>
          <p:nvPr/>
        </p:nvSpPr>
        <p:spPr bwMode="auto">
          <a:xfrm>
            <a:off x="3087688" y="3937000"/>
            <a:ext cx="2633662" cy="6524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3600" b="1">
                <a:solidFill>
                  <a:srgbClr val="1C1C1C"/>
                </a:solidFill>
                <a:latin typeface="Twinkl SemiBold" pitchFamily="2" charset="0"/>
              </a:rPr>
              <a:t>Asia: </a:t>
            </a:r>
            <a:r>
              <a:rPr lang="en-GB" altLang="en-US" sz="3600">
                <a:solidFill>
                  <a:srgbClr val="1C1C1C"/>
                </a:solidFill>
                <a:latin typeface="Twinkl SemiBold" pitchFamily="2" charset="0"/>
              </a:rPr>
              <a:t>China</a:t>
            </a:r>
          </a:p>
        </p:txBody>
      </p:sp>
      <p:grpSp>
        <p:nvGrpSpPr>
          <p:cNvPr id="29701" name="Group 8"/>
          <p:cNvGrpSpPr>
            <a:grpSpLocks/>
          </p:cNvGrpSpPr>
          <p:nvPr/>
        </p:nvGrpSpPr>
        <p:grpSpPr bwMode="auto">
          <a:xfrm>
            <a:off x="3922713" y="5497513"/>
            <a:ext cx="1281112" cy="428625"/>
            <a:chOff x="796095" y="1869089"/>
            <a:chExt cx="1280232" cy="427839"/>
          </a:xfrm>
        </p:grpSpPr>
        <p:grpSp>
          <p:nvGrpSpPr>
            <p:cNvPr id="29704" name="Group 9"/>
            <p:cNvGrpSpPr>
              <a:grpSpLocks/>
            </p:cNvGrpSpPr>
            <p:nvPr/>
          </p:nvGrpSpPr>
          <p:grpSpPr bwMode="auto">
            <a:xfrm>
              <a:off x="796095" y="1869089"/>
              <a:ext cx="1208877" cy="427839"/>
              <a:chOff x="817640" y="2365694"/>
              <a:chExt cx="1208877" cy="427839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FCAF59FB-BC60-4692-AE25-148963BFB313}"/>
                  </a:ext>
                </a:extLst>
              </p:cNvPr>
              <p:cNvSpPr/>
              <p:nvPr/>
            </p:nvSpPr>
            <p:spPr>
              <a:xfrm>
                <a:off x="990558" y="2394217"/>
                <a:ext cx="1035926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/>
              </a:p>
            </p:txBody>
          </p:sp>
          <p:sp>
            <p:nvSpPr>
              <p:cNvPr id="13" name="Oval 12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7FE83DAC-CEE2-40C9-A740-9EBE8FF54D24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31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/>
              </a:p>
            </p:txBody>
          </p:sp>
        </p:grpSp>
        <p:sp>
          <p:nvSpPr>
            <p:cNvPr id="29705" name="TextBox 10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1254587" y="1881440"/>
              <a:ext cx="82174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eaLnBrk="1" hangingPunct="1"/>
              <a:r>
                <a:rPr lang="en-GB" altLang="en-US"/>
                <a:t>Map</a:t>
              </a:r>
            </a:p>
          </p:txBody>
        </p:sp>
      </p:grpSp>
      <p:sp>
        <p:nvSpPr>
          <p:cNvPr id="29702" name="Title 14"/>
          <p:cNvSpPr>
            <a:spLocks noGrp="1"/>
          </p:cNvSpPr>
          <p:nvPr>
            <p:ph type="title"/>
          </p:nvPr>
        </p:nvSpPr>
        <p:spPr bwMode="auto">
          <a:xfrm>
            <a:off x="465138" y="1506538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Click to explore Asia</a:t>
            </a:r>
          </a:p>
        </p:txBody>
      </p:sp>
      <p:sp>
        <p:nvSpPr>
          <p:cNvPr id="29703" name="Title 20">
            <a:hlinkClick r:id="rId2" action="ppaction://hlinksldjump"/>
          </p:cNvPr>
          <p:cNvSpPr>
            <a:spLocks/>
          </p:cNvSpPr>
          <p:nvPr/>
        </p:nvSpPr>
        <p:spPr bwMode="auto">
          <a:xfrm>
            <a:off x="3087688" y="2751138"/>
            <a:ext cx="2633662" cy="6524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3600" b="1">
                <a:solidFill>
                  <a:srgbClr val="1C1C1C"/>
                </a:solidFill>
                <a:latin typeface="Twinkl SemiBold" pitchFamily="2" charset="0"/>
              </a:rPr>
              <a:t>Asia: </a:t>
            </a:r>
            <a:r>
              <a:rPr lang="en-GB" altLang="en-US" sz="3600">
                <a:solidFill>
                  <a:srgbClr val="1C1C1C"/>
                </a:solidFill>
                <a:latin typeface="Twinkl SemiBold" pitchFamily="2" charset="0"/>
              </a:rPr>
              <a:t>India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>
            <a:hlinkClick r:id="rId2" action="ppaction://hlinksldjump"/>
            <a:extLst>
              <a:ext uri="{FF2B5EF4-FFF2-40B4-BE49-F238E27FC236}">
                <a16:creationId xmlns:a16="http://schemas.microsoft.com/office/drawing/2014/main" id="{14C396D2-51D9-4ACD-8BE8-244551B0AC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36"/>
          <a:stretch/>
        </p:blipFill>
        <p:spPr>
          <a:xfrm>
            <a:off x="4606094" y="3450523"/>
            <a:ext cx="2706617" cy="1873885"/>
          </a:xfrm>
          <a:prstGeom prst="roundRect">
            <a:avLst>
              <a:gd name="adj" fmla="val 805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8" name="Picture 37">
            <a:hlinkClick r:id="rId4" action="ppaction://hlinksldjump"/>
            <a:extLst>
              <a:ext uri="{FF2B5EF4-FFF2-40B4-BE49-F238E27FC236}">
                <a16:creationId xmlns:a16="http://schemas.microsoft.com/office/drawing/2014/main" id="{8A406D4D-45A0-44E0-BDEC-92E8962E4B5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62" t="33091" r="5286" b="-233"/>
          <a:stretch/>
        </p:blipFill>
        <p:spPr>
          <a:xfrm>
            <a:off x="1699704" y="3450523"/>
            <a:ext cx="2712905" cy="1873885"/>
          </a:xfrm>
          <a:prstGeom prst="roundRect">
            <a:avLst>
              <a:gd name="adj" fmla="val 805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7" name="Picture 36">
            <a:hlinkClick r:id="rId6" action="ppaction://hlinksldjump"/>
            <a:extLst>
              <a:ext uri="{FF2B5EF4-FFF2-40B4-BE49-F238E27FC236}">
                <a16:creationId xmlns:a16="http://schemas.microsoft.com/office/drawing/2014/main" id="{46A0C94F-031D-404B-8EB6-BE8BFC2B388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6" t="33065" r="19665" b="-44"/>
          <a:stretch/>
        </p:blipFill>
        <p:spPr>
          <a:xfrm>
            <a:off x="4583533" y="1398081"/>
            <a:ext cx="2729178" cy="1814903"/>
          </a:xfrm>
          <a:prstGeom prst="roundRect">
            <a:avLst>
              <a:gd name="adj" fmla="val 9707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6" name="Picture 35">
            <a:hlinkClick r:id="rId8" action="ppaction://hlinksldjump"/>
            <a:extLst>
              <a:ext uri="{FF2B5EF4-FFF2-40B4-BE49-F238E27FC236}">
                <a16:creationId xmlns:a16="http://schemas.microsoft.com/office/drawing/2014/main" id="{7F51C24F-FECE-4E70-B60E-8B20D2ACA6E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704" y="1403498"/>
            <a:ext cx="2712905" cy="1809486"/>
          </a:xfrm>
          <a:prstGeom prst="roundRect">
            <a:avLst>
              <a:gd name="adj" fmla="val 9272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30726" name="Group 3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6363554D-1177-4A57-9EAA-BCEF004378A8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0743" name="TextBox 5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tiger</a:t>
              </a:r>
            </a:p>
          </p:txBody>
        </p:sp>
      </p:grpSp>
      <p:grpSp>
        <p:nvGrpSpPr>
          <p:cNvPr id="30727" name="Group 7"/>
          <p:cNvGrpSpPr>
            <a:grpSpLocks/>
          </p:cNvGrpSpPr>
          <p:nvPr/>
        </p:nvGrpSpPr>
        <p:grpSpPr bwMode="auto">
          <a:xfrm>
            <a:off x="5022850" y="2720975"/>
            <a:ext cx="1870075" cy="390525"/>
            <a:chOff x="7614277" y="4391970"/>
            <a:chExt cx="1870745" cy="390975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085B2298-6ABE-415D-ACC9-41688DD8BA83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0741" name="TextBox 9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peacock</a:t>
              </a:r>
            </a:p>
          </p:txBody>
        </p:sp>
      </p:grpSp>
      <p:grpSp>
        <p:nvGrpSpPr>
          <p:cNvPr id="30728" name="Group 12"/>
          <p:cNvGrpSpPr>
            <a:grpSpLocks/>
          </p:cNvGrpSpPr>
          <p:nvPr/>
        </p:nvGrpSpPr>
        <p:grpSpPr bwMode="auto">
          <a:xfrm>
            <a:off x="5067300" y="4732338"/>
            <a:ext cx="1871663" cy="392112"/>
            <a:chOff x="7614277" y="4391970"/>
            <a:chExt cx="1870745" cy="390975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72A2B6CB-686A-4363-A37A-A1F2FBF64EDC}"/>
                </a:ext>
              </a:extLst>
            </p:cNvPr>
            <p:cNvSpPr/>
            <p:nvPr/>
          </p:nvSpPr>
          <p:spPr>
            <a:xfrm>
              <a:off x="7614277" y="4414131"/>
              <a:ext cx="1870745" cy="3688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0739" name="TextBox 14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Snow leopard</a:t>
              </a:r>
            </a:p>
          </p:txBody>
        </p:sp>
      </p:grpSp>
      <p:grpSp>
        <p:nvGrpSpPr>
          <p:cNvPr id="30729" name="Group 15"/>
          <p:cNvGrpSpPr>
            <a:grpSpLocks/>
          </p:cNvGrpSpPr>
          <p:nvPr/>
        </p:nvGrpSpPr>
        <p:grpSpPr bwMode="auto">
          <a:xfrm>
            <a:off x="2062163" y="4743450"/>
            <a:ext cx="1871662" cy="390525"/>
            <a:chOff x="7614276" y="4392722"/>
            <a:chExt cx="1870746" cy="390223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B5E43236-889F-41A2-8B20-561206243624}"/>
                </a:ext>
              </a:extLst>
            </p:cNvPr>
            <p:cNvSpPr/>
            <p:nvPr/>
          </p:nvSpPr>
          <p:spPr>
            <a:xfrm>
              <a:off x="7614276" y="4413344"/>
              <a:ext cx="1870746" cy="36960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0737" name="TextBox 17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14276" y="4392722"/>
              <a:ext cx="187074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black buck</a:t>
              </a:r>
            </a:p>
          </p:txBody>
        </p:sp>
      </p:grpSp>
      <p:sp>
        <p:nvSpPr>
          <p:cNvPr id="3073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Asia: India</a:t>
            </a:r>
          </a:p>
        </p:txBody>
      </p:sp>
      <p:sp>
        <p:nvSpPr>
          <p:cNvPr id="30731" name="Rectangle 39"/>
          <p:cNvSpPr>
            <a:spLocks noChangeArrowheads="1"/>
          </p:cNvSpPr>
          <p:nvPr/>
        </p:nvSpPr>
        <p:spPr bwMode="auto">
          <a:xfrm>
            <a:off x="2293938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Dave Stokes, sadiehart, Koshyk, Mr Guilt (@flickr.com) - granted under creative commons licence - attribution</a:t>
            </a:r>
          </a:p>
        </p:txBody>
      </p:sp>
      <p:grpSp>
        <p:nvGrpSpPr>
          <p:cNvPr id="30732" name="Group 40"/>
          <p:cNvGrpSpPr>
            <a:grpSpLocks/>
          </p:cNvGrpSpPr>
          <p:nvPr/>
        </p:nvGrpSpPr>
        <p:grpSpPr bwMode="auto">
          <a:xfrm>
            <a:off x="3867150" y="5495925"/>
            <a:ext cx="1208088" cy="427038"/>
            <a:chOff x="817640" y="2365694"/>
            <a:chExt cx="1208877" cy="427839"/>
          </a:xfrm>
        </p:grpSpPr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D1B3473A-29CE-4304-A3D8-C3F7D2AD0ED9}"/>
                </a:ext>
              </a:extLst>
            </p:cNvPr>
            <p:cNvSpPr/>
            <p:nvPr/>
          </p:nvSpPr>
          <p:spPr>
            <a:xfrm>
              <a:off x="989202" y="2394323"/>
              <a:ext cx="1037315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43" name="Oval 42">
              <a:hlinkClick r:id="rId10" action="ppaction://hlinksldjump"/>
              <a:extLst>
                <a:ext uri="{FF2B5EF4-FFF2-40B4-BE49-F238E27FC236}">
                  <a16:creationId xmlns:a16="http://schemas.microsoft.com/office/drawing/2014/main" id="{A5AC9FA9-EB0C-47D9-861D-D469F24AA60B}"/>
                </a:ext>
              </a:extLst>
            </p:cNvPr>
            <p:cNvSpPr/>
            <p:nvPr/>
          </p:nvSpPr>
          <p:spPr>
            <a:xfrm>
              <a:off x="817640" y="2365694"/>
              <a:ext cx="427317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0733" name="TextBox 50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4227513" y="5511800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Map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2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A888C4C9-2C45-40DD-BD4D-83A8B2F4F6FB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5" name="Oval 4">
              <a:hlinkClick r:id="rId2" action="ppaction://hlinksldjump"/>
              <a:extLst>
                <a:ext uri="{FF2B5EF4-FFF2-40B4-BE49-F238E27FC236}">
                  <a16:creationId xmlns:a16="http://schemas.microsoft.com/office/drawing/2014/main" id="{90880429-74C3-4D7D-9F57-13B2AE791D1C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1747" name="Group 8"/>
          <p:cNvGrpSpPr>
            <a:grpSpLocks/>
          </p:cNvGrpSpPr>
          <p:nvPr/>
        </p:nvGrpSpPr>
        <p:grpSpPr bwMode="auto">
          <a:xfrm>
            <a:off x="925513" y="5519738"/>
            <a:ext cx="1208087" cy="427037"/>
            <a:chOff x="817640" y="2365694"/>
            <a:chExt cx="1208877" cy="427839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4BFA3FA2-FFD9-4CD4-BFAE-6C1C52BBE19C}"/>
                </a:ext>
              </a:extLst>
            </p:cNvPr>
            <p:cNvSpPr/>
            <p:nvPr/>
          </p:nvSpPr>
          <p:spPr>
            <a:xfrm>
              <a:off x="989202" y="2394323"/>
              <a:ext cx="1037315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11" name="Oval 10">
              <a:hlinkClick r:id="rId3" action="ppaction://hlinksldjump"/>
              <a:extLst>
                <a:ext uri="{FF2B5EF4-FFF2-40B4-BE49-F238E27FC236}">
                  <a16:creationId xmlns:a16="http://schemas.microsoft.com/office/drawing/2014/main" id="{1B2A8A27-D479-4ABD-89E1-07526A78D9C3}"/>
                </a:ext>
              </a:extLst>
            </p:cNvPr>
            <p:cNvSpPr/>
            <p:nvPr/>
          </p:nvSpPr>
          <p:spPr>
            <a:xfrm>
              <a:off x="817640" y="2365694"/>
              <a:ext cx="427316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1748" name="TextBox 11"/>
          <p:cNvSpPr>
            <a:spLocks noChangeArrowheads="1"/>
          </p:cNvSpPr>
          <p:nvPr/>
        </p:nvSpPr>
        <p:spPr bwMode="auto">
          <a:xfrm>
            <a:off x="660400" y="1450975"/>
            <a:ext cx="4070350" cy="3910013"/>
          </a:xfrm>
          <a:prstGeom prst="roundRect">
            <a:avLst>
              <a:gd name="adj" fmla="val 2486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tiger is the biggest species of the cat family.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group of tigers is known as an ambush or streak.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Tigers are good swimmers.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Tigers usually hunt alone at night time.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stripes on each tiger are unique.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stripes camouflage them in long grasses.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1749" name="Text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4513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1750" name="TextBox 13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  <p:sp>
        <p:nvSpPr>
          <p:cNvPr id="3175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Tiger</a:t>
            </a:r>
          </a:p>
        </p:txBody>
      </p:sp>
      <p:sp>
        <p:nvSpPr>
          <p:cNvPr id="31752" name="Rectangle: Rounded Corners 16"/>
          <p:cNvSpPr>
            <a:spLocks noChangeArrowheads="1"/>
          </p:cNvSpPr>
          <p:nvPr/>
        </p:nvSpPr>
        <p:spPr bwMode="auto">
          <a:xfrm>
            <a:off x="4959350" y="4217988"/>
            <a:ext cx="3275013" cy="911225"/>
          </a:xfrm>
          <a:prstGeom prst="roundRect">
            <a:avLst>
              <a:gd name="adj" fmla="val 1870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spend hot days lying in pools and streams.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hlinkClick r:id="rId4" action="ppaction://hlinksldjump"/>
            <a:extLst>
              <a:ext uri="{FF2B5EF4-FFF2-40B4-BE49-F238E27FC236}">
                <a16:creationId xmlns:a16="http://schemas.microsoft.com/office/drawing/2014/main" id="{68F9D68A-FF59-4D29-952E-EB1DD9F0040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139" y="1778466"/>
            <a:ext cx="3284651" cy="2190836"/>
          </a:xfrm>
          <a:prstGeom prst="roundRect">
            <a:avLst>
              <a:gd name="adj" fmla="val 780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1754" name="Rectangle 20"/>
          <p:cNvSpPr>
            <a:spLocks noChangeArrowheads="1"/>
          </p:cNvSpPr>
          <p:nvPr/>
        </p:nvSpPr>
        <p:spPr bwMode="auto">
          <a:xfrm>
            <a:off x="2293938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Dave Stokes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11"/>
          <p:cNvSpPr>
            <a:spLocks noChangeArrowheads="1"/>
          </p:cNvSpPr>
          <p:nvPr/>
        </p:nvSpPr>
        <p:spPr bwMode="auto">
          <a:xfrm>
            <a:off x="720725" y="1357313"/>
            <a:ext cx="4137025" cy="3924300"/>
          </a:xfrm>
          <a:prstGeom prst="roundRect">
            <a:avLst>
              <a:gd name="adj" fmla="val 333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Real name is peafowl. Only the males are called peacocks.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Females are called peahens and babies are called peachicks.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Peacocks live in forests.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grain, insects, small reptiles and mammals, berries, figs, leaves, seeds and flower parts.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male has bright, beautiful feathers while the female has drab mottled brown feathers.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277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Peacock</a:t>
            </a:r>
          </a:p>
        </p:txBody>
      </p:sp>
      <p:sp>
        <p:nvSpPr>
          <p:cNvPr id="32772" name="Rectangle: Rounded Corners 16"/>
          <p:cNvSpPr>
            <a:spLocks noChangeArrowheads="1"/>
          </p:cNvSpPr>
          <p:nvPr/>
        </p:nvSpPr>
        <p:spPr bwMode="auto">
          <a:xfrm>
            <a:off x="5003800" y="3724275"/>
            <a:ext cx="3429000" cy="1557338"/>
          </a:xfrm>
          <a:prstGeom prst="roundRect">
            <a:avLst>
              <a:gd name="adj" fmla="val 8352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male’s feathers are bright and beautiful to attract mates.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group of peafowl is called a party or a pride.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55294ED-164B-4C04-85B4-1842B0BAEF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166" y="1379254"/>
            <a:ext cx="3446026" cy="2203421"/>
          </a:xfrm>
          <a:prstGeom prst="roundRect">
            <a:avLst>
              <a:gd name="adj" fmla="val 655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2774" name="Rectangle 20"/>
          <p:cNvSpPr>
            <a:spLocks noChangeArrowheads="1"/>
          </p:cNvSpPr>
          <p:nvPr/>
        </p:nvSpPr>
        <p:spPr bwMode="auto">
          <a:xfrm>
            <a:off x="2293938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sadiehart (@flickr.com) - granted under creative commons licence - attribution</a:t>
            </a:r>
          </a:p>
        </p:txBody>
      </p:sp>
      <p:grpSp>
        <p:nvGrpSpPr>
          <p:cNvPr id="32775" name="Group 21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D2CB8B22-3407-45FB-88D8-73685E6230E0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4" name="Oval 23">
              <a:hlinkClick r:id="rId3" action="ppaction://hlinksldjump"/>
              <a:extLst>
                <a:ext uri="{FF2B5EF4-FFF2-40B4-BE49-F238E27FC236}">
                  <a16:creationId xmlns:a16="http://schemas.microsoft.com/office/drawing/2014/main" id="{4FE5BAFF-9249-4C8C-80EC-8D0A63EF4954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2776" name="Group 24"/>
          <p:cNvGrpSpPr>
            <a:grpSpLocks/>
          </p:cNvGrpSpPr>
          <p:nvPr/>
        </p:nvGrpSpPr>
        <p:grpSpPr bwMode="auto">
          <a:xfrm>
            <a:off x="925513" y="5519738"/>
            <a:ext cx="1208087" cy="427037"/>
            <a:chOff x="817640" y="2365694"/>
            <a:chExt cx="1208877" cy="42783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742492D4-6B83-4E76-AA65-C99D638E4DAA}"/>
                </a:ext>
              </a:extLst>
            </p:cNvPr>
            <p:cNvSpPr/>
            <p:nvPr/>
          </p:nvSpPr>
          <p:spPr>
            <a:xfrm>
              <a:off x="989202" y="2394323"/>
              <a:ext cx="1037315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7" name="Oval 26">
              <a:hlinkClick r:id="rId4" action="ppaction://hlinksldjump"/>
              <a:extLst>
                <a:ext uri="{FF2B5EF4-FFF2-40B4-BE49-F238E27FC236}">
                  <a16:creationId xmlns:a16="http://schemas.microsoft.com/office/drawing/2014/main" id="{3827AB6D-46A9-4AE5-854D-29CDBCB84FEF}"/>
                </a:ext>
              </a:extLst>
            </p:cNvPr>
            <p:cNvSpPr/>
            <p:nvPr/>
          </p:nvSpPr>
          <p:spPr>
            <a:xfrm>
              <a:off x="817640" y="2365694"/>
              <a:ext cx="427316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2777" name="TextBox 2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4513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2778" name="TextBox 2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1"/>
          <p:cNvSpPr>
            <a:spLocks noChangeArrowheads="1"/>
          </p:cNvSpPr>
          <p:nvPr/>
        </p:nvSpPr>
        <p:spPr bwMode="auto">
          <a:xfrm>
            <a:off x="676275" y="1374775"/>
            <a:ext cx="4373563" cy="3968750"/>
          </a:xfrm>
          <a:prstGeom prst="roundRect">
            <a:avLst>
              <a:gd name="adj" fmla="val 226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Black buck are a species of antelope.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one of the fastest animals on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Earth and can outrun almost any other animal over long distances.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mainly eat grasses, leaves, shrubs, fruit and flowers.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on grasslands, dry thorn and scrublands.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sharp eyesight and speed to protect themselves from predators such as dogs and wolves.</a:t>
            </a:r>
          </a:p>
        </p:txBody>
      </p:sp>
      <p:sp>
        <p:nvSpPr>
          <p:cNvPr id="33795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Black Buck</a:t>
            </a:r>
          </a:p>
        </p:txBody>
      </p:sp>
      <p:sp>
        <p:nvSpPr>
          <p:cNvPr id="33796" name="Rectangle: Rounded Corners 16"/>
          <p:cNvSpPr>
            <a:spLocks noChangeArrowheads="1"/>
          </p:cNvSpPr>
          <p:nvPr/>
        </p:nvSpPr>
        <p:spPr bwMode="auto">
          <a:xfrm>
            <a:off x="5189538" y="4129088"/>
            <a:ext cx="3171825" cy="59690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groups of 15-20.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0466A65-BB03-4F7A-B7CA-76EBC2395C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197" y="1861354"/>
            <a:ext cx="3171673" cy="2145438"/>
          </a:xfrm>
          <a:prstGeom prst="roundRect">
            <a:avLst>
              <a:gd name="adj" fmla="val 564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3798" name="Rectangle 20"/>
          <p:cNvSpPr>
            <a:spLocks noChangeArrowheads="1"/>
          </p:cNvSpPr>
          <p:nvPr/>
        </p:nvSpPr>
        <p:spPr bwMode="auto">
          <a:xfrm>
            <a:off x="2293938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Koshyk (@flickr.com) - granted under creative commons licence - attribution</a:t>
            </a:r>
          </a:p>
        </p:txBody>
      </p:sp>
      <p:grpSp>
        <p:nvGrpSpPr>
          <p:cNvPr id="33799" name="Group 21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18A5F642-1095-4F73-932C-D0E1CC923AE6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4" name="Oval 23">
              <a:hlinkClick r:id="rId3" action="ppaction://hlinksldjump"/>
              <a:extLst>
                <a:ext uri="{FF2B5EF4-FFF2-40B4-BE49-F238E27FC236}">
                  <a16:creationId xmlns:a16="http://schemas.microsoft.com/office/drawing/2014/main" id="{45D8CF59-1755-4E10-A9C1-2B56F5A02120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3800" name="Group 24"/>
          <p:cNvGrpSpPr>
            <a:grpSpLocks/>
          </p:cNvGrpSpPr>
          <p:nvPr/>
        </p:nvGrpSpPr>
        <p:grpSpPr bwMode="auto">
          <a:xfrm>
            <a:off x="925513" y="5519738"/>
            <a:ext cx="1208087" cy="427037"/>
            <a:chOff x="817640" y="2365694"/>
            <a:chExt cx="1208877" cy="42783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E488A774-A085-4FFE-8D13-F9AD643926A2}"/>
                </a:ext>
              </a:extLst>
            </p:cNvPr>
            <p:cNvSpPr/>
            <p:nvPr/>
          </p:nvSpPr>
          <p:spPr>
            <a:xfrm>
              <a:off x="989202" y="2394323"/>
              <a:ext cx="1037315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7" name="Oval 26">
              <a:hlinkClick r:id="rId4" action="ppaction://hlinksldjump"/>
              <a:extLst>
                <a:ext uri="{FF2B5EF4-FFF2-40B4-BE49-F238E27FC236}">
                  <a16:creationId xmlns:a16="http://schemas.microsoft.com/office/drawing/2014/main" id="{C40011D7-F128-4A46-9608-D0975595D636}"/>
                </a:ext>
              </a:extLst>
            </p:cNvPr>
            <p:cNvSpPr/>
            <p:nvPr/>
          </p:nvSpPr>
          <p:spPr>
            <a:xfrm>
              <a:off x="817640" y="2365694"/>
              <a:ext cx="427316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3801" name="TextBox 2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4513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3802" name="TextBox 2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Box 11"/>
          <p:cNvSpPr>
            <a:spLocks noChangeArrowheads="1"/>
          </p:cNvSpPr>
          <p:nvPr/>
        </p:nvSpPr>
        <p:spPr bwMode="auto">
          <a:xfrm>
            <a:off x="688975" y="1338263"/>
            <a:ext cx="3963988" cy="4032250"/>
          </a:xfrm>
          <a:prstGeom prst="roundRect">
            <a:avLst>
              <a:gd name="adj" fmla="val 333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male is called a leopard, a female is called a leopardess, a baby is called a cub.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like to live in steep, rocky places.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In summer they stay high in the mountains, in winter they come down into the forests.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hunt and eat sheep, goats, birds and other small animals.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solitary animals.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4819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Snow Leopard</a:t>
            </a:r>
          </a:p>
        </p:txBody>
      </p:sp>
      <p:sp>
        <p:nvSpPr>
          <p:cNvPr id="34820" name="Rectangle: Rounded Corners 16"/>
          <p:cNvSpPr>
            <a:spLocks noChangeArrowheads="1"/>
          </p:cNvSpPr>
          <p:nvPr/>
        </p:nvSpPr>
        <p:spPr bwMode="auto">
          <a:xfrm>
            <a:off x="4799013" y="3354388"/>
            <a:ext cx="3643312" cy="2009775"/>
          </a:xfrm>
          <a:prstGeom prst="roundRect">
            <a:avLst>
              <a:gd name="adj" fmla="val 690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Snow leopards are often hunted by  humans so they are an endangered species.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cubs stay with the mother for 2 years before they go off alone.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F6EF270-0B07-4C41-9665-0798C66116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55" r="10748" b="12983"/>
          <a:stretch/>
        </p:blipFill>
        <p:spPr>
          <a:xfrm>
            <a:off x="4799560" y="1329885"/>
            <a:ext cx="3642810" cy="1914753"/>
          </a:xfrm>
          <a:prstGeom prst="roundRect">
            <a:avLst>
              <a:gd name="adj" fmla="val 8035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4822" name="Rectangle 20"/>
          <p:cNvSpPr>
            <a:spLocks noChangeArrowheads="1"/>
          </p:cNvSpPr>
          <p:nvPr/>
        </p:nvSpPr>
        <p:spPr bwMode="auto">
          <a:xfrm>
            <a:off x="2293938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Mr Guilt (@flickr.com) - granted under creative commons licence - attribution</a:t>
            </a:r>
          </a:p>
        </p:txBody>
      </p:sp>
      <p:grpSp>
        <p:nvGrpSpPr>
          <p:cNvPr id="34823" name="Group 21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108156BB-8849-4B6C-87E5-CDD138EC1064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4" name="Oval 23">
              <a:hlinkClick r:id="rId3" action="ppaction://hlinksldjump"/>
              <a:extLst>
                <a:ext uri="{FF2B5EF4-FFF2-40B4-BE49-F238E27FC236}">
                  <a16:creationId xmlns:a16="http://schemas.microsoft.com/office/drawing/2014/main" id="{627D0B04-26F1-48CC-9DB8-565B460916CF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4824" name="Group 24"/>
          <p:cNvGrpSpPr>
            <a:grpSpLocks/>
          </p:cNvGrpSpPr>
          <p:nvPr/>
        </p:nvGrpSpPr>
        <p:grpSpPr bwMode="auto">
          <a:xfrm>
            <a:off x="925513" y="5519738"/>
            <a:ext cx="1208087" cy="427037"/>
            <a:chOff x="817640" y="2365694"/>
            <a:chExt cx="1208877" cy="42783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FEF82B0A-57A2-41DE-A1CA-5F72C7682391}"/>
                </a:ext>
              </a:extLst>
            </p:cNvPr>
            <p:cNvSpPr/>
            <p:nvPr/>
          </p:nvSpPr>
          <p:spPr>
            <a:xfrm>
              <a:off x="989202" y="2394323"/>
              <a:ext cx="1037315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7" name="Oval 26">
              <a:hlinkClick r:id="rId4" action="ppaction://hlinksldjump"/>
              <a:extLst>
                <a:ext uri="{FF2B5EF4-FFF2-40B4-BE49-F238E27FC236}">
                  <a16:creationId xmlns:a16="http://schemas.microsoft.com/office/drawing/2014/main" id="{DF3E54C0-71CC-476C-B47A-E7D1895F630A}"/>
                </a:ext>
              </a:extLst>
            </p:cNvPr>
            <p:cNvSpPr/>
            <p:nvPr/>
          </p:nvSpPr>
          <p:spPr>
            <a:xfrm>
              <a:off x="817640" y="2365694"/>
              <a:ext cx="427316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4825" name="TextBox 2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4513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4826" name="TextBox 2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>
            <a:hlinkClick r:id="rId2" action="ppaction://hlinksldjump"/>
            <a:extLst>
              <a:ext uri="{FF2B5EF4-FFF2-40B4-BE49-F238E27FC236}">
                <a16:creationId xmlns:a16="http://schemas.microsoft.com/office/drawing/2014/main" id="{7F44ED4A-CD45-4AB4-AD6E-675FF6084E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1"/>
          <a:stretch/>
        </p:blipFill>
        <p:spPr>
          <a:xfrm>
            <a:off x="4620908" y="3404520"/>
            <a:ext cx="2745166" cy="1795943"/>
          </a:xfrm>
          <a:prstGeom prst="roundRect">
            <a:avLst>
              <a:gd name="adj" fmla="val 1226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51" name="Picture 50">
            <a:hlinkClick r:id="rId4" action="ppaction://hlinksldjump"/>
            <a:extLst>
              <a:ext uri="{FF2B5EF4-FFF2-40B4-BE49-F238E27FC236}">
                <a16:creationId xmlns:a16="http://schemas.microsoft.com/office/drawing/2014/main" id="{B15434CB-A129-4191-97BE-86157E39BCB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22" y="3382021"/>
            <a:ext cx="2719589" cy="1818442"/>
          </a:xfrm>
          <a:prstGeom prst="roundRect">
            <a:avLst>
              <a:gd name="adj" fmla="val 9227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50" name="Picture 49">
            <a:hlinkClick r:id="rId6" action="ppaction://hlinksldjump"/>
            <a:extLst>
              <a:ext uri="{FF2B5EF4-FFF2-40B4-BE49-F238E27FC236}">
                <a16:creationId xmlns:a16="http://schemas.microsoft.com/office/drawing/2014/main" id="{C3637A2F-16B5-4E95-B190-41FA3E2E1C1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094" y="1390439"/>
            <a:ext cx="2706617" cy="1813795"/>
          </a:xfrm>
          <a:prstGeom prst="roundRect">
            <a:avLst>
              <a:gd name="adj" fmla="val 1063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49" name="Picture 48">
            <a:hlinkClick r:id="rId8" action="ppaction://hlinksldjump"/>
            <a:extLst>
              <a:ext uri="{FF2B5EF4-FFF2-40B4-BE49-F238E27FC236}">
                <a16:creationId xmlns:a16="http://schemas.microsoft.com/office/drawing/2014/main" id="{5CAA6C9A-0DDA-45E4-BD6E-36873415CBE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22" y="1398082"/>
            <a:ext cx="2706487" cy="1805206"/>
          </a:xfrm>
          <a:prstGeom prst="roundRect">
            <a:avLst>
              <a:gd name="adj" fmla="val 1022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35846" name="Group 22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7D197982-1981-4392-AB16-D078E0BA8862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5863" name="TextBox 24"/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panda</a:t>
              </a:r>
            </a:p>
          </p:txBody>
        </p:sp>
      </p:grpSp>
      <p:grpSp>
        <p:nvGrpSpPr>
          <p:cNvPr id="35847" name="Group 25"/>
          <p:cNvGrpSpPr>
            <a:grpSpLocks/>
          </p:cNvGrpSpPr>
          <p:nvPr/>
        </p:nvGrpSpPr>
        <p:grpSpPr bwMode="auto">
          <a:xfrm>
            <a:off x="5022850" y="2709863"/>
            <a:ext cx="1870075" cy="401637"/>
            <a:chOff x="7614277" y="4380835"/>
            <a:chExt cx="1870745" cy="402110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0708895B-70BA-40CE-8E16-AA365334E3CA}"/>
                </a:ext>
              </a:extLst>
            </p:cNvPr>
            <p:cNvSpPr/>
            <p:nvPr/>
          </p:nvSpPr>
          <p:spPr>
            <a:xfrm>
              <a:off x="7614277" y="4414211"/>
              <a:ext cx="1870745" cy="36873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5861" name="TextBox 27"/>
            <p:cNvSpPr txBox="1">
              <a:spLocks noChangeArrowheads="1"/>
            </p:cNvSpPr>
            <p:nvPr/>
          </p:nvSpPr>
          <p:spPr bwMode="auto">
            <a:xfrm>
              <a:off x="7659366" y="4380835"/>
              <a:ext cx="17950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golden monkey</a:t>
              </a:r>
            </a:p>
          </p:txBody>
        </p:sp>
      </p:grpSp>
      <p:grpSp>
        <p:nvGrpSpPr>
          <p:cNvPr id="35848" name="Group 28"/>
          <p:cNvGrpSpPr>
            <a:grpSpLocks/>
          </p:cNvGrpSpPr>
          <p:nvPr/>
        </p:nvGrpSpPr>
        <p:grpSpPr bwMode="auto">
          <a:xfrm>
            <a:off x="5067300" y="4633913"/>
            <a:ext cx="1871663" cy="390525"/>
            <a:chOff x="7614277" y="4391970"/>
            <a:chExt cx="1870745" cy="390975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A793F2BB-449E-4E5E-B6E2-87669B664022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5859" name="TextBox 30"/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yak</a:t>
              </a:r>
            </a:p>
          </p:txBody>
        </p:sp>
      </p:grpSp>
      <p:grpSp>
        <p:nvGrpSpPr>
          <p:cNvPr id="35849" name="Group 31"/>
          <p:cNvGrpSpPr>
            <a:grpSpLocks/>
          </p:cNvGrpSpPr>
          <p:nvPr/>
        </p:nvGrpSpPr>
        <p:grpSpPr bwMode="auto">
          <a:xfrm>
            <a:off x="2109788" y="4665663"/>
            <a:ext cx="1946275" cy="385762"/>
            <a:chOff x="7600639" y="4396753"/>
            <a:chExt cx="1946437" cy="386192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1895F23E-E817-46C1-8A36-3CF9C4288E00}"/>
                </a:ext>
              </a:extLst>
            </p:cNvPr>
            <p:cNvSpPr/>
            <p:nvPr/>
          </p:nvSpPr>
          <p:spPr>
            <a:xfrm>
              <a:off x="7614927" y="4414234"/>
              <a:ext cx="1870231" cy="3687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35857" name="TextBox 33"/>
            <p:cNvSpPr txBox="1">
              <a:spLocks noChangeArrowheads="1"/>
            </p:cNvSpPr>
            <p:nvPr/>
          </p:nvSpPr>
          <p:spPr bwMode="auto">
            <a:xfrm>
              <a:off x="7600639" y="4396753"/>
              <a:ext cx="194643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golden pheasant</a:t>
              </a:r>
            </a:p>
          </p:txBody>
        </p:sp>
      </p:grpSp>
      <p:sp>
        <p:nvSpPr>
          <p:cNvPr id="3585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Asia: China</a:t>
            </a:r>
          </a:p>
        </p:txBody>
      </p:sp>
      <p:grpSp>
        <p:nvGrpSpPr>
          <p:cNvPr id="35851" name="Group 36"/>
          <p:cNvGrpSpPr>
            <a:grpSpLocks/>
          </p:cNvGrpSpPr>
          <p:nvPr/>
        </p:nvGrpSpPr>
        <p:grpSpPr bwMode="auto">
          <a:xfrm>
            <a:off x="3859213" y="5432425"/>
            <a:ext cx="1208087" cy="427038"/>
            <a:chOff x="817640" y="2365694"/>
            <a:chExt cx="1208877" cy="427839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1984B68C-6C0C-4BFC-B75B-A76ECAF86AE5}"/>
                </a:ext>
              </a:extLst>
            </p:cNvPr>
            <p:cNvSpPr/>
            <p:nvPr/>
          </p:nvSpPr>
          <p:spPr>
            <a:xfrm>
              <a:off x="989202" y="2394323"/>
              <a:ext cx="1037315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39" name="Oval 38">
              <a:hlinkClick r:id="rId10" action="ppaction://hlinksldjump"/>
              <a:extLst>
                <a:ext uri="{FF2B5EF4-FFF2-40B4-BE49-F238E27FC236}">
                  <a16:creationId xmlns:a16="http://schemas.microsoft.com/office/drawing/2014/main" id="{92D5B498-E5F3-45FA-8E31-77166EB6BEF6}"/>
                </a:ext>
              </a:extLst>
            </p:cNvPr>
            <p:cNvSpPr/>
            <p:nvPr/>
          </p:nvSpPr>
          <p:spPr>
            <a:xfrm>
              <a:off x="817640" y="2365694"/>
              <a:ext cx="427316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5852" name="TextBox 46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4257675" y="546417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Map</a:t>
            </a:r>
          </a:p>
        </p:txBody>
      </p:sp>
      <p:sp>
        <p:nvSpPr>
          <p:cNvPr id="35853" name="Rectangle 52"/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gill_penney, maywong_photos, vjay_chennupati, _paVan_ 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35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298AB1C1-7B2F-4DB2-9AD2-1EC330A13BE6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38" name="Oval 37">
              <a:hlinkClick r:id="rId2" action="ppaction://hlinksldjump"/>
              <a:extLst>
                <a:ext uri="{FF2B5EF4-FFF2-40B4-BE49-F238E27FC236}">
                  <a16:creationId xmlns:a16="http://schemas.microsoft.com/office/drawing/2014/main" id="{D132E5F3-05E9-42CA-9ED8-7E33A211DA92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6867" name="Group 8"/>
          <p:cNvGrpSpPr>
            <a:grpSpLocks/>
          </p:cNvGrpSpPr>
          <p:nvPr/>
        </p:nvGrpSpPr>
        <p:grpSpPr bwMode="auto">
          <a:xfrm>
            <a:off x="939800" y="5548313"/>
            <a:ext cx="1208088" cy="428625"/>
            <a:chOff x="817640" y="2365694"/>
            <a:chExt cx="1208877" cy="427839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B0C57FA4-93A6-41F5-9042-933AF255D767}"/>
                </a:ext>
              </a:extLst>
            </p:cNvPr>
            <p:cNvSpPr/>
            <p:nvPr/>
          </p:nvSpPr>
          <p:spPr>
            <a:xfrm>
              <a:off x="989202" y="2394217"/>
              <a:ext cx="1037315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11" name="Oval 10">
              <a:hlinkClick r:id="rId3" action="ppaction://hlinksldjump"/>
              <a:extLst>
                <a:ext uri="{FF2B5EF4-FFF2-40B4-BE49-F238E27FC236}">
                  <a16:creationId xmlns:a16="http://schemas.microsoft.com/office/drawing/2014/main" id="{0A5E1785-1C93-4013-AF42-E3ACB1CBE1E6}"/>
                </a:ext>
              </a:extLst>
            </p:cNvPr>
            <p:cNvSpPr/>
            <p:nvPr/>
          </p:nvSpPr>
          <p:spPr>
            <a:xfrm>
              <a:off x="817640" y="2365694"/>
              <a:ext cx="427317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6868" name="TextBox 11"/>
          <p:cNvSpPr>
            <a:spLocks noChangeArrowheads="1"/>
          </p:cNvSpPr>
          <p:nvPr/>
        </p:nvSpPr>
        <p:spPr bwMode="auto">
          <a:xfrm>
            <a:off x="769938" y="1390650"/>
            <a:ext cx="4254500" cy="3960813"/>
          </a:xfrm>
          <a:prstGeom prst="roundRect">
            <a:avLst>
              <a:gd name="adj" fmla="val 4389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giant panda (shown in the picture) is native to China.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It has a black and white fur coat and large black patches around its eyes.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for around 20 years in the wild.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Giant pandas mostly eat bamboo.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an endangered species.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It is estimated only 2000 are left in the wild.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6869" name="Text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7847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687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Panda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5E98A43-3501-4503-9C3E-D3010C05AB7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458" y="1741433"/>
            <a:ext cx="3160200" cy="2033613"/>
          </a:xfrm>
          <a:prstGeom prst="roundRect">
            <a:avLst>
              <a:gd name="adj" fmla="val 10715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6872" name="Rectangle: Rounded Corners 18"/>
          <p:cNvSpPr>
            <a:spLocks noChangeArrowheads="1"/>
          </p:cNvSpPr>
          <p:nvPr/>
        </p:nvSpPr>
        <p:spPr bwMode="auto">
          <a:xfrm>
            <a:off x="5216525" y="4003675"/>
            <a:ext cx="3084513" cy="898525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very good climbers.</a:t>
            </a:r>
          </a:p>
        </p:txBody>
      </p:sp>
      <p:sp>
        <p:nvSpPr>
          <p:cNvPr id="36873" name="Rectangle 19"/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gill_penney (@flickr.com) - granted under creative commons licence - attribution</a:t>
            </a:r>
          </a:p>
        </p:txBody>
      </p:sp>
      <p:sp>
        <p:nvSpPr>
          <p:cNvPr id="36874" name="TextBox 34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11"/>
          <p:cNvSpPr>
            <a:spLocks noChangeArrowheads="1"/>
          </p:cNvSpPr>
          <p:nvPr/>
        </p:nvSpPr>
        <p:spPr bwMode="auto">
          <a:xfrm>
            <a:off x="693738" y="1479550"/>
            <a:ext cx="4370387" cy="3881438"/>
          </a:xfrm>
          <a:prstGeom prst="roundRect">
            <a:avLst>
              <a:gd name="adj" fmla="val 3815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Also known as a snub nosed monkey.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the forests in the mountains of China.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In summer they eat tree leaves, in winter they eat bark and lichen.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Golden monkeys are said to have the largest herd amongst monkeys that live in trees.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It is endangered due to being hunted for its fur and also from deforestation.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789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Golden Monkey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ADA370E-7D15-49BC-85E5-521B4F17C4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052" y="2130315"/>
            <a:ext cx="3123344" cy="2089347"/>
          </a:xfrm>
          <a:prstGeom prst="roundRect">
            <a:avLst>
              <a:gd name="adj" fmla="val 8272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7893" name="Rectangle 19"/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maywong_photos (@flickr.com) - granted under creative commons licence - attribution</a:t>
            </a:r>
          </a:p>
        </p:txBody>
      </p:sp>
      <p:grpSp>
        <p:nvGrpSpPr>
          <p:cNvPr id="37894" name="Group 20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5C8D28E8-446D-48E8-8556-7372FC2429D5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3" name="Oval 22">
              <a:hlinkClick r:id="rId3" action="ppaction://hlinksldjump"/>
              <a:extLst>
                <a:ext uri="{FF2B5EF4-FFF2-40B4-BE49-F238E27FC236}">
                  <a16:creationId xmlns:a16="http://schemas.microsoft.com/office/drawing/2014/main" id="{38B90AF4-9C9C-4071-8A8B-2FB75BFB0240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7895" name="Group 23"/>
          <p:cNvGrpSpPr>
            <a:grpSpLocks/>
          </p:cNvGrpSpPr>
          <p:nvPr/>
        </p:nvGrpSpPr>
        <p:grpSpPr bwMode="auto">
          <a:xfrm>
            <a:off x="939800" y="5548313"/>
            <a:ext cx="1208088" cy="428625"/>
            <a:chOff x="817640" y="2365694"/>
            <a:chExt cx="1208877" cy="427839"/>
          </a:xfrm>
        </p:grpSpPr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4B5414B8-6D57-47C6-82C9-DCAEC59FFDA5}"/>
                </a:ext>
              </a:extLst>
            </p:cNvPr>
            <p:cNvSpPr/>
            <p:nvPr/>
          </p:nvSpPr>
          <p:spPr>
            <a:xfrm>
              <a:off x="989202" y="2394217"/>
              <a:ext cx="1037315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6" name="Oval 25">
              <a:hlinkClick r:id="rId4" action="ppaction://hlinksldjump"/>
              <a:extLst>
                <a:ext uri="{FF2B5EF4-FFF2-40B4-BE49-F238E27FC236}">
                  <a16:creationId xmlns:a16="http://schemas.microsoft.com/office/drawing/2014/main" id="{333F5C32-2B5A-4816-A2F8-D5BF4AE5F76B}"/>
                </a:ext>
              </a:extLst>
            </p:cNvPr>
            <p:cNvSpPr/>
            <p:nvPr/>
          </p:nvSpPr>
          <p:spPr>
            <a:xfrm>
              <a:off x="817640" y="2365694"/>
              <a:ext cx="427317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7896" name="TextBox 26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7847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7897" name="TextBox 27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11"/>
          <p:cNvSpPr>
            <a:spLocks noChangeArrowheads="1"/>
          </p:cNvSpPr>
          <p:nvPr/>
        </p:nvSpPr>
        <p:spPr bwMode="auto">
          <a:xfrm>
            <a:off x="671513" y="1258888"/>
            <a:ext cx="4117975" cy="4068762"/>
          </a:xfrm>
          <a:prstGeom prst="roundRect">
            <a:avLst>
              <a:gd name="adj" fmla="val 312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Golden pheasants are very bright in colour.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People have been known to keep them as pets.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feed on grain, leaves and insects.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Chinese people believe these birds to be very important in their culture and you can find examples of them in art mythology and literature.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also seen as a token of good luck.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FA8E56B-90B3-48C3-97D4-DEE59151EF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953" y="1257125"/>
            <a:ext cx="2834313" cy="1890464"/>
          </a:xfrm>
          <a:prstGeom prst="roundRect">
            <a:avLst>
              <a:gd name="adj" fmla="val 8751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8916" name="Rectangle: Rounded Corners 16"/>
          <p:cNvSpPr>
            <a:spLocks noChangeArrowheads="1"/>
          </p:cNvSpPr>
          <p:nvPr/>
        </p:nvSpPr>
        <p:spPr bwMode="auto">
          <a:xfrm>
            <a:off x="5068888" y="3305175"/>
            <a:ext cx="3354387" cy="2022475"/>
          </a:xfrm>
          <a:prstGeom prst="roundRect">
            <a:avLst>
              <a:gd name="adj" fmla="val 11125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Golden pheasants have been introduced to the UK in some areas.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usually live on hills and mountains in areas with trees and bushes.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8917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Golden Pheasant</a:t>
            </a:r>
          </a:p>
        </p:txBody>
      </p:sp>
      <p:sp>
        <p:nvSpPr>
          <p:cNvPr id="38918" name="Rectangle 20"/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vjay_chennupati (@flickr.com) - granted under creative commons licence - attribution</a:t>
            </a:r>
          </a:p>
        </p:txBody>
      </p:sp>
      <p:grpSp>
        <p:nvGrpSpPr>
          <p:cNvPr id="38919" name="Group 21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6DA574DF-BEB3-4CA3-B08B-269F2C9AB3BE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4" name="Oval 23">
              <a:hlinkClick r:id="rId3" action="ppaction://hlinksldjump"/>
              <a:extLst>
                <a:ext uri="{FF2B5EF4-FFF2-40B4-BE49-F238E27FC236}">
                  <a16:creationId xmlns:a16="http://schemas.microsoft.com/office/drawing/2014/main" id="{399ED404-DF54-4D82-B0E4-E19D4D9772C9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8920" name="Group 24"/>
          <p:cNvGrpSpPr>
            <a:grpSpLocks/>
          </p:cNvGrpSpPr>
          <p:nvPr/>
        </p:nvGrpSpPr>
        <p:grpSpPr bwMode="auto">
          <a:xfrm>
            <a:off x="939800" y="5548313"/>
            <a:ext cx="1208088" cy="428625"/>
            <a:chOff x="817640" y="2365694"/>
            <a:chExt cx="1208877" cy="42783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634F6988-197A-4426-B4DB-20FFA0F88686}"/>
                </a:ext>
              </a:extLst>
            </p:cNvPr>
            <p:cNvSpPr/>
            <p:nvPr/>
          </p:nvSpPr>
          <p:spPr>
            <a:xfrm>
              <a:off x="989202" y="2394217"/>
              <a:ext cx="1037315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7" name="Oval 26">
              <a:hlinkClick r:id="rId4" action="ppaction://hlinksldjump"/>
              <a:extLst>
                <a:ext uri="{FF2B5EF4-FFF2-40B4-BE49-F238E27FC236}">
                  <a16:creationId xmlns:a16="http://schemas.microsoft.com/office/drawing/2014/main" id="{8833A7FD-7FE4-417F-8B2A-ECC95AABB318}"/>
                </a:ext>
              </a:extLst>
            </p:cNvPr>
            <p:cNvSpPr/>
            <p:nvPr/>
          </p:nvSpPr>
          <p:spPr>
            <a:xfrm>
              <a:off x="817640" y="2365694"/>
              <a:ext cx="427317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8921" name="TextBox 2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7847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8922" name="TextBox 2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11"/>
          <p:cNvSpPr>
            <a:spLocks noChangeArrowheads="1"/>
          </p:cNvSpPr>
          <p:nvPr/>
        </p:nvSpPr>
        <p:spPr bwMode="auto">
          <a:xfrm>
            <a:off x="655638" y="1423988"/>
            <a:ext cx="4294187" cy="3841750"/>
          </a:xfrm>
          <a:prstGeom prst="roundRect">
            <a:avLst>
              <a:gd name="adj" fmla="val 3986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There are two types of Yak. Wild and domestic.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Domestic yak is smaller and less furry and used for fur, meat and transportation. It has a high population.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Wild yak is larger and shaggier. Not many remain.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high up on hills and mountains.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like cold baths in lakes and rivers.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39939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Yak</a:t>
            </a:r>
          </a:p>
        </p:txBody>
      </p:sp>
      <p:sp>
        <p:nvSpPr>
          <p:cNvPr id="39940" name="Rectangle: Rounded Corners 18"/>
          <p:cNvSpPr>
            <a:spLocks noChangeArrowheads="1"/>
          </p:cNvSpPr>
          <p:nvPr/>
        </p:nvSpPr>
        <p:spPr bwMode="auto">
          <a:xfrm>
            <a:off x="5105400" y="3546475"/>
            <a:ext cx="3328988" cy="1806575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grow up to 6.5 feet high.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thick horns to break through ice and dig in snow.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10550D3-6CA7-4D54-B2F1-4F0104904D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415" y="1212496"/>
            <a:ext cx="3305498" cy="2204742"/>
          </a:xfrm>
          <a:prstGeom prst="roundRect">
            <a:avLst>
              <a:gd name="adj" fmla="val 8751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39942" name="Rectangle 20"/>
          <p:cNvSpPr>
            <a:spLocks noChangeArrowheads="1"/>
          </p:cNvSpPr>
          <p:nvPr/>
        </p:nvSpPr>
        <p:spPr bwMode="auto">
          <a:xfrm>
            <a:off x="2286000" y="6143625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_paVan_  (@flickr.com) - granted under creative commons licence - attribution</a:t>
            </a:r>
          </a:p>
        </p:txBody>
      </p:sp>
      <p:grpSp>
        <p:nvGrpSpPr>
          <p:cNvPr id="39943" name="Group 21"/>
          <p:cNvGrpSpPr>
            <a:grpSpLocks/>
          </p:cNvGrpSpPr>
          <p:nvPr/>
        </p:nvGrpSpPr>
        <p:grpSpPr bwMode="auto">
          <a:xfrm>
            <a:off x="4017963" y="5486400"/>
            <a:ext cx="1209675" cy="428625"/>
            <a:chOff x="817640" y="2365694"/>
            <a:chExt cx="1208877" cy="427839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E07A77C4-0A18-4F0E-91C0-B6213814ACE2}"/>
                </a:ext>
              </a:extLst>
            </p:cNvPr>
            <p:cNvSpPr/>
            <p:nvPr/>
          </p:nvSpPr>
          <p:spPr>
            <a:xfrm>
              <a:off x="990563" y="2394217"/>
              <a:ext cx="1035954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4" name="Oval 23">
              <a:hlinkClick r:id="rId3" action="ppaction://hlinksldjump"/>
              <a:extLst>
                <a:ext uri="{FF2B5EF4-FFF2-40B4-BE49-F238E27FC236}">
                  <a16:creationId xmlns:a16="http://schemas.microsoft.com/office/drawing/2014/main" id="{637A3532-4E42-454C-BD54-64E12B511633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grpSp>
        <p:nvGrpSpPr>
          <p:cNvPr id="39944" name="Group 24"/>
          <p:cNvGrpSpPr>
            <a:grpSpLocks/>
          </p:cNvGrpSpPr>
          <p:nvPr/>
        </p:nvGrpSpPr>
        <p:grpSpPr bwMode="auto">
          <a:xfrm>
            <a:off x="939800" y="5548313"/>
            <a:ext cx="1208088" cy="428625"/>
            <a:chOff x="817640" y="2365694"/>
            <a:chExt cx="1208877" cy="427839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BC6A0FF5-AA3E-45AD-BA29-65C1FEB285D0}"/>
                </a:ext>
              </a:extLst>
            </p:cNvPr>
            <p:cNvSpPr/>
            <p:nvPr/>
          </p:nvSpPr>
          <p:spPr>
            <a:xfrm>
              <a:off x="989202" y="2394217"/>
              <a:ext cx="1037315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7" name="Oval 26">
              <a:hlinkClick r:id="rId4" action="ppaction://hlinksldjump"/>
              <a:extLst>
                <a:ext uri="{FF2B5EF4-FFF2-40B4-BE49-F238E27FC236}">
                  <a16:creationId xmlns:a16="http://schemas.microsoft.com/office/drawing/2014/main" id="{C0E3A8A6-07C7-4F1D-8909-B0462B3B1399}"/>
                </a:ext>
              </a:extLst>
            </p:cNvPr>
            <p:cNvSpPr/>
            <p:nvPr/>
          </p:nvSpPr>
          <p:spPr>
            <a:xfrm>
              <a:off x="817640" y="2365694"/>
              <a:ext cx="427317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39945" name="TextBox 2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352550" y="557847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Back</a:t>
            </a:r>
          </a:p>
        </p:txBody>
      </p:sp>
      <p:sp>
        <p:nvSpPr>
          <p:cNvPr id="39946" name="TextBox 2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408488" y="5519738"/>
            <a:ext cx="781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hlinkClick r:id="rId2" action="ppaction://hlinksldjump"/>
            <a:extLst>
              <a:ext uri="{FF2B5EF4-FFF2-40B4-BE49-F238E27FC236}">
                <a16:creationId xmlns:a16="http://schemas.microsoft.com/office/drawing/2014/main" id="{54E5FFFA-59E6-4C38-A172-BB90C24A19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209" y="3402348"/>
            <a:ext cx="2733828" cy="1802084"/>
          </a:xfrm>
          <a:prstGeom prst="roundRect">
            <a:avLst>
              <a:gd name="adj" fmla="val 11172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5" name="Picture 34">
            <a:hlinkClick r:id="rId4" action="ppaction://hlinksldjump"/>
            <a:extLst>
              <a:ext uri="{FF2B5EF4-FFF2-40B4-BE49-F238E27FC236}">
                <a16:creationId xmlns:a16="http://schemas.microsoft.com/office/drawing/2014/main" id="{9EE50443-91B3-43F6-A617-975265B0438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34" b="5888"/>
          <a:stretch/>
        </p:blipFill>
        <p:spPr>
          <a:xfrm>
            <a:off x="1696750" y="3405507"/>
            <a:ext cx="2728961" cy="1800672"/>
          </a:xfrm>
          <a:prstGeom prst="roundRect">
            <a:avLst>
              <a:gd name="adj" fmla="val 931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4" name="Picture 33">
            <a:hlinkClick r:id="rId6" action="ppaction://hlinksldjump"/>
            <a:extLst>
              <a:ext uri="{FF2B5EF4-FFF2-40B4-BE49-F238E27FC236}">
                <a16:creationId xmlns:a16="http://schemas.microsoft.com/office/drawing/2014/main" id="{1724E39C-CF49-483F-B48A-DD69258A406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208" y="1388522"/>
            <a:ext cx="2733828" cy="1833722"/>
          </a:xfrm>
          <a:prstGeom prst="roundRect">
            <a:avLst>
              <a:gd name="adj" fmla="val 1098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3" name="Picture 32">
            <a:hlinkClick r:id="rId8" action="ppaction://hlinksldjump"/>
            <a:extLst>
              <a:ext uri="{FF2B5EF4-FFF2-40B4-BE49-F238E27FC236}">
                <a16:creationId xmlns:a16="http://schemas.microsoft.com/office/drawing/2014/main" id="{285C8AE3-D11F-499C-9713-C8972F0C928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22" y="1388521"/>
            <a:ext cx="2719589" cy="1814312"/>
          </a:xfrm>
          <a:prstGeom prst="roundRect">
            <a:avLst>
              <a:gd name="adj" fmla="val 6936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40966" name="Group 6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1DDD9147-2EBD-4223-8457-153A0CE4D4D2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0983" name="TextBox 8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kookaburra</a:t>
              </a:r>
            </a:p>
          </p:txBody>
        </p:sp>
      </p:grpSp>
      <p:grpSp>
        <p:nvGrpSpPr>
          <p:cNvPr id="40967" name="Group 9"/>
          <p:cNvGrpSpPr>
            <a:grpSpLocks/>
          </p:cNvGrpSpPr>
          <p:nvPr/>
        </p:nvGrpSpPr>
        <p:grpSpPr bwMode="auto">
          <a:xfrm>
            <a:off x="5160963" y="2730500"/>
            <a:ext cx="1870075" cy="381000"/>
            <a:chOff x="7614277" y="4401269"/>
            <a:chExt cx="1870745" cy="381676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80A893A3-D270-459A-A15D-A5F37C459404}"/>
                </a:ext>
              </a:extLst>
            </p:cNvPr>
            <p:cNvSpPr/>
            <p:nvPr/>
          </p:nvSpPr>
          <p:spPr>
            <a:xfrm>
              <a:off x="7614277" y="4413992"/>
              <a:ext cx="1870745" cy="36895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0981" name="TextBox 11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52123" y="4401269"/>
              <a:ext cx="17950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wombat</a:t>
              </a:r>
            </a:p>
          </p:txBody>
        </p:sp>
      </p:grpSp>
      <p:grpSp>
        <p:nvGrpSpPr>
          <p:cNvPr id="40968" name="Group 12"/>
          <p:cNvGrpSpPr>
            <a:grpSpLocks/>
          </p:cNvGrpSpPr>
          <p:nvPr/>
        </p:nvGrpSpPr>
        <p:grpSpPr bwMode="auto">
          <a:xfrm>
            <a:off x="5199063" y="4635500"/>
            <a:ext cx="1870075" cy="392113"/>
            <a:chOff x="7614277" y="4391970"/>
            <a:chExt cx="1870745" cy="390975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3D762213-F4FD-4F9C-A83D-BBFDE7F343FC}"/>
                </a:ext>
              </a:extLst>
            </p:cNvPr>
            <p:cNvSpPr/>
            <p:nvPr/>
          </p:nvSpPr>
          <p:spPr>
            <a:xfrm>
              <a:off x="7614277" y="4414130"/>
              <a:ext cx="1870745" cy="36881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0979" name="TextBox 14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kangaroo</a:t>
              </a:r>
            </a:p>
          </p:txBody>
        </p:sp>
      </p:grpSp>
      <p:grpSp>
        <p:nvGrpSpPr>
          <p:cNvPr id="40969" name="Group 15"/>
          <p:cNvGrpSpPr>
            <a:grpSpLocks/>
          </p:cNvGrpSpPr>
          <p:nvPr/>
        </p:nvGrpSpPr>
        <p:grpSpPr bwMode="auto">
          <a:xfrm>
            <a:off x="2109788" y="4665663"/>
            <a:ext cx="1946275" cy="385762"/>
            <a:chOff x="7600639" y="4396753"/>
            <a:chExt cx="1946437" cy="386192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84A45D6A-1811-4C45-A76E-1A313CF6C78C}"/>
                </a:ext>
              </a:extLst>
            </p:cNvPr>
            <p:cNvSpPr/>
            <p:nvPr/>
          </p:nvSpPr>
          <p:spPr>
            <a:xfrm>
              <a:off x="7614927" y="4414234"/>
              <a:ext cx="1870231" cy="3687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0977" name="TextBox 17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00639" y="4396753"/>
              <a:ext cx="194643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koala</a:t>
              </a:r>
            </a:p>
          </p:txBody>
        </p:sp>
      </p:grpSp>
      <p:sp>
        <p:nvSpPr>
          <p:cNvPr id="4097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Australia</a:t>
            </a:r>
          </a:p>
        </p:txBody>
      </p:sp>
      <p:grpSp>
        <p:nvGrpSpPr>
          <p:cNvPr id="40971" name="Group 20"/>
          <p:cNvGrpSpPr>
            <a:grpSpLocks/>
          </p:cNvGrpSpPr>
          <p:nvPr/>
        </p:nvGrpSpPr>
        <p:grpSpPr bwMode="auto">
          <a:xfrm>
            <a:off x="3951288" y="5503863"/>
            <a:ext cx="1209675" cy="427037"/>
            <a:chOff x="817640" y="2365694"/>
            <a:chExt cx="1208877" cy="427839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3D171478-91E1-4A29-B9AB-446215C660D8}"/>
                </a:ext>
              </a:extLst>
            </p:cNvPr>
            <p:cNvSpPr/>
            <p:nvPr/>
          </p:nvSpPr>
          <p:spPr>
            <a:xfrm>
              <a:off x="990563" y="2394323"/>
              <a:ext cx="1035954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3" name="Oval 22">
              <a:hlinkClick r:id="rId10" action="ppaction://hlinksldjump"/>
              <a:extLst>
                <a:ext uri="{FF2B5EF4-FFF2-40B4-BE49-F238E27FC236}">
                  <a16:creationId xmlns:a16="http://schemas.microsoft.com/office/drawing/2014/main" id="{BBA34F93-2D13-4584-A62F-086E16F82E78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40972" name="TextBox 30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4362450" y="5535613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Map</a:t>
            </a:r>
          </a:p>
        </p:txBody>
      </p:sp>
      <p:sp>
        <p:nvSpPr>
          <p:cNvPr id="40973" name="Rectangle 36"/>
          <p:cNvSpPr>
            <a:spLocks noChangeArrowheads="1"/>
          </p:cNvSpPr>
          <p:nvPr/>
        </p:nvSpPr>
        <p:spPr bwMode="auto">
          <a:xfrm>
            <a:off x="2293938" y="6138863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Stephen Barnett, Rob &amp; Jules, GrahamPics1, Glen_Wright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Box 11"/>
          <p:cNvSpPr>
            <a:spLocks noChangeArrowheads="1"/>
          </p:cNvSpPr>
          <p:nvPr/>
        </p:nvSpPr>
        <p:spPr bwMode="auto">
          <a:xfrm>
            <a:off x="655638" y="1860550"/>
            <a:ext cx="4100512" cy="3046413"/>
          </a:xfrm>
          <a:prstGeom prst="roundRect">
            <a:avLst>
              <a:gd name="adj" fmla="val 372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also known as the laughing kookaburra because their call sounds like a person laughing.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also tip their head back like a person laughing when they call.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big trees.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Kookaburra eat insects, mice, lizards, other birds and snakes.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grpSp>
        <p:nvGrpSpPr>
          <p:cNvPr id="41987" name="Group 21"/>
          <p:cNvGrpSpPr>
            <a:grpSpLocks/>
          </p:cNvGrpSpPr>
          <p:nvPr/>
        </p:nvGrpSpPr>
        <p:grpSpPr bwMode="auto">
          <a:xfrm>
            <a:off x="3975100" y="5529263"/>
            <a:ext cx="1209675" cy="427037"/>
            <a:chOff x="3975797" y="5529089"/>
            <a:chExt cx="1208877" cy="427839"/>
          </a:xfrm>
        </p:grpSpPr>
        <p:grpSp>
          <p:nvGrpSpPr>
            <p:cNvPr id="41991" name="Group 2"/>
            <p:cNvGrpSpPr>
              <a:grpSpLocks/>
            </p:cNvGrpSpPr>
            <p:nvPr/>
          </p:nvGrpSpPr>
          <p:grpSpPr bwMode="auto">
            <a:xfrm>
              <a:off x="3975797" y="5529089"/>
              <a:ext cx="1208877" cy="427839"/>
              <a:chOff x="817640" y="2365694"/>
              <a:chExt cx="1208877" cy="427839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BF6CFFAC-DE44-4C95-AA64-E268AF72D2BB}"/>
                  </a:ext>
                </a:extLst>
              </p:cNvPr>
              <p:cNvSpPr/>
              <p:nvPr/>
            </p:nvSpPr>
            <p:spPr>
              <a:xfrm>
                <a:off x="990564" y="2394323"/>
                <a:ext cx="1035953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5" name="Oval 4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F95FBD03-0952-4C3F-BD62-BD5108C64A76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41992" name="TextBox 13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66038" y="5551788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  <p:sp>
        <p:nvSpPr>
          <p:cNvPr id="41988" name="Title 20"/>
          <p:cNvSpPr>
            <a:spLocks noGrp="1"/>
          </p:cNvSpPr>
          <p:nvPr>
            <p:ph type="title"/>
          </p:nvPr>
        </p:nvSpPr>
        <p:spPr bwMode="auto">
          <a:xfrm>
            <a:off x="457200" y="731838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Kookaburra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C80B5CA-1B17-4AB8-99A8-EC8713DD6A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559" y="2177136"/>
            <a:ext cx="3504711" cy="2337615"/>
          </a:xfrm>
          <a:prstGeom prst="roundRect">
            <a:avLst>
              <a:gd name="adj" fmla="val 7536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1990" name="Rectangle 20"/>
          <p:cNvSpPr>
            <a:spLocks noChangeArrowheads="1"/>
          </p:cNvSpPr>
          <p:nvPr/>
        </p:nvSpPr>
        <p:spPr bwMode="auto">
          <a:xfrm>
            <a:off x="2293938" y="6138863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Stephen Barnett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010" name="Group 20"/>
          <p:cNvGrpSpPr>
            <a:grpSpLocks/>
          </p:cNvGrpSpPr>
          <p:nvPr/>
        </p:nvGrpSpPr>
        <p:grpSpPr bwMode="auto">
          <a:xfrm>
            <a:off x="3975100" y="5529263"/>
            <a:ext cx="1209675" cy="427037"/>
            <a:chOff x="817640" y="2365694"/>
            <a:chExt cx="1208877" cy="427839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220467AC-49E5-4C7A-85FB-3AE9324AD6B8}"/>
                </a:ext>
              </a:extLst>
            </p:cNvPr>
            <p:cNvSpPr/>
            <p:nvPr/>
          </p:nvSpPr>
          <p:spPr>
            <a:xfrm>
              <a:off x="990564" y="2394323"/>
              <a:ext cx="1035953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3" name="Oval 22">
              <a:hlinkClick r:id="rId4" action="ppaction://hlinksldjump"/>
              <a:extLst>
                <a:ext uri="{FF2B5EF4-FFF2-40B4-BE49-F238E27FC236}">
                  <a16:creationId xmlns:a16="http://schemas.microsoft.com/office/drawing/2014/main" id="{81F0A140-ADD4-4ED1-9BFA-76210F5296E5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43011" name="TextBox 11"/>
          <p:cNvSpPr>
            <a:spLocks noChangeArrowheads="1"/>
          </p:cNvSpPr>
          <p:nvPr/>
        </p:nvSpPr>
        <p:spPr bwMode="auto">
          <a:xfrm>
            <a:off x="663575" y="1301750"/>
            <a:ext cx="3740150" cy="4125913"/>
          </a:xfrm>
          <a:prstGeom prst="roundRect">
            <a:avLst>
              <a:gd name="adj" fmla="val 664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wombat is a marsupial.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wombat is the largest burrowing animal in the world.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solitary animals.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nocturnal.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rarely seen in the wild.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wet forested, sloping areas.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feed on grass, roots, bark and moss.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43012" name="Title 20"/>
          <p:cNvSpPr>
            <a:spLocks noGrp="1"/>
          </p:cNvSpPr>
          <p:nvPr>
            <p:ph type="title"/>
          </p:nvPr>
        </p:nvSpPr>
        <p:spPr bwMode="auto">
          <a:xfrm>
            <a:off x="457200" y="731838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Wombat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4C006D2-9C88-44D9-88E6-6E43CB3BC9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266" y="1292175"/>
            <a:ext cx="2301562" cy="1543779"/>
          </a:xfrm>
          <a:prstGeom prst="roundRect">
            <a:avLst>
              <a:gd name="adj" fmla="val 1769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3014" name="Rectangle: Rounded Corners 18"/>
          <p:cNvSpPr>
            <a:spLocks noChangeArrowheads="1"/>
          </p:cNvSpPr>
          <p:nvPr/>
        </p:nvSpPr>
        <p:spPr bwMode="auto">
          <a:xfrm>
            <a:off x="4848225" y="2968625"/>
            <a:ext cx="3570288" cy="242570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Females have a pouch for their young.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Baby wombats are called joeys.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teeth grow constantly because they are worn down from eating.</a:t>
            </a:r>
          </a:p>
        </p:txBody>
      </p:sp>
      <p:sp>
        <p:nvSpPr>
          <p:cNvPr id="43015" name="Rectangle 19"/>
          <p:cNvSpPr>
            <a:spLocks noChangeArrowheads="1"/>
          </p:cNvSpPr>
          <p:nvPr/>
        </p:nvSpPr>
        <p:spPr bwMode="auto">
          <a:xfrm>
            <a:off x="2293938" y="6138863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Rob &amp; Jules (@flickr.com) - granted under creative commons licence - attribution</a:t>
            </a:r>
          </a:p>
        </p:txBody>
      </p:sp>
      <p:sp>
        <p:nvSpPr>
          <p:cNvPr id="43016" name="TextBox 2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365625" y="555148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11"/>
          <p:cNvSpPr>
            <a:spLocks noChangeArrowheads="1"/>
          </p:cNvSpPr>
          <p:nvPr/>
        </p:nvSpPr>
        <p:spPr bwMode="auto">
          <a:xfrm>
            <a:off x="669925" y="1430338"/>
            <a:ext cx="4102100" cy="3786187"/>
          </a:xfrm>
          <a:prstGeom prst="roundRect">
            <a:avLst>
              <a:gd name="adj" fmla="val 869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Koalas are not bears. They are marsupials.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eucalyptus leaves and almost nothing else.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closest relative to a koala is a wombat.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sharp claws to help them climb trees.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 baby koala is called a joey.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44035" name="Title 20"/>
          <p:cNvSpPr>
            <a:spLocks noGrp="1"/>
          </p:cNvSpPr>
          <p:nvPr>
            <p:ph type="title"/>
          </p:nvPr>
        </p:nvSpPr>
        <p:spPr bwMode="auto">
          <a:xfrm>
            <a:off x="457200" y="731838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Koala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8401E97-1706-4703-A8F1-5EA699C74F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34" b="5888"/>
          <a:stretch/>
        </p:blipFill>
        <p:spPr>
          <a:xfrm>
            <a:off x="4984969" y="1430730"/>
            <a:ext cx="3370811" cy="2224190"/>
          </a:xfrm>
          <a:prstGeom prst="roundRect">
            <a:avLst>
              <a:gd name="adj" fmla="val 954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4037" name="Rectangle: Rounded Corners 19"/>
          <p:cNvSpPr>
            <a:spLocks noChangeArrowheads="1"/>
          </p:cNvSpPr>
          <p:nvPr/>
        </p:nvSpPr>
        <p:spPr bwMode="auto">
          <a:xfrm>
            <a:off x="4984750" y="3865563"/>
            <a:ext cx="3370263" cy="1350962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Joeys live in their mothers pouch for 6 months and stay with the mother for 6 months after.</a:t>
            </a:r>
          </a:p>
        </p:txBody>
      </p:sp>
      <p:sp>
        <p:nvSpPr>
          <p:cNvPr id="44038" name="Rectangle 20"/>
          <p:cNvSpPr>
            <a:spLocks noChangeArrowheads="1"/>
          </p:cNvSpPr>
          <p:nvPr/>
        </p:nvSpPr>
        <p:spPr bwMode="auto">
          <a:xfrm>
            <a:off x="2293938" y="6138863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GrahamPics1 (@flickr.com) - granted under creative commons licence - attribution</a:t>
            </a:r>
          </a:p>
        </p:txBody>
      </p:sp>
      <p:grpSp>
        <p:nvGrpSpPr>
          <p:cNvPr id="44039" name="Group 22"/>
          <p:cNvGrpSpPr>
            <a:grpSpLocks/>
          </p:cNvGrpSpPr>
          <p:nvPr/>
        </p:nvGrpSpPr>
        <p:grpSpPr bwMode="auto">
          <a:xfrm>
            <a:off x="3975100" y="5529263"/>
            <a:ext cx="1209675" cy="427037"/>
            <a:chOff x="817640" y="2365694"/>
            <a:chExt cx="1208877" cy="427839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A7C598EA-957E-488B-B014-37974D95FC14}"/>
                </a:ext>
              </a:extLst>
            </p:cNvPr>
            <p:cNvSpPr/>
            <p:nvPr/>
          </p:nvSpPr>
          <p:spPr>
            <a:xfrm>
              <a:off x="990564" y="2394323"/>
              <a:ext cx="1035953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5" name="Oval 24">
              <a:hlinkClick r:id="rId3" action="ppaction://hlinksldjump"/>
              <a:extLst>
                <a:ext uri="{FF2B5EF4-FFF2-40B4-BE49-F238E27FC236}">
                  <a16:creationId xmlns:a16="http://schemas.microsoft.com/office/drawing/2014/main" id="{38C2A75F-B57C-4BA5-9F71-1010B7050665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44040" name="TextBox 25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365625" y="555148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11"/>
          <p:cNvSpPr>
            <a:spLocks noChangeArrowheads="1"/>
          </p:cNvSpPr>
          <p:nvPr/>
        </p:nvSpPr>
        <p:spPr bwMode="auto">
          <a:xfrm>
            <a:off x="655638" y="1420813"/>
            <a:ext cx="4100512" cy="4032250"/>
          </a:xfrm>
          <a:prstGeom prst="roundRect">
            <a:avLst>
              <a:gd name="adj" fmla="val 6264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There are 4 types of kangaroo.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Kangaroos are marsupials.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red kangaroo is the largest marsupial in the world.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hop around quickly on 2 legs or walk around slowly on 4.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very powerful legs.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jump very high.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Most kangaroos eat grass.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45059" name="Title 20"/>
          <p:cNvSpPr>
            <a:spLocks noGrp="1"/>
          </p:cNvSpPr>
          <p:nvPr>
            <p:ph type="title"/>
          </p:nvPr>
        </p:nvSpPr>
        <p:spPr bwMode="auto">
          <a:xfrm>
            <a:off x="457200" y="731838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Kangaroo</a:t>
            </a:r>
          </a:p>
        </p:txBody>
      </p:sp>
      <p:sp>
        <p:nvSpPr>
          <p:cNvPr id="45060" name="Rectangle: Rounded Corners 17"/>
          <p:cNvSpPr>
            <a:spLocks noChangeArrowheads="1"/>
          </p:cNvSpPr>
          <p:nvPr/>
        </p:nvSpPr>
        <p:spPr bwMode="auto">
          <a:xfrm>
            <a:off x="4954588" y="2917825"/>
            <a:ext cx="3576637" cy="2524125"/>
          </a:xfrm>
          <a:prstGeom prst="roundRect">
            <a:avLst>
              <a:gd name="adj" fmla="val 11713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Female kangaroos have pouches to carry the baby kangaroo.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Baby kangaroos are called joeys.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 joey stays in its mothers pouch for 10 months before leaving the pouch for good.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5D09271-7306-4A08-B4AA-B1DC5C1A0E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232" y="1370290"/>
            <a:ext cx="2205365" cy="1453731"/>
          </a:xfrm>
          <a:prstGeom prst="roundRect">
            <a:avLst>
              <a:gd name="adj" fmla="val 17312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5062" name="Rectangle 19"/>
          <p:cNvSpPr>
            <a:spLocks noChangeArrowheads="1"/>
          </p:cNvSpPr>
          <p:nvPr/>
        </p:nvSpPr>
        <p:spPr bwMode="auto">
          <a:xfrm>
            <a:off x="2293938" y="6138863"/>
            <a:ext cx="45720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Glen_Wright (@flickr.com) - granted under creative commons licence - attribution</a:t>
            </a:r>
          </a:p>
        </p:txBody>
      </p:sp>
      <p:grpSp>
        <p:nvGrpSpPr>
          <p:cNvPr id="45063" name="Group 20"/>
          <p:cNvGrpSpPr>
            <a:grpSpLocks/>
          </p:cNvGrpSpPr>
          <p:nvPr/>
        </p:nvGrpSpPr>
        <p:grpSpPr bwMode="auto">
          <a:xfrm>
            <a:off x="3975100" y="5529263"/>
            <a:ext cx="1209675" cy="427037"/>
            <a:chOff x="817640" y="2365694"/>
            <a:chExt cx="1208877" cy="427839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028509E4-6AB6-48FD-8BD3-5EE4EE973399}"/>
                </a:ext>
              </a:extLst>
            </p:cNvPr>
            <p:cNvSpPr/>
            <p:nvPr/>
          </p:nvSpPr>
          <p:spPr>
            <a:xfrm>
              <a:off x="990564" y="2394323"/>
              <a:ext cx="1035953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3" name="Oval 22">
              <a:hlinkClick r:id="rId3" action="ppaction://hlinksldjump"/>
              <a:extLst>
                <a:ext uri="{FF2B5EF4-FFF2-40B4-BE49-F238E27FC236}">
                  <a16:creationId xmlns:a16="http://schemas.microsoft.com/office/drawing/2014/main" id="{5E4FA5B4-BD39-48EF-B97F-26CB84251294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45064" name="TextBox 2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4365625" y="555148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3">
            <a:hlinkClick r:id="rId2" action="ppaction://hlinksldjump"/>
            <a:extLst>
              <a:ext uri="{FF2B5EF4-FFF2-40B4-BE49-F238E27FC236}">
                <a16:creationId xmlns:a16="http://schemas.microsoft.com/office/drawing/2014/main" id="{3C57BE31-AB52-4210-AE08-59E93E697A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23" y="1378441"/>
            <a:ext cx="2782872" cy="1836746"/>
          </a:xfrm>
          <a:prstGeom prst="roundRect">
            <a:avLst>
              <a:gd name="adj" fmla="val 639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53" name="Picture 52">
            <a:hlinkClick r:id="rId4" action="ppaction://hlinksldjump"/>
            <a:extLst>
              <a:ext uri="{FF2B5EF4-FFF2-40B4-BE49-F238E27FC236}">
                <a16:creationId xmlns:a16="http://schemas.microsoft.com/office/drawing/2014/main" id="{D94AA4F7-9831-4C74-89C3-429F976157F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228" y="1404924"/>
            <a:ext cx="2733828" cy="1820772"/>
          </a:xfrm>
          <a:prstGeom prst="roundRect">
            <a:avLst>
              <a:gd name="adj" fmla="val 7372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52" name="Picture 51">
            <a:hlinkClick r:id="rId6" action="ppaction://hlinksldjump"/>
            <a:extLst>
              <a:ext uri="{FF2B5EF4-FFF2-40B4-BE49-F238E27FC236}">
                <a16:creationId xmlns:a16="http://schemas.microsoft.com/office/drawing/2014/main" id="{C26AF8BD-C3AE-4FF7-9F32-0EA2BCCEBD8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8" b="12750"/>
          <a:stretch/>
        </p:blipFill>
        <p:spPr>
          <a:xfrm>
            <a:off x="1706123" y="3426145"/>
            <a:ext cx="2782872" cy="1836962"/>
          </a:xfrm>
          <a:prstGeom prst="roundRect">
            <a:avLst>
              <a:gd name="adj" fmla="val 822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51" name="Picture 50">
            <a:hlinkClick r:id="rId8" action="ppaction://hlinksldjump"/>
            <a:extLst>
              <a:ext uri="{FF2B5EF4-FFF2-40B4-BE49-F238E27FC236}">
                <a16:creationId xmlns:a16="http://schemas.microsoft.com/office/drawing/2014/main" id="{8BB4110C-8718-466C-B2D5-67511DEDABFB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3" t="2560" r="243" b="366"/>
          <a:stretch/>
        </p:blipFill>
        <p:spPr>
          <a:xfrm>
            <a:off x="4697523" y="3426145"/>
            <a:ext cx="2845455" cy="1836962"/>
          </a:xfrm>
          <a:prstGeom prst="roundRect">
            <a:avLst>
              <a:gd name="adj" fmla="val 1140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46086" name="Group 24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AA6393F3-7C50-46B9-8315-FF0021C22897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6103" name="TextBox 26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arctic tern</a:t>
              </a:r>
            </a:p>
          </p:txBody>
        </p:sp>
      </p:grpSp>
      <p:grpSp>
        <p:nvGrpSpPr>
          <p:cNvPr id="46087" name="Group 27"/>
          <p:cNvGrpSpPr>
            <a:grpSpLocks/>
          </p:cNvGrpSpPr>
          <p:nvPr/>
        </p:nvGrpSpPr>
        <p:grpSpPr bwMode="auto">
          <a:xfrm>
            <a:off x="5160963" y="2743200"/>
            <a:ext cx="1870075" cy="368300"/>
            <a:chOff x="7614277" y="4413613"/>
            <a:chExt cx="1870745" cy="369332"/>
          </a:xfrm>
        </p:grpSpPr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5A8C80D8-8784-4D08-AA50-C038A6ACC6E2}"/>
                </a:ext>
              </a:extLst>
            </p:cNvPr>
            <p:cNvSpPr/>
            <p:nvPr/>
          </p:nvSpPr>
          <p:spPr>
            <a:xfrm>
              <a:off x="7614277" y="4413613"/>
              <a:ext cx="1870745" cy="36933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6101" name="TextBox 29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70" y="4413613"/>
              <a:ext cx="17950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weddel seal</a:t>
              </a:r>
            </a:p>
          </p:txBody>
        </p:sp>
      </p:grpSp>
      <p:grpSp>
        <p:nvGrpSpPr>
          <p:cNvPr id="46088" name="Group 30"/>
          <p:cNvGrpSpPr>
            <a:grpSpLocks/>
          </p:cNvGrpSpPr>
          <p:nvPr/>
        </p:nvGrpSpPr>
        <p:grpSpPr bwMode="auto">
          <a:xfrm>
            <a:off x="5203825" y="4578350"/>
            <a:ext cx="1870075" cy="390525"/>
            <a:chOff x="7614277" y="4391970"/>
            <a:chExt cx="1870745" cy="390975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2FD4A248-443A-43DC-9289-779DAC004AE6}"/>
                </a:ext>
              </a:extLst>
            </p:cNvPr>
            <p:cNvSpPr/>
            <p:nvPr/>
          </p:nvSpPr>
          <p:spPr>
            <a:xfrm>
              <a:off x="7614277" y="4414221"/>
              <a:ext cx="1870745" cy="3687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6099" name="TextBox 32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orca</a:t>
              </a:r>
            </a:p>
          </p:txBody>
        </p:sp>
      </p:grpSp>
      <p:grpSp>
        <p:nvGrpSpPr>
          <p:cNvPr id="46089" name="Group 33"/>
          <p:cNvGrpSpPr>
            <a:grpSpLocks/>
          </p:cNvGrpSpPr>
          <p:nvPr/>
        </p:nvGrpSpPr>
        <p:grpSpPr bwMode="auto">
          <a:xfrm>
            <a:off x="2109788" y="4665663"/>
            <a:ext cx="1946275" cy="385762"/>
            <a:chOff x="7600639" y="4396753"/>
            <a:chExt cx="1946437" cy="386192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9294699E-B1F5-494F-91AA-1E07872D2FE7}"/>
                </a:ext>
              </a:extLst>
            </p:cNvPr>
            <p:cNvSpPr/>
            <p:nvPr/>
          </p:nvSpPr>
          <p:spPr>
            <a:xfrm>
              <a:off x="7614927" y="4414234"/>
              <a:ext cx="1870231" cy="3687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46097" name="TextBox 35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00639" y="4396753"/>
              <a:ext cx="1946437" cy="369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emperor penguin</a:t>
              </a:r>
            </a:p>
          </p:txBody>
        </p:sp>
      </p:grpSp>
      <p:sp>
        <p:nvSpPr>
          <p:cNvPr id="4609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Antarctica</a:t>
            </a:r>
          </a:p>
        </p:txBody>
      </p:sp>
      <p:grpSp>
        <p:nvGrpSpPr>
          <p:cNvPr id="46091" name="Group 37"/>
          <p:cNvGrpSpPr>
            <a:grpSpLocks/>
          </p:cNvGrpSpPr>
          <p:nvPr/>
        </p:nvGrpSpPr>
        <p:grpSpPr bwMode="auto">
          <a:xfrm>
            <a:off x="3994150" y="5500688"/>
            <a:ext cx="1209675" cy="427037"/>
            <a:chOff x="817640" y="2365694"/>
            <a:chExt cx="1208877" cy="427839"/>
          </a:xfrm>
        </p:grpSpPr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75961839-FD69-4783-8EC7-7490A2692715}"/>
                </a:ext>
              </a:extLst>
            </p:cNvPr>
            <p:cNvSpPr/>
            <p:nvPr/>
          </p:nvSpPr>
          <p:spPr>
            <a:xfrm>
              <a:off x="990564" y="2394323"/>
              <a:ext cx="1035953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40" name="Oval 39">
              <a:hlinkClick r:id="rId10" action="ppaction://hlinksldjump"/>
              <a:extLst>
                <a:ext uri="{FF2B5EF4-FFF2-40B4-BE49-F238E27FC236}">
                  <a16:creationId xmlns:a16="http://schemas.microsoft.com/office/drawing/2014/main" id="{495255C6-D22B-4D41-B7F4-1C0A47DE5C8B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46092" name="TextBox 47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4362450" y="5526088"/>
            <a:ext cx="781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Map</a:t>
            </a:r>
          </a:p>
        </p:txBody>
      </p:sp>
      <p:sp>
        <p:nvSpPr>
          <p:cNvPr id="46093" name="Rectangle 54"/>
          <p:cNvSpPr>
            <a:spLocks noChangeArrowheads="1"/>
          </p:cNvSpPr>
          <p:nvPr/>
        </p:nvSpPr>
        <p:spPr bwMode="auto">
          <a:xfrm>
            <a:off x="2286000" y="61325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sonstroem, Chadica, son_gismo, CraigBullard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Group 2"/>
          <p:cNvGrpSpPr>
            <a:grpSpLocks/>
          </p:cNvGrpSpPr>
          <p:nvPr/>
        </p:nvGrpSpPr>
        <p:grpSpPr bwMode="auto">
          <a:xfrm>
            <a:off x="3937000" y="5508625"/>
            <a:ext cx="1209675" cy="428625"/>
            <a:chOff x="817640" y="2365694"/>
            <a:chExt cx="1208877" cy="427839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55F8CA22-B039-4EFE-BB5E-FE7825859C22}"/>
                </a:ext>
              </a:extLst>
            </p:cNvPr>
            <p:cNvSpPr/>
            <p:nvPr/>
          </p:nvSpPr>
          <p:spPr>
            <a:xfrm>
              <a:off x="990564" y="2394217"/>
              <a:ext cx="1035953" cy="37079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5" name="Oval 4">
              <a:hlinkClick r:id="rId2" action="ppaction://hlinksldjump"/>
              <a:extLst>
                <a:ext uri="{FF2B5EF4-FFF2-40B4-BE49-F238E27FC236}">
                  <a16:creationId xmlns:a16="http://schemas.microsoft.com/office/drawing/2014/main" id="{7CB0FBB8-EE60-4388-8749-0D0C3EFA853F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47107" name="TextBox 11"/>
          <p:cNvSpPr>
            <a:spLocks noChangeArrowheads="1"/>
          </p:cNvSpPr>
          <p:nvPr/>
        </p:nvSpPr>
        <p:spPr bwMode="auto">
          <a:xfrm>
            <a:off x="717550" y="1482725"/>
            <a:ext cx="4100513" cy="3813175"/>
          </a:xfrm>
          <a:prstGeom prst="roundRect">
            <a:avLst>
              <a:gd name="adj" fmla="val 3148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Arctic terns have the longest migration journey of any bird.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spend most of their time flying.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land once every 1 to 3 years to nest.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fly from the Arctic to the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Antarctic every year and then fly back.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perfect wings for flying long distances.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47108" name="TextBox 13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4343400" y="552132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Home</a:t>
            </a:r>
          </a:p>
        </p:txBody>
      </p:sp>
      <p:sp>
        <p:nvSpPr>
          <p:cNvPr id="47109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Arctic Tern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B2EC661-E76B-4E2B-B15C-D0646F104E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487" y="2198483"/>
            <a:ext cx="3332050" cy="2196419"/>
          </a:xfrm>
          <a:prstGeom prst="roundRect">
            <a:avLst>
              <a:gd name="adj" fmla="val 840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7111" name="Rectangle 19"/>
          <p:cNvSpPr>
            <a:spLocks noChangeArrowheads="1"/>
          </p:cNvSpPr>
          <p:nvPr/>
        </p:nvSpPr>
        <p:spPr bwMode="auto">
          <a:xfrm>
            <a:off x="2286000" y="61325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sonstroem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11"/>
          <p:cNvSpPr>
            <a:spLocks noChangeArrowheads="1"/>
          </p:cNvSpPr>
          <p:nvPr/>
        </p:nvSpPr>
        <p:spPr bwMode="auto">
          <a:xfrm>
            <a:off x="679450" y="1363663"/>
            <a:ext cx="4102100" cy="4032250"/>
          </a:xfrm>
          <a:prstGeom prst="roundRect">
            <a:avLst>
              <a:gd name="adj" fmla="val 272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Weddell seals live further south than any other mammal.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holes in the ice breathing through the gaps.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Every year the females come out from under the ice to give birth to baby seals called pups.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feed on fish, squid and krill.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Young Weddell seals love to play fight.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Weddell seal pups are really cute.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4813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Weddel Seal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CEC89B4-6C01-4507-B166-D0BB4CAEA6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293" y="2026831"/>
            <a:ext cx="3506598" cy="2335449"/>
          </a:xfrm>
          <a:prstGeom prst="roundRect">
            <a:avLst>
              <a:gd name="adj" fmla="val 1221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8133" name="Rectangle 18"/>
          <p:cNvSpPr>
            <a:spLocks noChangeArrowheads="1"/>
          </p:cNvSpPr>
          <p:nvPr/>
        </p:nvSpPr>
        <p:spPr bwMode="auto">
          <a:xfrm>
            <a:off x="2286000" y="61325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Chadica (@flickr.com) - granted under creative commons licence - attribution</a:t>
            </a:r>
          </a:p>
        </p:txBody>
      </p:sp>
      <p:grpSp>
        <p:nvGrpSpPr>
          <p:cNvPr id="48134" name="Group 23"/>
          <p:cNvGrpSpPr>
            <a:grpSpLocks/>
          </p:cNvGrpSpPr>
          <p:nvPr/>
        </p:nvGrpSpPr>
        <p:grpSpPr bwMode="auto">
          <a:xfrm>
            <a:off x="3937000" y="5508625"/>
            <a:ext cx="1209675" cy="428625"/>
            <a:chOff x="3937629" y="5508900"/>
            <a:chExt cx="1208877" cy="427839"/>
          </a:xfrm>
        </p:grpSpPr>
        <p:grpSp>
          <p:nvGrpSpPr>
            <p:cNvPr id="48135" name="Group 19"/>
            <p:cNvGrpSpPr>
              <a:grpSpLocks/>
            </p:cNvGrpSpPr>
            <p:nvPr/>
          </p:nvGrpSpPr>
          <p:grpSpPr bwMode="auto">
            <a:xfrm>
              <a:off x="3937629" y="5508900"/>
              <a:ext cx="1208877" cy="427839"/>
              <a:chOff x="817640" y="2365694"/>
              <a:chExt cx="1208877" cy="427839"/>
            </a:xfrm>
          </p:grpSpPr>
          <p:sp>
            <p:nvSpPr>
              <p:cNvPr id="21" name="Rectangle: Rounded Corners 20">
                <a:extLst>
                  <a:ext uri="{FF2B5EF4-FFF2-40B4-BE49-F238E27FC236}">
                    <a16:creationId xmlns:a16="http://schemas.microsoft.com/office/drawing/2014/main" id="{763F26BD-178B-47E0-A1E1-735F8D594DA8}"/>
                  </a:ext>
                </a:extLst>
              </p:cNvPr>
              <p:cNvSpPr/>
              <p:nvPr/>
            </p:nvSpPr>
            <p:spPr>
              <a:xfrm>
                <a:off x="990564" y="2394217"/>
                <a:ext cx="1035953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2" name="Oval 21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FA60B05C-71DE-435A-86BF-989160D53933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48136" name="TextBox 2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43909" y="5521854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11"/>
          <p:cNvSpPr>
            <a:spLocks noChangeArrowheads="1"/>
          </p:cNvSpPr>
          <p:nvPr/>
        </p:nvSpPr>
        <p:spPr bwMode="auto">
          <a:xfrm>
            <a:off x="592138" y="1225550"/>
            <a:ext cx="4287837" cy="4197350"/>
          </a:xfrm>
          <a:prstGeom prst="roundRect">
            <a:avLst>
              <a:gd name="adj" fmla="val 356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Penguins cannot fly.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Instead of wings penguins have flippers to help them swim in the water.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stay underwater for up to 20 minutes.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Emperor penguins are the biggest penguin out of 17 species.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colours help keep them camouflaged in the sea.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huddle together to keep warm in large groups.</a:t>
            </a:r>
          </a:p>
        </p:txBody>
      </p:sp>
      <p:sp>
        <p:nvSpPr>
          <p:cNvPr id="49155" name="Title 20"/>
          <p:cNvSpPr>
            <a:spLocks noGrp="1"/>
          </p:cNvSpPr>
          <p:nvPr>
            <p:ph type="title"/>
          </p:nvPr>
        </p:nvSpPr>
        <p:spPr bwMode="auto">
          <a:xfrm>
            <a:off x="461963" y="519113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Emperor Penguin</a:t>
            </a:r>
          </a:p>
        </p:txBody>
      </p:sp>
      <p:sp>
        <p:nvSpPr>
          <p:cNvPr id="49156" name="Rectangle: Rounded Corners 17"/>
          <p:cNvSpPr>
            <a:spLocks noChangeArrowheads="1"/>
          </p:cNvSpPr>
          <p:nvPr/>
        </p:nvSpPr>
        <p:spPr bwMode="auto">
          <a:xfrm>
            <a:off x="5022850" y="2535238"/>
            <a:ext cx="3516313" cy="2841625"/>
          </a:xfrm>
          <a:prstGeom prst="roundRect">
            <a:avLst>
              <a:gd name="adj" fmla="val 4856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breed in the winter.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Males look after the eggs whilst females go to feed.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fish and other sea life.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After two months the females return and regurgitate food for the now hatched chicks.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3283E5B-6212-44E3-8674-D81CBE7904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8" b="12750"/>
          <a:stretch/>
        </p:blipFill>
        <p:spPr>
          <a:xfrm>
            <a:off x="5854622" y="1166119"/>
            <a:ext cx="1852303" cy="1222697"/>
          </a:xfrm>
          <a:prstGeom prst="roundRect">
            <a:avLst>
              <a:gd name="adj" fmla="val 1850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49158" name="Rectangle 19"/>
          <p:cNvSpPr>
            <a:spLocks noChangeArrowheads="1"/>
          </p:cNvSpPr>
          <p:nvPr/>
        </p:nvSpPr>
        <p:spPr bwMode="auto">
          <a:xfrm>
            <a:off x="2286000" y="61325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son_gismo (@flickr.com) - granted under creative commons licence - attribution</a:t>
            </a:r>
          </a:p>
        </p:txBody>
      </p:sp>
      <p:grpSp>
        <p:nvGrpSpPr>
          <p:cNvPr id="49159" name="Group 20"/>
          <p:cNvGrpSpPr>
            <a:grpSpLocks/>
          </p:cNvGrpSpPr>
          <p:nvPr/>
        </p:nvGrpSpPr>
        <p:grpSpPr bwMode="auto">
          <a:xfrm>
            <a:off x="3937000" y="5508625"/>
            <a:ext cx="1209675" cy="428625"/>
            <a:chOff x="3937629" y="5508900"/>
            <a:chExt cx="1208877" cy="427839"/>
          </a:xfrm>
        </p:grpSpPr>
        <p:grpSp>
          <p:nvGrpSpPr>
            <p:cNvPr id="49160" name="Group 21"/>
            <p:cNvGrpSpPr>
              <a:grpSpLocks/>
            </p:cNvGrpSpPr>
            <p:nvPr/>
          </p:nvGrpSpPr>
          <p:grpSpPr bwMode="auto">
            <a:xfrm>
              <a:off x="3937629" y="5508900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ED5C2316-0339-4F7E-AD8C-7CBED4AC1BCC}"/>
                  </a:ext>
                </a:extLst>
              </p:cNvPr>
              <p:cNvSpPr/>
              <p:nvPr/>
            </p:nvSpPr>
            <p:spPr>
              <a:xfrm>
                <a:off x="990564" y="2394217"/>
                <a:ext cx="1035953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8222F71F-C22D-4335-A3B5-21D6284CBEA8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49161" name="TextBox 2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43909" y="5521854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Box 11"/>
          <p:cNvSpPr>
            <a:spLocks noChangeArrowheads="1"/>
          </p:cNvSpPr>
          <p:nvPr/>
        </p:nvSpPr>
        <p:spPr bwMode="auto">
          <a:xfrm>
            <a:off x="644525" y="1274763"/>
            <a:ext cx="4052888" cy="4165600"/>
          </a:xfrm>
          <a:prstGeom prst="roundRect">
            <a:avLst>
              <a:gd name="adj" fmla="val 3782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Also known as killer whales.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aren’t whales, they are the largest of dolphins.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weigh up to 6 tonnes.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grow to be as long as a bus.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can live up to 80 years old.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black and white colouring acts as camouflage underwater.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one of the world's most powerful predators.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50179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Orca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B55F9FE-B5F8-4592-9243-7344877196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3" t="2560" r="243" b="366"/>
          <a:stretch/>
        </p:blipFill>
        <p:spPr>
          <a:xfrm>
            <a:off x="5769756" y="1245137"/>
            <a:ext cx="1730002" cy="1116851"/>
          </a:xfrm>
          <a:prstGeom prst="roundRect">
            <a:avLst>
              <a:gd name="adj" fmla="val 1616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50181" name="Rectangle: Rounded Corners 18"/>
          <p:cNvSpPr>
            <a:spLocks noChangeArrowheads="1"/>
          </p:cNvSpPr>
          <p:nvPr/>
        </p:nvSpPr>
        <p:spPr bwMode="auto">
          <a:xfrm>
            <a:off x="4910138" y="2497138"/>
            <a:ext cx="3595687" cy="2943225"/>
          </a:xfrm>
          <a:prstGeom prst="roundRect">
            <a:avLst>
              <a:gd name="adj" fmla="val 528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seals, sea lions, whales, fish, squid, penguins and other sea birds.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very intelligent.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live in groups called pods with up to 40 in a group.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work together to hunt.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50182" name="Rectangle 19"/>
          <p:cNvSpPr>
            <a:spLocks noChangeArrowheads="1"/>
          </p:cNvSpPr>
          <p:nvPr/>
        </p:nvSpPr>
        <p:spPr bwMode="auto">
          <a:xfrm>
            <a:off x="2286000" y="6132513"/>
            <a:ext cx="45720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CraigBullard (@flickr.com) - granted under creative commons licence - attribution</a:t>
            </a:r>
          </a:p>
        </p:txBody>
      </p:sp>
      <p:grpSp>
        <p:nvGrpSpPr>
          <p:cNvPr id="50183" name="Group 20"/>
          <p:cNvGrpSpPr>
            <a:grpSpLocks/>
          </p:cNvGrpSpPr>
          <p:nvPr/>
        </p:nvGrpSpPr>
        <p:grpSpPr bwMode="auto">
          <a:xfrm>
            <a:off x="3937000" y="5508625"/>
            <a:ext cx="1209675" cy="428625"/>
            <a:chOff x="3937629" y="5508900"/>
            <a:chExt cx="1208877" cy="427839"/>
          </a:xfrm>
        </p:grpSpPr>
        <p:grpSp>
          <p:nvGrpSpPr>
            <p:cNvPr id="50184" name="Group 21"/>
            <p:cNvGrpSpPr>
              <a:grpSpLocks/>
            </p:cNvGrpSpPr>
            <p:nvPr/>
          </p:nvGrpSpPr>
          <p:grpSpPr bwMode="auto">
            <a:xfrm>
              <a:off x="3937629" y="5508900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5B444846-C241-4CB2-80CB-34CB7F3137E6}"/>
                  </a:ext>
                </a:extLst>
              </p:cNvPr>
              <p:cNvSpPr/>
              <p:nvPr/>
            </p:nvSpPr>
            <p:spPr>
              <a:xfrm>
                <a:off x="990564" y="2394217"/>
                <a:ext cx="1035953" cy="370794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EC3AEA0C-E3E3-41A9-A8CF-9A0E6FFB84AD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50185" name="TextBox 2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43909" y="5521854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hlinkClick r:id="rId2" action="ppaction://hlinksldjump"/>
            <a:extLst>
              <a:ext uri="{FF2B5EF4-FFF2-40B4-BE49-F238E27FC236}">
                <a16:creationId xmlns:a16="http://schemas.microsoft.com/office/drawing/2014/main" id="{46E89292-F352-4DEC-87BF-2C72BA3A1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4" t="-336" r="2629" b="15816"/>
          <a:stretch/>
        </p:blipFill>
        <p:spPr>
          <a:xfrm>
            <a:off x="4734428" y="3405713"/>
            <a:ext cx="2759647" cy="1773856"/>
          </a:xfrm>
          <a:prstGeom prst="roundRect">
            <a:avLst>
              <a:gd name="adj" fmla="val 851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5" name="Picture 34">
            <a:hlinkClick r:id="rId4" action="ppaction://hlinksldjump"/>
            <a:extLst>
              <a:ext uri="{FF2B5EF4-FFF2-40B4-BE49-F238E27FC236}">
                <a16:creationId xmlns:a16="http://schemas.microsoft.com/office/drawing/2014/main" id="{C872C7DD-084B-478C-AEDC-DB8796EF3ED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1" t="4501" r="3660" b="11978"/>
          <a:stretch/>
        </p:blipFill>
        <p:spPr>
          <a:xfrm>
            <a:off x="1726239" y="3394763"/>
            <a:ext cx="2762756" cy="1793348"/>
          </a:xfrm>
          <a:prstGeom prst="roundRect">
            <a:avLst>
              <a:gd name="adj" fmla="val 9823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4" name="Picture 33">
            <a:hlinkClick r:id="rId6" action="ppaction://hlinksldjump"/>
            <a:extLst>
              <a:ext uri="{FF2B5EF4-FFF2-40B4-BE49-F238E27FC236}">
                <a16:creationId xmlns:a16="http://schemas.microsoft.com/office/drawing/2014/main" id="{7466C329-0B89-49DF-9CE7-DF7B1F4100C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3" t="1792" r="5347" b="18305"/>
          <a:stretch/>
        </p:blipFill>
        <p:spPr>
          <a:xfrm>
            <a:off x="4712958" y="1401992"/>
            <a:ext cx="2781117" cy="1812790"/>
          </a:xfrm>
          <a:prstGeom prst="roundRect">
            <a:avLst>
              <a:gd name="adj" fmla="val 8330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pic>
        <p:nvPicPr>
          <p:cNvPr id="33" name="Picture 32">
            <a:hlinkClick r:id="rId8" action="ppaction://hlinksldjump"/>
            <a:extLst>
              <a:ext uri="{FF2B5EF4-FFF2-40B4-BE49-F238E27FC236}">
                <a16:creationId xmlns:a16="http://schemas.microsoft.com/office/drawing/2014/main" id="{8708284C-899C-4E69-89C9-D5F99F91DE1F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" t="236" r="3669" b="15896"/>
          <a:stretch/>
        </p:blipFill>
        <p:spPr>
          <a:xfrm>
            <a:off x="1697071" y="1401991"/>
            <a:ext cx="2791924" cy="1812791"/>
          </a:xfrm>
          <a:prstGeom prst="roundRect">
            <a:avLst>
              <a:gd name="adj" fmla="val 9718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grpSp>
        <p:nvGrpSpPr>
          <p:cNvPr id="51206" name="Group 6"/>
          <p:cNvGrpSpPr>
            <a:grpSpLocks/>
          </p:cNvGrpSpPr>
          <p:nvPr/>
        </p:nvGrpSpPr>
        <p:grpSpPr bwMode="auto">
          <a:xfrm>
            <a:off x="1816100" y="2743200"/>
            <a:ext cx="2411413" cy="373063"/>
            <a:chOff x="4873660" y="2679194"/>
            <a:chExt cx="2179817" cy="373802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51F80F8D-B062-4E3E-B89A-D87C4D0C2722}"/>
                </a:ext>
              </a:extLst>
            </p:cNvPr>
            <p:cNvSpPr/>
            <p:nvPr/>
          </p:nvSpPr>
          <p:spPr>
            <a:xfrm>
              <a:off x="5028644" y="2683966"/>
              <a:ext cx="1869850" cy="36903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51223" name="TextBox 8">
              <a:hlinkClick r:id="rId8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873660" y="2679194"/>
              <a:ext cx="21798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polar bear</a:t>
              </a:r>
            </a:p>
          </p:txBody>
        </p:sp>
      </p:grpSp>
      <p:grpSp>
        <p:nvGrpSpPr>
          <p:cNvPr id="51207" name="Group 9"/>
          <p:cNvGrpSpPr>
            <a:grpSpLocks/>
          </p:cNvGrpSpPr>
          <p:nvPr/>
        </p:nvGrpSpPr>
        <p:grpSpPr bwMode="auto">
          <a:xfrm>
            <a:off x="5060950" y="2743200"/>
            <a:ext cx="2305050" cy="368300"/>
            <a:chOff x="7515025" y="4413613"/>
            <a:chExt cx="2049039" cy="369332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DC20BC7E-B079-42A6-B911-0A41CA1D3433}"/>
                </a:ext>
              </a:extLst>
            </p:cNvPr>
            <p:cNvSpPr/>
            <p:nvPr/>
          </p:nvSpPr>
          <p:spPr>
            <a:xfrm>
              <a:off x="7613808" y="4413613"/>
              <a:ext cx="1871230" cy="36933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51221" name="TextBox 11">
              <a:hlinkClick r:id="rId6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515025" y="4413613"/>
              <a:ext cx="204903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reindeer / caribou</a:t>
              </a:r>
            </a:p>
          </p:txBody>
        </p:sp>
      </p:grpSp>
      <p:grpSp>
        <p:nvGrpSpPr>
          <p:cNvPr id="51208" name="Group 12"/>
          <p:cNvGrpSpPr>
            <a:grpSpLocks/>
          </p:cNvGrpSpPr>
          <p:nvPr/>
        </p:nvGrpSpPr>
        <p:grpSpPr bwMode="auto">
          <a:xfrm>
            <a:off x="5278438" y="4643438"/>
            <a:ext cx="1870075" cy="392112"/>
            <a:chOff x="7614277" y="4391970"/>
            <a:chExt cx="1870745" cy="390975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18B8057A-D8B4-42AA-BF0E-FBF9CE9E52F7}"/>
                </a:ext>
              </a:extLst>
            </p:cNvPr>
            <p:cNvSpPr/>
            <p:nvPr/>
          </p:nvSpPr>
          <p:spPr>
            <a:xfrm>
              <a:off x="7614277" y="4414131"/>
              <a:ext cx="1870745" cy="36881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51219" name="TextBox 14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89968" y="4391970"/>
              <a:ext cx="171936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lemming</a:t>
              </a:r>
            </a:p>
          </p:txBody>
        </p:sp>
      </p:grpSp>
      <p:grpSp>
        <p:nvGrpSpPr>
          <p:cNvPr id="51209" name="Group 15"/>
          <p:cNvGrpSpPr>
            <a:grpSpLocks/>
          </p:cNvGrpSpPr>
          <p:nvPr/>
        </p:nvGrpSpPr>
        <p:grpSpPr bwMode="auto">
          <a:xfrm>
            <a:off x="2109788" y="4665663"/>
            <a:ext cx="1946275" cy="385762"/>
            <a:chOff x="7600639" y="4396753"/>
            <a:chExt cx="1946437" cy="386192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94DF5C6B-E412-4CAB-A30E-12DA84CAA7C3}"/>
                </a:ext>
              </a:extLst>
            </p:cNvPr>
            <p:cNvSpPr/>
            <p:nvPr/>
          </p:nvSpPr>
          <p:spPr>
            <a:xfrm>
              <a:off x="7614927" y="4414234"/>
              <a:ext cx="1870231" cy="36871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/>
            </a:p>
          </p:txBody>
        </p:sp>
        <p:sp>
          <p:nvSpPr>
            <p:cNvPr id="51217" name="TextBox 17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600639" y="4396753"/>
              <a:ext cx="194643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arctic hare</a:t>
              </a:r>
            </a:p>
          </p:txBody>
        </p:sp>
      </p:grpSp>
      <p:sp>
        <p:nvSpPr>
          <p:cNvPr id="51210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Arctic</a:t>
            </a:r>
          </a:p>
        </p:txBody>
      </p:sp>
      <p:grpSp>
        <p:nvGrpSpPr>
          <p:cNvPr id="51211" name="Group 19"/>
          <p:cNvGrpSpPr>
            <a:grpSpLocks/>
          </p:cNvGrpSpPr>
          <p:nvPr/>
        </p:nvGrpSpPr>
        <p:grpSpPr bwMode="auto">
          <a:xfrm>
            <a:off x="3963988" y="5443538"/>
            <a:ext cx="1209675" cy="427037"/>
            <a:chOff x="817640" y="2365694"/>
            <a:chExt cx="1208877" cy="427839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63DD3B5A-A32F-4527-AFEF-C1F55E29BA6A}"/>
                </a:ext>
              </a:extLst>
            </p:cNvPr>
            <p:cNvSpPr/>
            <p:nvPr/>
          </p:nvSpPr>
          <p:spPr>
            <a:xfrm>
              <a:off x="990563" y="2394323"/>
              <a:ext cx="1035954" cy="37058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200">
                <a:latin typeface="+mj-lt"/>
              </a:endParaRPr>
            </a:p>
          </p:txBody>
        </p:sp>
        <p:sp>
          <p:nvSpPr>
            <p:cNvPr id="22" name="Oval 21">
              <a:hlinkClick r:id="rId10" action="ppaction://hlinksldjump"/>
              <a:extLst>
                <a:ext uri="{FF2B5EF4-FFF2-40B4-BE49-F238E27FC236}">
                  <a16:creationId xmlns:a16="http://schemas.microsoft.com/office/drawing/2014/main" id="{D909ABB8-324E-4897-9830-B93B0352391C}"/>
                </a:ext>
              </a:extLst>
            </p:cNvPr>
            <p:cNvSpPr/>
            <p:nvPr/>
          </p:nvSpPr>
          <p:spPr>
            <a:xfrm>
              <a:off x="817640" y="2365694"/>
              <a:ext cx="428342" cy="427839"/>
            </a:xfrm>
            <a:prstGeom prst="ellipse">
              <a:avLst/>
            </a:prstGeom>
            <a:solidFill>
              <a:srgbClr val="B9D26D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+mj-lt"/>
              </a:endParaRPr>
            </a:p>
          </p:txBody>
        </p:sp>
      </p:grpSp>
      <p:sp>
        <p:nvSpPr>
          <p:cNvPr id="51212" name="TextBox 29">
            <a:hlinkClick r:id="rId10" action="ppaction://hlinksldjump"/>
          </p:cNvPr>
          <p:cNvSpPr txBox="1">
            <a:spLocks noChangeArrowheads="1"/>
          </p:cNvSpPr>
          <p:nvPr/>
        </p:nvSpPr>
        <p:spPr bwMode="auto">
          <a:xfrm>
            <a:off x="4356100" y="5451475"/>
            <a:ext cx="781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/>
              <a:t>Map</a:t>
            </a:r>
          </a:p>
        </p:txBody>
      </p:sp>
      <p:sp>
        <p:nvSpPr>
          <p:cNvPr id="51213" name="Rectangle 36"/>
          <p:cNvSpPr>
            <a:spLocks noChangeArrowheads="1"/>
          </p:cNvSpPr>
          <p:nvPr/>
        </p:nvSpPr>
        <p:spPr bwMode="auto">
          <a:xfrm>
            <a:off x="2286000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Remi, Prairie Boy, sheilapic76, Leo-seta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Box 11"/>
          <p:cNvSpPr>
            <a:spLocks noChangeArrowheads="1"/>
          </p:cNvSpPr>
          <p:nvPr/>
        </p:nvSpPr>
        <p:spPr bwMode="auto">
          <a:xfrm>
            <a:off x="744538" y="1458913"/>
            <a:ext cx="4102100" cy="3625850"/>
          </a:xfrm>
          <a:prstGeom prst="roundRect">
            <a:avLst>
              <a:gd name="adj" fmla="val 337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Polar bears have black fur underneath their outer layer of white fur.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It is the largest land carnivore.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Polar bears hunt seals on the sea ice.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spend most of their time at sea.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Polar bears keep warm due to 10cm of blubber under the skin.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a really good sense of smell.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grpSp>
        <p:nvGrpSpPr>
          <p:cNvPr id="52227" name="Group 20"/>
          <p:cNvGrpSpPr>
            <a:grpSpLocks/>
          </p:cNvGrpSpPr>
          <p:nvPr/>
        </p:nvGrpSpPr>
        <p:grpSpPr bwMode="auto">
          <a:xfrm>
            <a:off x="3937000" y="5524500"/>
            <a:ext cx="1209675" cy="427038"/>
            <a:chOff x="3937629" y="5524100"/>
            <a:chExt cx="1208877" cy="427839"/>
          </a:xfrm>
        </p:grpSpPr>
        <p:grpSp>
          <p:nvGrpSpPr>
            <p:cNvPr id="52232" name="Group 2"/>
            <p:cNvGrpSpPr>
              <a:grpSpLocks/>
            </p:cNvGrpSpPr>
            <p:nvPr/>
          </p:nvGrpSpPr>
          <p:grpSpPr bwMode="auto">
            <a:xfrm>
              <a:off x="3937629" y="5524100"/>
              <a:ext cx="1208877" cy="427839"/>
              <a:chOff x="817640" y="2365694"/>
              <a:chExt cx="1208877" cy="427839"/>
            </a:xfrm>
          </p:grpSpPr>
          <p:sp>
            <p:nvSpPr>
              <p:cNvPr id="4" name="Rectangle: Rounded Corners 3">
                <a:extLst>
                  <a:ext uri="{FF2B5EF4-FFF2-40B4-BE49-F238E27FC236}">
                    <a16:creationId xmlns:a16="http://schemas.microsoft.com/office/drawing/2014/main" id="{AC1BC1CA-3C9F-444A-8989-3AF7F2C68A85}"/>
                  </a:ext>
                </a:extLst>
              </p:cNvPr>
              <p:cNvSpPr/>
              <p:nvPr/>
            </p:nvSpPr>
            <p:spPr>
              <a:xfrm>
                <a:off x="990564" y="2394323"/>
                <a:ext cx="1035953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5" name="Oval 4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14861854-8D32-40C0-8AFF-9B7D887A128F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52233" name="TextBox 13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65468" y="5537741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  <p:sp>
        <p:nvSpPr>
          <p:cNvPr id="52228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Polar Bear</a:t>
            </a:r>
          </a:p>
        </p:txBody>
      </p:sp>
      <p:sp>
        <p:nvSpPr>
          <p:cNvPr id="52229" name="Rectangle: Rounded Corners 16"/>
          <p:cNvSpPr>
            <a:spLocks noChangeArrowheads="1"/>
          </p:cNvSpPr>
          <p:nvPr/>
        </p:nvSpPr>
        <p:spPr bwMode="auto">
          <a:xfrm>
            <a:off x="5146675" y="3759200"/>
            <a:ext cx="3248025" cy="1322388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Polar bears are now endangered due to the melting of sea ice meaning they have less hunting area.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45812E4-1270-4ACB-ACA2-B0C6B1B14B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" t="236" r="3669" b="11214"/>
          <a:stretch/>
        </p:blipFill>
        <p:spPr>
          <a:xfrm>
            <a:off x="5146506" y="1431944"/>
            <a:ext cx="3177619" cy="2178389"/>
          </a:xfrm>
          <a:prstGeom prst="roundRect">
            <a:avLst>
              <a:gd name="adj" fmla="val 17715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52231" name="Rectangle 19"/>
          <p:cNvSpPr>
            <a:spLocks noChangeArrowheads="1"/>
          </p:cNvSpPr>
          <p:nvPr/>
        </p:nvSpPr>
        <p:spPr bwMode="auto">
          <a:xfrm>
            <a:off x="2286000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Remi (@flickr.com) - granted under creative commons licence -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11"/>
          <p:cNvSpPr>
            <a:spLocks noChangeArrowheads="1"/>
          </p:cNvSpPr>
          <p:nvPr/>
        </p:nvSpPr>
        <p:spPr bwMode="auto">
          <a:xfrm>
            <a:off x="765175" y="1608138"/>
            <a:ext cx="4511675" cy="3733800"/>
          </a:xfrm>
          <a:prstGeom prst="roundRect">
            <a:avLst>
              <a:gd name="adj" fmla="val 5366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Reindeer are also called caribou.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Males and females both grow antlers.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Male antlers can grow 5 feet tall.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spend summer feeding on grasses, mushrooms and plants in the arctic tundra.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travel south during winter months to warmer climates.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dig for food with their large hooves.</a:t>
            </a:r>
          </a:p>
        </p:txBody>
      </p:sp>
      <p:sp>
        <p:nvSpPr>
          <p:cNvPr id="53251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Reindeer / Caribou</a:t>
            </a:r>
          </a:p>
        </p:txBody>
      </p:sp>
      <p:sp>
        <p:nvSpPr>
          <p:cNvPr id="53252" name="Rectangle: Rounded Corners 16"/>
          <p:cNvSpPr>
            <a:spLocks noChangeArrowheads="1"/>
          </p:cNvSpPr>
          <p:nvPr/>
        </p:nvSpPr>
        <p:spPr bwMode="auto">
          <a:xfrm>
            <a:off x="5511800" y="3997325"/>
            <a:ext cx="2873375" cy="107315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Females are called cows, males are called bulls, young are called calves.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B91DF1D-394E-4889-89C3-CEB7F019F7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3" t="1792" r="5347" b="13890"/>
          <a:stretch/>
        </p:blipFill>
        <p:spPr>
          <a:xfrm>
            <a:off x="5610355" y="1894508"/>
            <a:ext cx="2685013" cy="1846839"/>
          </a:xfrm>
          <a:prstGeom prst="roundRect">
            <a:avLst>
              <a:gd name="adj" fmla="val 7034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53254" name="Rectangle 19"/>
          <p:cNvSpPr>
            <a:spLocks noChangeArrowheads="1"/>
          </p:cNvSpPr>
          <p:nvPr/>
        </p:nvSpPr>
        <p:spPr bwMode="auto">
          <a:xfrm>
            <a:off x="2286000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 Prairie Boy (@flickr.com) - granted under creative commons licence - attribution</a:t>
            </a:r>
          </a:p>
        </p:txBody>
      </p:sp>
      <p:grpSp>
        <p:nvGrpSpPr>
          <p:cNvPr id="53255" name="Group 20"/>
          <p:cNvGrpSpPr>
            <a:grpSpLocks/>
          </p:cNvGrpSpPr>
          <p:nvPr/>
        </p:nvGrpSpPr>
        <p:grpSpPr bwMode="auto">
          <a:xfrm>
            <a:off x="3937000" y="5524500"/>
            <a:ext cx="1209675" cy="427038"/>
            <a:chOff x="3937629" y="5524100"/>
            <a:chExt cx="1208877" cy="427839"/>
          </a:xfrm>
        </p:grpSpPr>
        <p:grpSp>
          <p:nvGrpSpPr>
            <p:cNvPr id="53256" name="Group 21"/>
            <p:cNvGrpSpPr>
              <a:grpSpLocks/>
            </p:cNvGrpSpPr>
            <p:nvPr/>
          </p:nvGrpSpPr>
          <p:grpSpPr bwMode="auto">
            <a:xfrm>
              <a:off x="3937629" y="5524100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D2C26B48-B54B-4FC9-ACF0-5248BEA4BC6D}"/>
                  </a:ext>
                </a:extLst>
              </p:cNvPr>
              <p:cNvSpPr/>
              <p:nvPr/>
            </p:nvSpPr>
            <p:spPr>
              <a:xfrm>
                <a:off x="990564" y="2394323"/>
                <a:ext cx="1035953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A31DD392-7EFB-42A6-9CD4-DAC379E6585F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53257" name="TextBox 2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65468" y="5537741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Box 11"/>
          <p:cNvSpPr>
            <a:spLocks noChangeArrowheads="1"/>
          </p:cNvSpPr>
          <p:nvPr/>
        </p:nvSpPr>
        <p:spPr bwMode="auto">
          <a:xfrm>
            <a:off x="765175" y="1400175"/>
            <a:ext cx="4102100" cy="4032250"/>
          </a:xfrm>
          <a:prstGeom prst="roundRect">
            <a:avLst>
              <a:gd name="adj" fmla="val 5639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the largest type of hare.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In summer months arctic hares are brown and grey but in winter their fur is white. This is so they are camouflaged against the landscape.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shorter ears than most hares so they stay warmer.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very good eyesight and sense of smell.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sometimes huddle in large groups to stay warm.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54275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Arctic Hare</a:t>
            </a:r>
          </a:p>
        </p:txBody>
      </p:sp>
      <p:sp>
        <p:nvSpPr>
          <p:cNvPr id="54276" name="Rectangle: Rounded Corners 14"/>
          <p:cNvSpPr>
            <a:spLocks noChangeArrowheads="1"/>
          </p:cNvSpPr>
          <p:nvPr/>
        </p:nvSpPr>
        <p:spPr bwMode="auto">
          <a:xfrm>
            <a:off x="5057775" y="3830638"/>
            <a:ext cx="3241675" cy="1601787"/>
          </a:xfrm>
          <a:prstGeom prst="roundRect">
            <a:avLst>
              <a:gd name="adj" fmla="val 14227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eat leaves, bark, twigs, roots, grasses and flowers.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Their most common enemy is the wolf.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2428E4A-4F8A-42EF-B9A0-8729EB23FA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5" t="4501" r="4957" b="11978"/>
          <a:stretch/>
        </p:blipFill>
        <p:spPr>
          <a:xfrm>
            <a:off x="5146506" y="1417733"/>
            <a:ext cx="3152606" cy="2106970"/>
          </a:xfrm>
          <a:prstGeom prst="roundRect">
            <a:avLst>
              <a:gd name="adj" fmla="val 6769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54278" name="Rectangle 20"/>
          <p:cNvSpPr>
            <a:spLocks noChangeArrowheads="1"/>
          </p:cNvSpPr>
          <p:nvPr/>
        </p:nvSpPr>
        <p:spPr bwMode="auto">
          <a:xfrm>
            <a:off x="2286000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sheilapic76 (@flickr.com) - granted under creative commons licence - attribution</a:t>
            </a:r>
          </a:p>
        </p:txBody>
      </p:sp>
      <p:grpSp>
        <p:nvGrpSpPr>
          <p:cNvPr id="54279" name="Group 21"/>
          <p:cNvGrpSpPr>
            <a:grpSpLocks/>
          </p:cNvGrpSpPr>
          <p:nvPr/>
        </p:nvGrpSpPr>
        <p:grpSpPr bwMode="auto">
          <a:xfrm>
            <a:off x="3937000" y="5524500"/>
            <a:ext cx="1209675" cy="427038"/>
            <a:chOff x="3937629" y="5524100"/>
            <a:chExt cx="1208877" cy="427839"/>
          </a:xfrm>
        </p:grpSpPr>
        <p:grpSp>
          <p:nvGrpSpPr>
            <p:cNvPr id="54280" name="Group 22"/>
            <p:cNvGrpSpPr>
              <a:grpSpLocks/>
            </p:cNvGrpSpPr>
            <p:nvPr/>
          </p:nvGrpSpPr>
          <p:grpSpPr bwMode="auto">
            <a:xfrm>
              <a:off x="3937629" y="5524100"/>
              <a:ext cx="1208877" cy="427839"/>
              <a:chOff x="817640" y="2365694"/>
              <a:chExt cx="1208877" cy="427839"/>
            </a:xfrm>
          </p:grpSpPr>
          <p:sp>
            <p:nvSpPr>
              <p:cNvPr id="25" name="Rectangle: Rounded Corners 24">
                <a:extLst>
                  <a:ext uri="{FF2B5EF4-FFF2-40B4-BE49-F238E27FC236}">
                    <a16:creationId xmlns:a16="http://schemas.microsoft.com/office/drawing/2014/main" id="{B2801A25-D11A-471F-BD26-A229B59C5C39}"/>
                  </a:ext>
                </a:extLst>
              </p:cNvPr>
              <p:cNvSpPr/>
              <p:nvPr/>
            </p:nvSpPr>
            <p:spPr>
              <a:xfrm>
                <a:off x="990564" y="2394323"/>
                <a:ext cx="1035953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6" name="Oval 25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15A45555-5C2F-496A-86DD-83F0CA616ECC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54281" name="TextBox 23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65468" y="5537741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Box 11"/>
          <p:cNvSpPr>
            <a:spLocks noChangeArrowheads="1"/>
          </p:cNvSpPr>
          <p:nvPr/>
        </p:nvSpPr>
        <p:spPr bwMode="auto">
          <a:xfrm>
            <a:off x="612775" y="1360488"/>
            <a:ext cx="4100513" cy="4032250"/>
          </a:xfrm>
          <a:prstGeom prst="roundRect">
            <a:avLst>
              <a:gd name="adj" fmla="val 6056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Lemmings are small rodents.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the smallest mammals in the arctic.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close relatives to voles.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solitary and meet only to mate.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have very sharp teeth to gnaw through roots, moss and soil.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are the prey of wolves, foxes and owls.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sp>
        <p:nvSpPr>
          <p:cNvPr id="55299" name="Title 20"/>
          <p:cNvSpPr>
            <a:spLocks noGrp="1"/>
          </p:cNvSpPr>
          <p:nvPr>
            <p:ph type="title"/>
          </p:nvPr>
        </p:nvSpPr>
        <p:spPr bwMode="auto">
          <a:xfrm>
            <a:off x="431800" y="688975"/>
            <a:ext cx="8220075" cy="993775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z="3600" smtClean="0"/>
              <a:t>Lemming</a:t>
            </a:r>
          </a:p>
        </p:txBody>
      </p:sp>
      <p:sp>
        <p:nvSpPr>
          <p:cNvPr id="55300" name="Rectangle: Rounded Corners 14"/>
          <p:cNvSpPr>
            <a:spLocks noChangeArrowheads="1"/>
          </p:cNvSpPr>
          <p:nvPr/>
        </p:nvSpPr>
        <p:spPr bwMode="auto">
          <a:xfrm>
            <a:off x="4886325" y="3101975"/>
            <a:ext cx="3635375" cy="2255838"/>
          </a:xfrm>
          <a:prstGeom prst="roundRect">
            <a:avLst>
              <a:gd name="adj" fmla="val 8880"/>
            </a:avLst>
          </a:prstGeom>
          <a:noFill/>
          <a:ln w="38100">
            <a:solidFill>
              <a:srgbClr val="87B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/>
          <a:lstStyle>
            <a:lvl1pPr marL="285750" indent="-285750"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Baby lemmings are born under the snow.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burrow paths under the snow.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GB" altLang="en-US" sz="1600"/>
              <a:t>They make nests out of hair, lichen and grass.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GB" altLang="en-US" sz="160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6B173C5-30CB-45A7-9396-82985483CA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1" t="884" r="2629" b="15816"/>
          <a:stretch/>
        </p:blipFill>
        <p:spPr>
          <a:xfrm>
            <a:off x="5526809" y="1360119"/>
            <a:ext cx="2367231" cy="1605158"/>
          </a:xfrm>
          <a:prstGeom prst="roundRect">
            <a:avLst>
              <a:gd name="adj" fmla="val 9981"/>
            </a:avLst>
          </a:prstGeom>
          <a:solidFill>
            <a:srgbClr val="FFFFFF"/>
          </a:solidFill>
          <a:ln w="76200" cap="sq">
            <a:noFill/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contourClr>
              <a:srgbClr val="C0C0C0"/>
            </a:contourClr>
          </a:sp3d>
        </p:spPr>
      </p:pic>
      <p:sp>
        <p:nvSpPr>
          <p:cNvPr id="55302" name="Rectangle 19"/>
          <p:cNvSpPr>
            <a:spLocks noChangeArrowheads="1"/>
          </p:cNvSpPr>
          <p:nvPr/>
        </p:nvSpPr>
        <p:spPr bwMode="auto">
          <a:xfrm>
            <a:off x="2286000" y="6134100"/>
            <a:ext cx="45720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500">
                <a:latin typeface="BPreplay" pitchFamily="50" charset="0"/>
                <a:cs typeface="Arial" panose="020B0604020202020204" pitchFamily="34" charset="0"/>
              </a:rPr>
              <a:t>Photo courtesy of Leo-seta (@flickr.com) - granted under creative commons licence - attribution</a:t>
            </a:r>
          </a:p>
        </p:txBody>
      </p:sp>
      <p:grpSp>
        <p:nvGrpSpPr>
          <p:cNvPr id="55303" name="Group 20"/>
          <p:cNvGrpSpPr>
            <a:grpSpLocks/>
          </p:cNvGrpSpPr>
          <p:nvPr/>
        </p:nvGrpSpPr>
        <p:grpSpPr bwMode="auto">
          <a:xfrm>
            <a:off x="3937000" y="5524500"/>
            <a:ext cx="1209675" cy="427038"/>
            <a:chOff x="3937629" y="5524100"/>
            <a:chExt cx="1208877" cy="427839"/>
          </a:xfrm>
        </p:grpSpPr>
        <p:grpSp>
          <p:nvGrpSpPr>
            <p:cNvPr id="55304" name="Group 21"/>
            <p:cNvGrpSpPr>
              <a:grpSpLocks/>
            </p:cNvGrpSpPr>
            <p:nvPr/>
          </p:nvGrpSpPr>
          <p:grpSpPr bwMode="auto">
            <a:xfrm>
              <a:off x="3937629" y="5524100"/>
              <a:ext cx="1208877" cy="427839"/>
              <a:chOff x="817640" y="2365694"/>
              <a:chExt cx="1208877" cy="427839"/>
            </a:xfrm>
          </p:grpSpPr>
          <p:sp>
            <p:nvSpPr>
              <p:cNvPr id="24" name="Rectangle: Rounded Corners 23">
                <a:extLst>
                  <a:ext uri="{FF2B5EF4-FFF2-40B4-BE49-F238E27FC236}">
                    <a16:creationId xmlns:a16="http://schemas.microsoft.com/office/drawing/2014/main" id="{6137DBA9-70C2-44BE-B45C-6AA31A3F19CB}"/>
                  </a:ext>
                </a:extLst>
              </p:cNvPr>
              <p:cNvSpPr/>
              <p:nvPr/>
            </p:nvSpPr>
            <p:spPr>
              <a:xfrm>
                <a:off x="990564" y="2394323"/>
                <a:ext cx="1035953" cy="370582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sz="1200">
                  <a:latin typeface="+mj-lt"/>
                </a:endParaRPr>
              </a:p>
            </p:txBody>
          </p:sp>
          <p:sp>
            <p:nvSpPr>
              <p:cNvPr id="25" name="Oval 24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639C588C-EC33-4D3A-A2DA-9B5F229FCE02}"/>
                  </a:ext>
                </a:extLst>
              </p:cNvPr>
              <p:cNvSpPr/>
              <p:nvPr/>
            </p:nvSpPr>
            <p:spPr>
              <a:xfrm>
                <a:off x="817640" y="2365694"/>
                <a:ext cx="428342" cy="427839"/>
              </a:xfrm>
              <a:prstGeom prst="ellipse">
                <a:avLst/>
              </a:prstGeom>
              <a:solidFill>
                <a:srgbClr val="B9D26D"/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 dirty="0">
                  <a:latin typeface="+mj-lt"/>
                </a:endParaRPr>
              </a:p>
            </p:txBody>
          </p:sp>
        </p:grpSp>
        <p:sp>
          <p:nvSpPr>
            <p:cNvPr id="55305" name="TextBox 2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4365468" y="5537741"/>
              <a:ext cx="7810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 eaLnBrk="1" hangingPunct="1"/>
              <a:r>
                <a:rPr lang="en-GB" altLang="en-US"/>
                <a:t>Home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F2E29E89-0DFA-4D77-9F0E-984BEC9B9FEF}"/>
              </a:ext>
            </a:extLst>
          </p:cNvPr>
          <p:cNvSpPr/>
          <p:nvPr/>
        </p:nvSpPr>
        <p:spPr>
          <a:xfrm>
            <a:off x="2373313" y="1527175"/>
            <a:ext cx="1343025" cy="1546225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7A678556-8472-4E33-9F85-FB9BE0C35BD2}"/>
              </a:ext>
            </a:extLst>
          </p:cNvPr>
          <p:cNvSpPr/>
          <p:nvPr/>
        </p:nvSpPr>
        <p:spPr>
          <a:xfrm>
            <a:off x="871538" y="1508125"/>
            <a:ext cx="1343025" cy="1546225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33F87445-337C-4700-BFBC-8957348E78C4}"/>
              </a:ext>
            </a:extLst>
          </p:cNvPr>
          <p:cNvSpPr/>
          <p:nvPr/>
        </p:nvSpPr>
        <p:spPr>
          <a:xfrm>
            <a:off x="3943350" y="1527175"/>
            <a:ext cx="1343025" cy="1546225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6325" name="Title 1"/>
          <p:cNvSpPr>
            <a:spLocks noGrp="1"/>
          </p:cNvSpPr>
          <p:nvPr>
            <p:ph type="title"/>
          </p:nvPr>
        </p:nvSpPr>
        <p:spPr bwMode="auto">
          <a:xfrm>
            <a:off x="457200" y="646113"/>
            <a:ext cx="8220075" cy="995362"/>
          </a:xfrm>
          <a:prstGeom prst="roundRect">
            <a:avLst>
              <a:gd name="adj" fmla="val 9639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smtClean="0"/>
              <a:t>What Have You Learnt?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59B746A-4058-4963-8307-AFBAE65EB19D}"/>
              </a:ext>
            </a:extLst>
          </p:cNvPr>
          <p:cNvSpPr/>
          <p:nvPr/>
        </p:nvSpPr>
        <p:spPr>
          <a:xfrm>
            <a:off x="5478463" y="1536700"/>
            <a:ext cx="1343025" cy="1546225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DA7A0E77-4F8C-4DC1-A634-3E5BBC8F8D53}"/>
              </a:ext>
            </a:extLst>
          </p:cNvPr>
          <p:cNvSpPr/>
          <p:nvPr/>
        </p:nvSpPr>
        <p:spPr>
          <a:xfrm>
            <a:off x="7032625" y="1536700"/>
            <a:ext cx="1341438" cy="1536700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7C2F3A2-F524-4D05-9794-205D31351D12}"/>
              </a:ext>
            </a:extLst>
          </p:cNvPr>
          <p:cNvSpPr/>
          <p:nvPr/>
        </p:nvSpPr>
        <p:spPr>
          <a:xfrm>
            <a:off x="919163" y="4802188"/>
            <a:ext cx="7454900" cy="928687"/>
          </a:xfrm>
          <a:prstGeom prst="roundRect">
            <a:avLst/>
          </a:prstGeom>
          <a:solidFill>
            <a:srgbClr val="C0DE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806450" y="1901825"/>
            <a:ext cx="14557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Where are zebras from?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2368550" y="1916113"/>
            <a:ext cx="14541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Where are tigers from?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3908425" y="1792288"/>
            <a:ext cx="14541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Where are polar bears from?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2017713" y="5092700"/>
            <a:ext cx="63674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What is the most interesting thing you have learnt today?</a:t>
            </a: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6992938" y="1731963"/>
            <a:ext cx="14557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What is </a:t>
            </a:r>
          </a:p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your favourite animal?</a:t>
            </a:r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5448300" y="1749425"/>
            <a:ext cx="145415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1600">
                <a:cs typeface="Sassoon Infant Rg" pitchFamily="50" charset="0"/>
              </a:rPr>
              <a:t>Where are emperor penguins from?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3416300"/>
            <a:ext cx="1554162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17931">
            <a:off x="5743575" y="3057525"/>
            <a:ext cx="2006600" cy="180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6" grpId="0" animBg="1"/>
      <p:bldP spid="17" grpId="0" animBg="1"/>
      <p:bldP spid="18" grpId="0" animBg="1"/>
      <p:bldP spid="19" grpId="0" animBg="1"/>
      <p:bldP spid="22" grpId="0"/>
      <p:bldP spid="23" grpId="0"/>
      <p:bldP spid="24" grpId="0"/>
      <p:bldP spid="25" grpId="0"/>
      <p:bldP spid="29" grpId="0"/>
      <p:bldP spid="3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Twinkl Template">
    <a:dk1>
      <a:srgbClr val="1C1C1C"/>
    </a:dk1>
    <a:lt1>
      <a:sysClr val="window" lastClr="FFFFFF"/>
    </a:lt1>
    <a:dk2>
      <a:srgbClr val="4A4A4A"/>
    </a:dk2>
    <a:lt2>
      <a:srgbClr val="F4F2F2"/>
    </a:lt2>
    <a:accent1>
      <a:srgbClr val="E34192"/>
    </a:accent1>
    <a:accent2>
      <a:srgbClr val="EB8634"/>
    </a:accent2>
    <a:accent3>
      <a:srgbClr val="E6C734"/>
    </a:accent3>
    <a:accent4>
      <a:srgbClr val="79AD42"/>
    </a:accent4>
    <a:accent5>
      <a:srgbClr val="23A7F9"/>
    </a:accent5>
    <a:accent6>
      <a:srgbClr val="954EBE"/>
    </a:accent6>
    <a:hlink>
      <a:srgbClr val="23A7F9"/>
    </a:hlink>
    <a:folHlink>
      <a:srgbClr val="757070"/>
    </a:folHlink>
  </a:clrScheme>
</a:themeOverride>
</file>

<file path=ppt/theme/themeOverride2.xml><?xml version="1.0" encoding="utf-8"?>
<a:themeOverride xmlns:a="http://schemas.openxmlformats.org/drawingml/2006/main">
  <a:clrScheme name="Twinkl Template">
    <a:dk1>
      <a:srgbClr val="1C1C1C"/>
    </a:dk1>
    <a:lt1>
      <a:sysClr val="window" lastClr="FFFFFF"/>
    </a:lt1>
    <a:dk2>
      <a:srgbClr val="4A4A4A"/>
    </a:dk2>
    <a:lt2>
      <a:srgbClr val="F4F2F2"/>
    </a:lt2>
    <a:accent1>
      <a:srgbClr val="E34192"/>
    </a:accent1>
    <a:accent2>
      <a:srgbClr val="EB8634"/>
    </a:accent2>
    <a:accent3>
      <a:srgbClr val="E6C734"/>
    </a:accent3>
    <a:accent4>
      <a:srgbClr val="79AD42"/>
    </a:accent4>
    <a:accent5>
      <a:srgbClr val="23A7F9"/>
    </a:accent5>
    <a:accent6>
      <a:srgbClr val="954EBE"/>
    </a:accent6>
    <a:hlink>
      <a:srgbClr val="23A7F9"/>
    </a:hlink>
    <a:folHlink>
      <a:srgbClr val="757070"/>
    </a:folHlink>
  </a:clrScheme>
</a:themeOverride>
</file>

<file path=ppt/theme/themeOverride3.xml><?xml version="1.0" encoding="utf-8"?>
<a:themeOverride xmlns:a="http://schemas.openxmlformats.org/drawingml/2006/main">
  <a:clrScheme name="Twinkl Template">
    <a:dk1>
      <a:srgbClr val="1C1C1C"/>
    </a:dk1>
    <a:lt1>
      <a:sysClr val="window" lastClr="FFFFFF"/>
    </a:lt1>
    <a:dk2>
      <a:srgbClr val="4A4A4A"/>
    </a:dk2>
    <a:lt2>
      <a:srgbClr val="F4F2F2"/>
    </a:lt2>
    <a:accent1>
      <a:srgbClr val="E34192"/>
    </a:accent1>
    <a:accent2>
      <a:srgbClr val="EB8634"/>
    </a:accent2>
    <a:accent3>
      <a:srgbClr val="E6C734"/>
    </a:accent3>
    <a:accent4>
      <a:srgbClr val="79AD42"/>
    </a:accent4>
    <a:accent5>
      <a:srgbClr val="23A7F9"/>
    </a:accent5>
    <a:accent6>
      <a:srgbClr val="954EBE"/>
    </a:accent6>
    <a:hlink>
      <a:srgbClr val="23A7F9"/>
    </a:hlink>
    <a:folHlink>
      <a:srgbClr val="75707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420</TotalTime>
  <Words>3755</Words>
  <Application>Microsoft Office PowerPoint</Application>
  <PresentationFormat>On-screen Show (4:3)</PresentationFormat>
  <Paragraphs>660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8" baseType="lpstr">
      <vt:lpstr>Twinkl</vt:lpstr>
      <vt:lpstr>Arial</vt:lpstr>
      <vt:lpstr>Sassoon Infant Rg</vt:lpstr>
      <vt:lpstr>Calibri</vt:lpstr>
      <vt:lpstr>Twinkl SemiBold</vt:lpstr>
      <vt:lpstr>BPreplay</vt:lpstr>
      <vt:lpstr>Twinkl Sb</vt:lpstr>
      <vt:lpstr>Office Theme</vt:lpstr>
      <vt:lpstr>PowerPoint Presentation</vt:lpstr>
      <vt:lpstr>Click the labels to see which animals are from the area selected.</vt:lpstr>
      <vt:lpstr>North America</vt:lpstr>
      <vt:lpstr>Alligator</vt:lpstr>
      <vt:lpstr>Beaver</vt:lpstr>
      <vt:lpstr>Brown Bear</vt:lpstr>
      <vt:lpstr>Moose</vt:lpstr>
      <vt:lpstr>South America</vt:lpstr>
      <vt:lpstr>Red Eyed Tree Frog</vt:lpstr>
      <vt:lpstr>Toucan</vt:lpstr>
      <vt:lpstr>PowerPoint Presentation</vt:lpstr>
      <vt:lpstr>PowerPoint Presentation</vt:lpstr>
      <vt:lpstr>Africa</vt:lpstr>
      <vt:lpstr>African Elephant</vt:lpstr>
      <vt:lpstr>Hippo</vt:lpstr>
      <vt:lpstr>Zebra</vt:lpstr>
      <vt:lpstr>Lion</vt:lpstr>
      <vt:lpstr>Europe: United Kingdom</vt:lpstr>
      <vt:lpstr>Badger</vt:lpstr>
      <vt:lpstr>Hedgehog</vt:lpstr>
      <vt:lpstr>Puffin</vt:lpstr>
      <vt:lpstr>Red Squirrel</vt:lpstr>
      <vt:lpstr>Click to explore Asia</vt:lpstr>
      <vt:lpstr>Asia: India</vt:lpstr>
      <vt:lpstr>Tiger</vt:lpstr>
      <vt:lpstr>Peacock</vt:lpstr>
      <vt:lpstr>Black Buck</vt:lpstr>
      <vt:lpstr>Snow Leopard</vt:lpstr>
      <vt:lpstr>Asia: China</vt:lpstr>
      <vt:lpstr>Panda</vt:lpstr>
      <vt:lpstr>Golden Monkey</vt:lpstr>
      <vt:lpstr>Golden Pheasant</vt:lpstr>
      <vt:lpstr>Yak</vt:lpstr>
      <vt:lpstr>Australia</vt:lpstr>
      <vt:lpstr>Kookaburra</vt:lpstr>
      <vt:lpstr>Wombat</vt:lpstr>
      <vt:lpstr>Koala</vt:lpstr>
      <vt:lpstr>Kangaroo</vt:lpstr>
      <vt:lpstr>Antarctica</vt:lpstr>
      <vt:lpstr>Arctic Tern</vt:lpstr>
      <vt:lpstr>Weddel Seal</vt:lpstr>
      <vt:lpstr>Emperor Penguin</vt:lpstr>
      <vt:lpstr>Orca</vt:lpstr>
      <vt:lpstr>Arctic</vt:lpstr>
      <vt:lpstr>Polar Bear</vt:lpstr>
      <vt:lpstr>Reindeer / Caribou</vt:lpstr>
      <vt:lpstr>Arctic Hare</vt:lpstr>
      <vt:lpstr>Lemming</vt:lpstr>
      <vt:lpstr>What Have You Learnt?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Amy Hart</dc:creator>
  <cp:lastModifiedBy>Janine Nayler</cp:lastModifiedBy>
  <cp:revision>71</cp:revision>
  <dcterms:created xsi:type="dcterms:W3CDTF">2017-07-10T08:31:34Z</dcterms:created>
  <dcterms:modified xsi:type="dcterms:W3CDTF">2021-01-25T12:29:07Z</dcterms:modified>
</cp:coreProperties>
</file>