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3" r:id="rId4"/>
    <p:sldId id="276" r:id="rId5"/>
    <p:sldId id="274" r:id="rId6"/>
    <p:sldId id="275" r:id="rId7"/>
    <p:sldId id="278" r:id="rId8"/>
    <p:sldId id="277" r:id="rId9"/>
    <p:sldId id="280" r:id="rId10"/>
    <p:sldId id="267" r:id="rId11"/>
  </p:sldIdLst>
  <p:sldSz cx="9144000" cy="6858000" type="screen4x3"/>
  <p:notesSz cx="6858000" cy="9144000"/>
  <p:embeddedFontLst>
    <p:embeddedFont>
      <p:font typeface="Sassoon Infant Rg" panose="02000503030000020003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DE1E5A"/>
    <a:srgbClr val="18A0DB"/>
    <a:srgbClr val="BC0105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242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13.png"/><Relationship Id="rId7" Type="http://schemas.openxmlformats.org/officeDocument/2006/relationships/slide" Target="slide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20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8316" y="2916891"/>
            <a:ext cx="3060457" cy="1024217"/>
          </a:xfrm>
          <a:prstGeom prst="rect">
            <a:avLst/>
          </a:prstGeom>
        </p:spPr>
      </p:pic>
      <p:pic>
        <p:nvPicPr>
          <p:cNvPr id="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3981" y="1146945"/>
            <a:ext cx="2914141" cy="102421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676" y="2616080"/>
            <a:ext cx="2468857" cy="16506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851"/>
          <a:stretch/>
        </p:blipFill>
        <p:spPr>
          <a:xfrm>
            <a:off x="865639" y="3679681"/>
            <a:ext cx="2044223" cy="1665937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742896" y="787941"/>
            <a:ext cx="1701862" cy="1701862"/>
            <a:chOff x="673871" y="718915"/>
            <a:chExt cx="1839912" cy="1839913"/>
          </a:xfrm>
        </p:grpSpPr>
        <p:sp>
          <p:nvSpPr>
            <p:cNvPr id="9" name="Oval 8"/>
            <p:cNvSpPr/>
            <p:nvPr/>
          </p:nvSpPr>
          <p:spPr>
            <a:xfrm>
              <a:off x="673871" y="718915"/>
              <a:ext cx="1839912" cy="1839913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0" name="Picture 3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2483" y="1015778"/>
              <a:ext cx="1160463" cy="1198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11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20890" y="4836558"/>
            <a:ext cx="3584759" cy="10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Culture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413862"/>
            <a:ext cx="763270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The national flag of the People’s Republic of China is red with 5 golden stars.</a:t>
            </a:r>
            <a:br>
              <a:rPr lang="en-GB" altLang="en-US" dirty="0"/>
            </a:b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altLang="en-US" dirty="0"/>
              <a:t>Red represents the communist revolution and the stars represent the unity of the Chinese people under their leadership.</a:t>
            </a:r>
          </a:p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dirty="0"/>
              <a:t>China used to have a strict policy only allowing one child per family due to overpopulation. They can now have two children if either parent was an only child.</a:t>
            </a:r>
            <a:r>
              <a:rPr lang="en-GB" altLang="en-US" dirty="0"/>
              <a:t> </a:t>
            </a:r>
          </a:p>
          <a:p>
            <a:pPr>
              <a:spcBef>
                <a:spcPct val="0"/>
              </a:spcBef>
            </a:pPr>
            <a:endParaRPr lang="en-GB" altLang="en-US" dirty="0"/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321" y="4096230"/>
            <a:ext cx="2811359" cy="1888759"/>
          </a:xfrm>
          <a:prstGeom prst="roundRect">
            <a:avLst>
              <a:gd name="adj" fmla="val 2583"/>
            </a:avLst>
          </a:prstGeom>
        </p:spPr>
      </p:pic>
      <p:sp>
        <p:nvSpPr>
          <p:cNvPr id="7" name="Right Arrow 6">
            <a:hlinkClick r:id="rId3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ight Arrow 7">
            <a:hlinkClick r:id="rId4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341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335176" y="1427149"/>
            <a:ext cx="1530839" cy="1529519"/>
            <a:chOff x="1335176" y="1153208"/>
            <a:chExt cx="1530839" cy="1529519"/>
          </a:xfrm>
        </p:grpSpPr>
        <p:sp>
          <p:nvSpPr>
            <p:cNvPr id="18" name="Oval 17"/>
            <p:cNvSpPr/>
            <p:nvPr/>
          </p:nvSpPr>
          <p:spPr>
            <a:xfrm>
              <a:off x="1335176" y="1153208"/>
              <a:ext cx="1530839" cy="1529519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24" t="14637" r="18548" b="38623"/>
            <a:stretch/>
          </p:blipFill>
          <p:spPr bwMode="auto">
            <a:xfrm>
              <a:off x="1524567" y="1222374"/>
              <a:ext cx="1155201" cy="1298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609845" y="2956669"/>
            <a:ext cx="29098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Official Language: </a:t>
            </a:r>
            <a:r>
              <a:rPr lang="en-GB" altLang="en-US" dirty="0">
                <a:solidFill>
                  <a:schemeClr val="tx1"/>
                </a:solidFill>
                <a:latin typeface="+mn-lt"/>
              </a:rPr>
              <a:t>Mandarin</a:t>
            </a:r>
          </a:p>
        </p:txBody>
      </p:sp>
      <p:sp>
        <p:nvSpPr>
          <p:cNvPr id="9" name="TextBox 19"/>
          <p:cNvSpPr txBox="1">
            <a:spLocks noChangeArrowheads="1"/>
          </p:cNvSpPr>
          <p:nvPr/>
        </p:nvSpPr>
        <p:spPr bwMode="auto">
          <a:xfrm>
            <a:off x="3090151" y="2969369"/>
            <a:ext cx="2911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Capital City: </a:t>
            </a:r>
            <a:r>
              <a:rPr lang="en-GB" altLang="en-US" dirty="0">
                <a:solidFill>
                  <a:schemeClr val="tx1"/>
                </a:solidFill>
                <a:latin typeface="+mn-lt"/>
              </a:rPr>
              <a:t>Beijing</a:t>
            </a:r>
          </a:p>
        </p:txBody>
      </p:sp>
      <p:sp>
        <p:nvSpPr>
          <p:cNvPr id="12" name="TextBox 26"/>
          <p:cNvSpPr txBox="1">
            <a:spLocks noChangeArrowheads="1"/>
          </p:cNvSpPr>
          <p:nvPr/>
        </p:nvSpPr>
        <p:spPr bwMode="auto">
          <a:xfrm>
            <a:off x="5648816" y="2956669"/>
            <a:ext cx="29098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Landmarks: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Great Wall of China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19896" y="3875791"/>
            <a:ext cx="1540511" cy="1553759"/>
            <a:chOff x="2319896" y="3785921"/>
            <a:chExt cx="1540511" cy="1553759"/>
          </a:xfrm>
        </p:grpSpPr>
        <p:sp>
          <p:nvSpPr>
            <p:cNvPr id="19" name="Oval 18"/>
            <p:cNvSpPr/>
            <p:nvPr/>
          </p:nvSpPr>
          <p:spPr>
            <a:xfrm>
              <a:off x="2319896" y="3799169"/>
              <a:ext cx="1540511" cy="1540511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0379" y="3785921"/>
              <a:ext cx="1530028" cy="1539771"/>
            </a:xfrm>
            <a:prstGeom prst="ellipse">
              <a:avLst/>
            </a:prstGeom>
          </p:spPr>
        </p:pic>
      </p:grpSp>
      <p:sp>
        <p:nvSpPr>
          <p:cNvPr id="13" name="TextBox 28"/>
          <p:cNvSpPr txBox="1">
            <a:spLocks noChangeArrowheads="1"/>
          </p:cNvSpPr>
          <p:nvPr/>
        </p:nvSpPr>
        <p:spPr bwMode="auto">
          <a:xfrm>
            <a:off x="1657347" y="5415932"/>
            <a:ext cx="29098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Population: </a:t>
            </a:r>
            <a:r>
              <a:rPr lang="en-GB" altLang="en-US" dirty="0">
                <a:solidFill>
                  <a:schemeClr val="tx1"/>
                </a:solidFill>
                <a:latin typeface="+mn-lt"/>
              </a:rPr>
              <a:t>1.4 billion</a:t>
            </a:r>
          </a:p>
        </p:txBody>
      </p:sp>
      <p:sp>
        <p:nvSpPr>
          <p:cNvPr id="16" name="TextBox 31"/>
          <p:cNvSpPr txBox="1">
            <a:spLocks noChangeArrowheads="1"/>
          </p:cNvSpPr>
          <p:nvPr/>
        </p:nvSpPr>
        <p:spPr bwMode="auto">
          <a:xfrm>
            <a:off x="4422725" y="5415932"/>
            <a:ext cx="29098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Major Religion: </a:t>
            </a:r>
            <a:r>
              <a:rPr lang="en-GB" altLang="en-US" dirty="0">
                <a:solidFill>
                  <a:schemeClr val="tx1"/>
                </a:solidFill>
                <a:latin typeface="+mn-lt"/>
              </a:rPr>
              <a:t>Buddhism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Followed by Christianity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118872" y="3875791"/>
            <a:ext cx="1529519" cy="1529520"/>
            <a:chOff x="5216149" y="3785921"/>
            <a:chExt cx="1529519" cy="1529520"/>
          </a:xfrm>
        </p:grpSpPr>
        <p:sp>
          <p:nvSpPr>
            <p:cNvPr id="15" name="Oval 14"/>
            <p:cNvSpPr/>
            <p:nvPr/>
          </p:nvSpPr>
          <p:spPr>
            <a:xfrm>
              <a:off x="5216149" y="3785921"/>
              <a:ext cx="1529519" cy="1529520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7" name="Picture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5826" y="3952649"/>
              <a:ext cx="1158043" cy="119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56"/>
          <a:stretch/>
        </p:blipFill>
        <p:spPr>
          <a:xfrm>
            <a:off x="3778883" y="1418537"/>
            <a:ext cx="1626151" cy="1535239"/>
          </a:xfrm>
          <a:prstGeom prst="flowChartConnector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642"/>
          <a:stretch/>
        </p:blipFill>
        <p:spPr>
          <a:xfrm>
            <a:off x="6290685" y="1425599"/>
            <a:ext cx="1626150" cy="1530902"/>
          </a:xfrm>
          <a:prstGeom prst="ellipse">
            <a:avLst/>
          </a:prstGeom>
        </p:spPr>
      </p:pic>
      <p:sp>
        <p:nvSpPr>
          <p:cNvPr id="22" name="Right Arrow 21">
            <a:hlinkClick r:id="rId7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ight Arrow 22">
            <a:hlinkClick r:id="rId8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Culture</a:t>
            </a:r>
          </a:p>
        </p:txBody>
      </p:sp>
    </p:spTree>
    <p:extLst>
      <p:ext uri="{BB962C8B-B14F-4D97-AF65-F5344CB8AC3E}">
        <p14:creationId xmlns:p14="http://schemas.microsoft.com/office/powerpoint/2010/main" val="1407406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ight Arrow 25">
            <a:hlinkClick r:id="rId2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" name="Right Arrow 26">
            <a:hlinkClick r:id="rId3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The Great Wall of China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82" b="4982"/>
          <a:stretch/>
        </p:blipFill>
        <p:spPr>
          <a:xfrm>
            <a:off x="1036095" y="1473201"/>
            <a:ext cx="7062280" cy="372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919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Food</a:t>
            </a:r>
          </a:p>
        </p:txBody>
      </p:sp>
      <p:sp>
        <p:nvSpPr>
          <p:cNvPr id="5" name="Rectangle 4"/>
          <p:cNvSpPr/>
          <p:nvPr/>
        </p:nvSpPr>
        <p:spPr>
          <a:xfrm>
            <a:off x="2821021" y="1512365"/>
            <a:ext cx="524395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Chinese cuisine is famous for being very vast and includes a huge range of ingredients. </a:t>
            </a:r>
          </a:p>
        </p:txBody>
      </p:sp>
      <p:sp>
        <p:nvSpPr>
          <p:cNvPr id="6" name="Rectangle 5"/>
          <p:cNvSpPr/>
          <p:nvPr/>
        </p:nvSpPr>
        <p:spPr>
          <a:xfrm>
            <a:off x="1018297" y="2881090"/>
            <a:ext cx="527549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spcBef>
                <a:spcPct val="0"/>
              </a:spcBef>
            </a:pPr>
            <a:r>
              <a:rPr lang="en-GB" altLang="en-US" dirty="0"/>
              <a:t>Most Chinese people use chopsticks to eat with. </a:t>
            </a:r>
          </a:p>
        </p:txBody>
      </p:sp>
      <p:sp>
        <p:nvSpPr>
          <p:cNvPr id="7" name="Rectangle 6"/>
          <p:cNvSpPr/>
          <p:nvPr/>
        </p:nvSpPr>
        <p:spPr>
          <a:xfrm>
            <a:off x="2821021" y="3926731"/>
            <a:ext cx="5243952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Rice is a very important food in China and eaten every day. ‘Dim sum’ is a type of Chinese food that is made up of small, tasty dishes served in bamboo steamers. These can be dumplings, meat or vegetables and steamed or fried.</a:t>
            </a:r>
          </a:p>
        </p:txBody>
      </p:sp>
      <p:sp>
        <p:nvSpPr>
          <p:cNvPr id="8" name="Right Arrow 7">
            <a:hlinkClick r:id="rId2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ight Arrow 8">
            <a:hlinkClick r:id="rId3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943583" y="1171571"/>
            <a:ext cx="1619191" cy="152952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943583" y="3766320"/>
            <a:ext cx="1619191" cy="152952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Oval 13"/>
          <p:cNvSpPr/>
          <p:nvPr/>
        </p:nvSpPr>
        <p:spPr>
          <a:xfrm>
            <a:off x="6535454" y="2236800"/>
            <a:ext cx="1628291" cy="152952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6" t="-12942" r="-5923" b="-16327"/>
          <a:stretch/>
        </p:blipFill>
        <p:spPr>
          <a:xfrm>
            <a:off x="6535602" y="2226775"/>
            <a:ext cx="1591358" cy="1539544"/>
          </a:xfrm>
          <a:prstGeom prst="ellipse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69" y="3990040"/>
            <a:ext cx="1324418" cy="10820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9" t="-5351" r="-12251" b="25954"/>
          <a:stretch/>
        </p:blipFill>
        <p:spPr>
          <a:xfrm>
            <a:off x="947196" y="1114680"/>
            <a:ext cx="1615578" cy="158508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58510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ight Arrow 25">
            <a:hlinkClick r:id="rId2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" name="Right Arrow 26">
            <a:hlinkClick r:id="rId3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Dim Sum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82" b="4982"/>
          <a:stretch/>
        </p:blipFill>
        <p:spPr>
          <a:xfrm>
            <a:off x="1036095" y="1473201"/>
            <a:ext cx="7062280" cy="372569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53" b="5926"/>
          <a:stretch/>
        </p:blipFill>
        <p:spPr>
          <a:xfrm>
            <a:off x="1036095" y="1473202"/>
            <a:ext cx="7064186" cy="372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743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School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4253097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Education in China is compulsory for 9 years, starting from the age of 6 or 7.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/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Schools can range from being very poor to being well funded and modern.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/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Teaching in China is influenced by the Chinese Communist Party.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/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The Chinese have an annual festival called Teacher’s Day on September 10</a:t>
            </a:r>
            <a:r>
              <a:rPr lang="en-GB" altLang="en-US" baseline="30000" dirty="0"/>
              <a:t>th</a:t>
            </a:r>
            <a:r>
              <a:rPr lang="en-GB" altLang="en-US" dirty="0"/>
              <a:t>.</a:t>
            </a:r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415274" y="1746528"/>
            <a:ext cx="2733187" cy="2581823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04" r="20179"/>
          <a:stretch/>
        </p:blipFill>
        <p:spPr>
          <a:xfrm>
            <a:off x="5768103" y="976048"/>
            <a:ext cx="2033082" cy="4880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599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ight Arrow 25">
            <a:hlinkClick r:id="rId2" action="ppaction://hlinksldjump"/>
          </p:cNvPr>
          <p:cNvSpPr/>
          <p:nvPr/>
        </p:nvSpPr>
        <p:spPr>
          <a:xfrm rot="10800000">
            <a:off x="755650" y="5476875"/>
            <a:ext cx="742950" cy="73342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" name="Right Arrow 26">
            <a:hlinkClick r:id="rId3" action="ppaction://hlinksldjump"/>
          </p:cNvPr>
          <p:cNvSpPr/>
          <p:nvPr/>
        </p:nvSpPr>
        <p:spPr>
          <a:xfrm>
            <a:off x="7645400" y="5430838"/>
            <a:ext cx="742950" cy="73342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Chinese School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82" b="4982"/>
          <a:stretch/>
        </p:blipFill>
        <p:spPr>
          <a:xfrm>
            <a:off x="1036095" y="1473201"/>
            <a:ext cx="7062280" cy="372569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53" b="5926"/>
          <a:stretch/>
        </p:blipFill>
        <p:spPr>
          <a:xfrm>
            <a:off x="1036095" y="1473202"/>
            <a:ext cx="7064186" cy="37256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t="6770" r="-116" b="13753"/>
          <a:stretch/>
        </p:blipFill>
        <p:spPr>
          <a:xfrm>
            <a:off x="1042389" y="1473200"/>
            <a:ext cx="7059224" cy="3725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385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103</TotalTime>
  <Words>185</Words>
  <Application>Microsoft Office PowerPoint</Application>
  <PresentationFormat>On-screen Show (4:3)</PresentationFormat>
  <Paragraphs>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Sassoon Infant Rg</vt:lpstr>
      <vt:lpstr>Calibri</vt:lpstr>
      <vt:lpstr>Twinkl</vt:lpstr>
      <vt:lpstr>Arial</vt:lpstr>
      <vt:lpstr>Office Theme</vt:lpstr>
      <vt:lpstr>PowerPoint Presentation</vt:lpstr>
      <vt:lpstr>PowerPoint Presentation</vt:lpstr>
      <vt:lpstr>Culture</vt:lpstr>
      <vt:lpstr>Culture</vt:lpstr>
      <vt:lpstr>The Great Wall of China</vt:lpstr>
      <vt:lpstr>Food</vt:lpstr>
      <vt:lpstr>Dim Sum</vt:lpstr>
      <vt:lpstr>School</vt:lpstr>
      <vt:lpstr>Chinese School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Janine Nayler</cp:lastModifiedBy>
  <cp:revision>15</cp:revision>
  <dcterms:created xsi:type="dcterms:W3CDTF">2018-12-07T04:18:20Z</dcterms:created>
  <dcterms:modified xsi:type="dcterms:W3CDTF">2021-02-08T12:03:42Z</dcterms:modified>
</cp:coreProperties>
</file>