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5143500" type="screen16x9"/>
  <p:notesSz cx="6858000" cy="9144000"/>
  <p:embeddedFontLst>
    <p:embeddedFont>
      <p:font typeface="Amatic SC" panose="020B0604020202020204" charset="-79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Century Gothic" panose="020B0502020202020204" pitchFamily="34" charset="0"/>
      <p:regular r:id="rId18"/>
      <p:bold r:id="rId19"/>
      <p:italic r:id="rId20"/>
      <p:boldItalic r:id="rId21"/>
    </p:embeddedFont>
    <p:embeddedFont>
      <p:font typeface="Comic Sans MS" panose="030F0702030302020204" pitchFamily="66" charset="0"/>
      <p:regular r:id="rId22"/>
      <p:bold r:id="rId23"/>
      <p:italic r:id="rId24"/>
      <p:boldItalic r:id="rId25"/>
    </p:embeddedFont>
    <p:embeddedFont>
      <p:font typeface="Source Code Pro" panose="020B0604020202020204" charset="0"/>
      <p:regular r:id="rId26"/>
      <p:bold r:id="rId27"/>
      <p:italic r:id="rId28"/>
      <p:boldItalic r:id="rId29"/>
    </p:embeddedFont>
    <p:embeddedFont>
      <p:font typeface="Wingdings 2" panose="05020102010507070707" pitchFamily="18" charset="2"/>
      <p:regular r:id="rId3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33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60" y="34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font" Target="fonts/font14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29" Type="http://schemas.openxmlformats.org/officeDocument/2006/relationships/font" Target="fonts/font1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3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font" Target="fonts/font17.fntdata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font" Target="fonts/font16.fntdata"/><Relationship Id="rId30" Type="http://schemas.openxmlformats.org/officeDocument/2006/relationships/font" Target="fonts/font19.fntdata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76fe1f69d1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7" name="Google Shape;57;g76fe1f69d1_1_0:notes"/>
          <p:cNvSpPr txBox="1">
            <a:spLocks noGrp="1"/>
          </p:cNvSpPr>
          <p:nvPr>
            <p:ph type="body" idx="1"/>
          </p:nvPr>
        </p:nvSpPr>
        <p:spPr>
          <a:xfrm>
            <a:off x="685800" y="4343985"/>
            <a:ext cx="5486400" cy="41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Font typeface="Comic Sans MS"/>
              <a:buNone/>
            </a:pPr>
            <a:r>
              <a:rPr lang="en-GB" dirty="0">
                <a:latin typeface="Comic Sans MS"/>
                <a:ea typeface="Comic Sans MS"/>
                <a:cs typeface="Comic Sans MS"/>
                <a:sym typeface="Comic Sans MS"/>
              </a:rPr>
              <a:t>May 2020. Kindly contributed to </a:t>
            </a:r>
            <a:r>
              <a:rPr lang="en-GB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www.skillsworkshop.org </a:t>
            </a:r>
            <a:r>
              <a:rPr lang="en-GB" dirty="0"/>
              <a:t>by Trisha Childs, Sheffield College.</a:t>
            </a:r>
            <a:endParaRPr dirty="0"/>
          </a:p>
        </p:txBody>
      </p:sp>
      <p:sp>
        <p:nvSpPr>
          <p:cNvPr id="58" name="Google Shape;58;g76fe1f69d1_1_0:notes"/>
          <p:cNvSpPr txBox="1"/>
          <p:nvPr/>
        </p:nvSpPr>
        <p:spPr>
          <a:xfrm>
            <a:off x="3884064" y="868504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To use these slides properly - &amp; so the website links work -  view using full screen mode (click the slideshow icon bottom right)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 dirty="0">
                <a:latin typeface="Comic Sans MS"/>
                <a:ea typeface="Comic Sans MS"/>
                <a:cs typeface="Comic Sans MS"/>
                <a:sym typeface="Comic Sans MS"/>
              </a:rPr>
              <a:t>May 2020. Kindly contributed to </a:t>
            </a:r>
            <a:r>
              <a:rPr lang="en-GB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www.skillsworkshop.org </a:t>
            </a:r>
            <a:r>
              <a:rPr lang="en-GB" dirty="0"/>
              <a:t>by Trisha Childs, Sheffield College.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75208c65ce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75208c65ce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 dirty="0">
                <a:latin typeface="Comic Sans MS"/>
                <a:ea typeface="Comic Sans MS"/>
                <a:cs typeface="Comic Sans MS"/>
                <a:sym typeface="Comic Sans MS"/>
              </a:rPr>
              <a:t>May 2020. Kindly contributed to </a:t>
            </a:r>
            <a:r>
              <a:rPr lang="en-GB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www.skillsworkshop.org </a:t>
            </a:r>
            <a:r>
              <a:rPr lang="en-GB" dirty="0"/>
              <a:t>by Trisha Childs, Sheffield College.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75208c698b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75208c698b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 dirty="0">
                <a:latin typeface="Comic Sans MS"/>
                <a:ea typeface="Comic Sans MS"/>
                <a:cs typeface="Comic Sans MS"/>
                <a:sym typeface="Comic Sans MS"/>
              </a:rPr>
              <a:t>May 2020. Kindly contributed to </a:t>
            </a:r>
            <a:r>
              <a:rPr lang="en-GB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www.skillsworkshop.org </a:t>
            </a:r>
            <a:r>
              <a:rPr lang="en-GB" dirty="0"/>
              <a:t>by Trisha Childs, Sheffield College.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75208c698b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75208c698b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 dirty="0">
                <a:latin typeface="Comic Sans MS"/>
                <a:ea typeface="Comic Sans MS"/>
                <a:cs typeface="Comic Sans MS"/>
                <a:sym typeface="Comic Sans MS"/>
              </a:rPr>
              <a:t>May 2020. Kindly contributed to </a:t>
            </a:r>
            <a:r>
              <a:rPr lang="en-GB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www.skillsworkshop.org </a:t>
            </a:r>
            <a:r>
              <a:rPr lang="en-GB" dirty="0"/>
              <a:t>by Trisha Childs, Sheffield College.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75208c65ce_0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75208c65ce_0_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 dirty="0">
                <a:latin typeface="Comic Sans MS"/>
                <a:ea typeface="Comic Sans MS"/>
                <a:cs typeface="Comic Sans MS"/>
                <a:sym typeface="Comic Sans MS"/>
              </a:rPr>
              <a:t>May 2020. Kindly contributed to </a:t>
            </a:r>
            <a:r>
              <a:rPr lang="en-GB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www.skillsworkshop.org </a:t>
            </a:r>
            <a:r>
              <a:rPr lang="en-GB" dirty="0"/>
              <a:t>by Trisha Childs, Sheffield College.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75208c698b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75208c698b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 dirty="0">
                <a:latin typeface="Comic Sans MS"/>
                <a:ea typeface="Comic Sans MS"/>
                <a:cs typeface="Comic Sans MS"/>
                <a:sym typeface="Comic Sans MS"/>
              </a:rPr>
              <a:t>May 2020. Kindly contributed to </a:t>
            </a:r>
            <a:r>
              <a:rPr lang="en-GB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www.skillsworkshop.org </a:t>
            </a:r>
            <a:r>
              <a:rPr lang="en-GB" dirty="0"/>
              <a:t>by Trisha Childs, Sheffield College.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75208c698b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75208c698b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 dirty="0">
                <a:latin typeface="Comic Sans MS"/>
                <a:ea typeface="Comic Sans MS"/>
                <a:cs typeface="Comic Sans MS"/>
                <a:sym typeface="Comic Sans MS"/>
              </a:rPr>
              <a:t>May 2020. Kindly contributed to </a:t>
            </a:r>
            <a:r>
              <a:rPr lang="en-GB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www.skillsworkshop.org </a:t>
            </a:r>
            <a:r>
              <a:rPr lang="en-GB" dirty="0"/>
              <a:t>by Trisha Childs, Sheffield College.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75208c698b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75208c698b_0_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 dirty="0">
                <a:latin typeface="Comic Sans MS"/>
                <a:ea typeface="Comic Sans MS"/>
                <a:cs typeface="Comic Sans MS"/>
                <a:sym typeface="Comic Sans MS"/>
              </a:rPr>
              <a:t>May 2020. Kindly contributed to </a:t>
            </a:r>
            <a:r>
              <a:rPr lang="en-GB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www.skillsworkshop.org </a:t>
            </a:r>
            <a:r>
              <a:rPr lang="en-GB" dirty="0"/>
              <a:t>by Trisha Childs, Sheffield College.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ldNum" idx="12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2802751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4289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377" lvl="1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566" lvl="2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754" lvl="3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5943" lvl="4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131" lvl="5" indent="-317492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320" lvl="6" indent="-317492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509" lvl="7" indent="-317492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697" lvl="8" indent="-317492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311701" y="1228675"/>
            <a:ext cx="39999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1749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377" lvl="1" indent="-304792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566" lvl="2" indent="-304792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754" lvl="3" indent="-304792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5943" lvl="4" indent="-304792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131" lvl="5" indent="-304792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320" lvl="6" indent="-304792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509" lvl="7" indent="-304792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697" lvl="8" indent="-304792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body" idx="2"/>
          </p:nvPr>
        </p:nvSpPr>
        <p:spPr>
          <a:xfrm>
            <a:off x="4832401" y="1228675"/>
            <a:ext cx="39999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1749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377" lvl="1" indent="-304792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566" lvl="2" indent="-304792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754" lvl="3" indent="-304792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5943" lvl="4" indent="-304792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131" lvl="5" indent="-304792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320" lvl="6" indent="-304792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509" lvl="7" indent="-304792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697" lvl="8" indent="-304792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ldNum" idx="12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>
            <a:spLocks noGrp="1"/>
          </p:cNvSpPr>
          <p:nvPr>
            <p:ph type="title"/>
          </p:nvPr>
        </p:nvSpPr>
        <p:spPr>
          <a:xfrm>
            <a:off x="304801" y="309350"/>
            <a:ext cx="8537700" cy="74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04792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377" lvl="1" indent="-304792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566" lvl="2" indent="-304792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754" lvl="3" indent="-304792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5943" lvl="4" indent="-304792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131" lvl="5" indent="-304792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320" lvl="6" indent="-304792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509" lvl="7" indent="-304792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697" lvl="8" indent="-304792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sldNum" idx="12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4"/>
        </a:soli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>
            <a:spLocks noGrp="1"/>
          </p:cNvSpPr>
          <p:nvPr>
            <p:ph type="title"/>
          </p:nvPr>
        </p:nvSpPr>
        <p:spPr>
          <a:xfrm>
            <a:off x="490251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sldNum" idx="12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/>
          </a:p>
        </p:txBody>
      </p:sp>
      <p:cxnSp>
        <p:nvCxnSpPr>
          <p:cNvPr id="38" name="Google Shape;38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" name="Google Shape;39;p9"/>
          <p:cNvSpPr txBox="1">
            <a:spLocks noGrp="1"/>
          </p:cNvSpPr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ubTitle" idx="1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189" lvl="0" indent="-34289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marL="914377" lvl="1" indent="-317492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marL="1371566" lvl="2" indent="-317492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marL="1828754" lvl="3" indent="-317492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marL="2285943" lvl="4" indent="-317492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marL="2743131" lvl="5" indent="-317492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marL="3200320" lvl="6" indent="-317492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marL="3657509" lvl="7" indent="-317492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marL="4114697" lvl="8" indent="-317492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ldNum" idx="12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>
            <a:spLocks noGrp="1"/>
          </p:cNvSpPr>
          <p:nvPr>
            <p:ph type="body" idx="1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189" lvl="0" indent="-22859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sz="24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sldNum" idx="12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p11"/>
          <p:cNvSpPr txBox="1">
            <a:spLocks noGrp="1"/>
          </p:cNvSpPr>
          <p:nvPr>
            <p:ph type="body" idx="1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189" lvl="0" indent="-342891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marL="914377" lvl="1" indent="-317492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marL="1371566" lvl="2" indent="-317492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marL="1828754" lvl="3" indent="-317492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marL="2285943" lvl="4" indent="-317492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marL="2743131" lvl="5" indent="-317492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marL="3200320" lvl="6" indent="-317492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marL="3657509" lvl="7" indent="-317492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marL="4114697" lvl="8" indent="-317492" algn="ctr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ldNum" idx="12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>
            <a:spLocks noGrp="1"/>
          </p:cNvSpPr>
          <p:nvPr>
            <p:ph type="sldNum" idx="12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3"/>
          <p:cNvSpPr txBox="1">
            <a:spLocks noGrp="1"/>
          </p:cNvSpPr>
          <p:nvPr>
            <p:ph type="title"/>
          </p:nvPr>
        </p:nvSpPr>
        <p:spPr>
          <a:xfrm>
            <a:off x="628651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1"/>
          </p:nvPr>
        </p:nvSpPr>
        <p:spPr>
          <a:xfrm>
            <a:off x="628651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189" marR="0" lvl="0" indent="-431789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377" marR="0" lvl="1" indent="-40639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566" marR="0" lvl="2" indent="-38099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754" marR="0" lvl="3" indent="-355591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5943" marR="0" lvl="4" indent="-355591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131" marR="0" lvl="5" indent="-34289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320" marR="0" lvl="6" indent="-342891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509" marR="0" lvl="7" indent="-342891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697" marR="0" lvl="8" indent="-342891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beach-day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slow">
        <p:push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hyperlink" Target="https://docs.google.com/document/d/1IlgwDIaP-JWg6mqqSDiNSFo5X76IafFSF-LbnB2Wfec/edit?usp=sharin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docs.google.com/presentation/d/10Q-zsvnKebRJn7tfs2LBS4J-N-XduZXXAtqCbX85_eE/edit?usp=sharing" TargetMode="External"/><Relationship Id="rId5" Type="http://schemas.openxmlformats.org/officeDocument/2006/relationships/hyperlink" Target="https://www.skillsworkshop.org/resources/write_an_article_about_captain_tom" TargetMode="External"/><Relationship Id="rId4" Type="http://schemas.openxmlformats.org/officeDocument/2006/relationships/hyperlink" Target="http://www.skillsworkshop.org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/uk-52316856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hyperlink" Target="https://www.justgiving.com/fundraising/tomswalkforthenhs" TargetMode="External"/><Relationship Id="rId3" Type="http://schemas.openxmlformats.org/officeDocument/2006/relationships/hyperlink" Target="https://twitter.com/captaintommoore?ref_src=twsrc%5Egoogle%7Ctwcamp%5Eserp%7Ctwgr%5Eauthor" TargetMode="External"/><Relationship Id="rId7" Type="http://schemas.openxmlformats.org/officeDocument/2006/relationships/hyperlink" Target="https://www.bbc.co.uk/news/uk-england-beds-bucks-herts-52433007" TargetMode="External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png"/><Relationship Id="rId11" Type="http://schemas.openxmlformats.org/officeDocument/2006/relationships/image" Target="../media/image9.png"/><Relationship Id="rId5" Type="http://schemas.openxmlformats.org/officeDocument/2006/relationships/hyperlink" Target="https://www.bbc.co.uk/news/uk-52316856" TargetMode="External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title"/>
          </p:nvPr>
        </p:nvSpPr>
        <p:spPr>
          <a:xfrm>
            <a:off x="667551" y="252450"/>
            <a:ext cx="6326100" cy="62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buClr>
                <a:schemeClr val="dk2"/>
              </a:buClr>
              <a:buSzPts val="3000"/>
            </a:pPr>
            <a:r>
              <a:rPr lang="en-GB" sz="3000" b="1" dirty="0">
                <a:latin typeface="Century Gothic"/>
                <a:ea typeface="Century Gothic"/>
                <a:cs typeface="Century Gothic"/>
                <a:sym typeface="Century Gothic"/>
              </a:rPr>
              <a:t>L1-2 Functional </a:t>
            </a:r>
            <a:r>
              <a:rPr lang="en-GB" sz="3000" b="1" dirty="0" err="1">
                <a:latin typeface="Century Gothic"/>
                <a:ea typeface="Century Gothic"/>
                <a:cs typeface="Century Gothic"/>
                <a:sym typeface="Century Gothic"/>
              </a:rPr>
              <a:t>Engish</a:t>
            </a:r>
            <a:r>
              <a:rPr lang="en-GB" sz="3000" b="1" dirty="0">
                <a:latin typeface="Century Gothic"/>
                <a:ea typeface="Century Gothic"/>
                <a:cs typeface="Century Gothic"/>
                <a:sym typeface="Century Gothic"/>
              </a:rPr>
              <a:t> - writing</a:t>
            </a:r>
            <a:endParaRPr dirty="0"/>
          </a:p>
        </p:txBody>
      </p:sp>
      <p:sp>
        <p:nvSpPr>
          <p:cNvPr id="61" name="Google Shape;61;p14"/>
          <p:cNvSpPr txBox="1"/>
          <p:nvPr/>
        </p:nvSpPr>
        <p:spPr>
          <a:xfrm>
            <a:off x="1463675" y="2959894"/>
            <a:ext cx="6326100" cy="97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endParaRPr sz="1800">
              <a:solidFill>
                <a:schemeClr val="dk1"/>
              </a:solidFill>
            </a:endParaRPr>
          </a:p>
        </p:txBody>
      </p:sp>
      <p:pic>
        <p:nvPicPr>
          <p:cNvPr id="62" name="Google Shape;62;p14" descr="Description: swlogo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41725" y="252451"/>
            <a:ext cx="1217551" cy="795705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4"/>
          <p:cNvSpPr txBox="1"/>
          <p:nvPr/>
        </p:nvSpPr>
        <p:spPr>
          <a:xfrm>
            <a:off x="1249101" y="3394590"/>
            <a:ext cx="6913500" cy="144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lnSpc>
                <a:spcPct val="115000"/>
              </a:lnSpc>
              <a:buClr>
                <a:schemeClr val="dk1"/>
              </a:buClr>
              <a:buSzPts val="1400"/>
            </a:pPr>
            <a:r>
              <a:rPr lang="en-GB" sz="1200" b="1" dirty="0">
                <a:latin typeface="Calibri"/>
                <a:ea typeface="Calibri"/>
                <a:cs typeface="Calibri"/>
                <a:sym typeface="Calibri"/>
              </a:rPr>
              <a:t>Reformed Functional English curriculum links include:</a:t>
            </a:r>
            <a:endParaRPr sz="1200" dirty="0"/>
          </a:p>
          <a:p>
            <a:pPr>
              <a:lnSpc>
                <a:spcPct val="115000"/>
              </a:lnSpc>
              <a:buClr>
                <a:schemeClr val="dk1"/>
              </a:buClr>
              <a:buSzPts val="800"/>
            </a:pPr>
            <a:r>
              <a:rPr lang="en-GB" sz="800" dirty="0">
                <a:latin typeface="Calibri"/>
                <a:ea typeface="Calibri"/>
                <a:cs typeface="Calibri"/>
                <a:sym typeface="Calibri"/>
              </a:rPr>
              <a:t>L1.23 Write text of an appropriate level of detail and of appropriate length (including where this is specified) to meet the needs of purpose and audience    </a:t>
            </a:r>
            <a:endParaRPr sz="800" dirty="0"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15000"/>
              </a:lnSpc>
              <a:buClr>
                <a:schemeClr val="dk1"/>
              </a:buClr>
              <a:buSzPts val="800"/>
            </a:pPr>
            <a:r>
              <a:rPr lang="en-GB" sz="800" dirty="0">
                <a:latin typeface="Calibri"/>
                <a:ea typeface="Calibri"/>
                <a:cs typeface="Calibri"/>
                <a:sym typeface="Calibri"/>
              </a:rPr>
              <a:t>L1.24 Use format, structure and language appropriate for audience and purpose   </a:t>
            </a:r>
            <a:endParaRPr sz="800" dirty="0"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15000"/>
              </a:lnSpc>
              <a:buClr>
                <a:schemeClr val="dk1"/>
              </a:buClr>
              <a:buSzPts val="800"/>
            </a:pPr>
            <a:r>
              <a:rPr lang="en-GB" sz="800" dirty="0">
                <a:latin typeface="Calibri"/>
                <a:ea typeface="Calibri"/>
                <a:cs typeface="Calibri"/>
                <a:sym typeface="Calibri"/>
              </a:rPr>
              <a:t>L1.25 Write consistently and accurately in complex sentences, using paragraphs where appropriate  </a:t>
            </a:r>
            <a:endParaRPr sz="800" dirty="0"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15000"/>
              </a:lnSpc>
              <a:buClr>
                <a:schemeClr val="dk1"/>
              </a:buClr>
              <a:buSzPts val="800"/>
            </a:pPr>
            <a:endParaRPr sz="800" dirty="0"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15000"/>
              </a:lnSpc>
              <a:buClr>
                <a:schemeClr val="dk1"/>
              </a:buClr>
              <a:buSzPts val="800"/>
            </a:pPr>
            <a:r>
              <a:rPr lang="en-GB" sz="800" dirty="0">
                <a:latin typeface="Calibri"/>
                <a:ea typeface="Calibri"/>
                <a:cs typeface="Calibri"/>
                <a:sym typeface="Calibri"/>
              </a:rPr>
              <a:t>L2.24 Write text of an appropriate level of detail and of appropriate length (including where this is specified) to meet the needs of purpose and audience </a:t>
            </a:r>
            <a:endParaRPr sz="800" dirty="0"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15000"/>
              </a:lnSpc>
              <a:buClr>
                <a:schemeClr val="dk1"/>
              </a:buClr>
              <a:buSzPts val="800"/>
            </a:pPr>
            <a:r>
              <a:rPr lang="en-GB" sz="800" dirty="0">
                <a:latin typeface="Calibri"/>
                <a:ea typeface="Calibri"/>
                <a:cs typeface="Calibri"/>
                <a:sym typeface="Calibri"/>
              </a:rPr>
              <a:t>L2.25 Organise writing for different purposes using appropriate format and structure (e.g. standard templates, paragraphs, bullet points, tables)   </a:t>
            </a:r>
            <a:endParaRPr sz="800" dirty="0"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15000"/>
              </a:lnSpc>
              <a:buClr>
                <a:schemeClr val="dk1"/>
              </a:buClr>
              <a:buSzPts val="800"/>
            </a:pPr>
            <a:r>
              <a:rPr lang="en-GB" sz="800" dirty="0">
                <a:latin typeface="Calibri"/>
                <a:ea typeface="Calibri"/>
                <a:cs typeface="Calibri"/>
                <a:sym typeface="Calibri"/>
              </a:rPr>
              <a:t>L2.27 Use different language and register (e.g. persuasive techniques, supporting evidence, specialist words), suited to audience and purpose   </a:t>
            </a:r>
            <a:endParaRPr sz="800" dirty="0"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15000"/>
              </a:lnSpc>
              <a:buClr>
                <a:schemeClr val="dk1"/>
              </a:buClr>
              <a:buSzPts val="800"/>
            </a:pPr>
            <a:r>
              <a:rPr lang="en-GB" sz="800" dirty="0">
                <a:latin typeface="Calibri"/>
                <a:ea typeface="Calibri"/>
                <a:cs typeface="Calibri"/>
                <a:sym typeface="Calibri"/>
              </a:rPr>
              <a:t>L2.28 Construct complex sentences consistently and accurately, using paragraphs where appropriate </a:t>
            </a:r>
            <a:endParaRPr sz="800" dirty="0"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15000"/>
              </a:lnSpc>
              <a:buClr>
                <a:schemeClr val="dk1"/>
              </a:buClr>
              <a:buSzPts val="800"/>
            </a:pPr>
            <a:endParaRPr sz="800" dirty="0"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15000"/>
              </a:lnSpc>
              <a:buClr>
                <a:schemeClr val="dk1"/>
              </a:buClr>
              <a:buSzPts val="800"/>
            </a:pPr>
            <a:endParaRPr sz="800" dirty="0">
              <a:latin typeface="Calibri"/>
              <a:ea typeface="Calibri"/>
              <a:cs typeface="Calibri"/>
              <a:sym typeface="Calibri"/>
            </a:endParaRPr>
          </a:p>
          <a:p>
            <a:pPr>
              <a:buClr>
                <a:schemeClr val="dk1"/>
              </a:buClr>
              <a:buSzPts val="1200"/>
            </a:pPr>
            <a:endParaRPr dirty="0"/>
          </a:p>
        </p:txBody>
      </p:sp>
      <p:sp>
        <p:nvSpPr>
          <p:cNvPr id="64" name="Google Shape;64;p14"/>
          <p:cNvSpPr/>
          <p:nvPr/>
        </p:nvSpPr>
        <p:spPr>
          <a:xfrm>
            <a:off x="1140875" y="1092001"/>
            <a:ext cx="6367888" cy="2254704"/>
          </a:xfrm>
          <a:custGeom>
            <a:avLst/>
            <a:gdLst/>
            <a:ahLst/>
            <a:cxnLst/>
            <a:rect l="l" t="t" r="r" b="b"/>
            <a:pathLst>
              <a:path w="8434289" h="1254825" extrusionOk="0">
                <a:moveTo>
                  <a:pt x="0" y="209142"/>
                </a:moveTo>
                <a:cubicBezTo>
                  <a:pt x="0" y="93636"/>
                  <a:pt x="93636" y="0"/>
                  <a:pt x="209142" y="0"/>
                </a:cubicBezTo>
                <a:lnTo>
                  <a:pt x="8225147" y="0"/>
                </a:lnTo>
                <a:cubicBezTo>
                  <a:pt x="8340653" y="0"/>
                  <a:pt x="8434289" y="93636"/>
                  <a:pt x="8434289" y="209142"/>
                </a:cubicBezTo>
                <a:lnTo>
                  <a:pt x="8434289" y="1045683"/>
                </a:lnTo>
                <a:cubicBezTo>
                  <a:pt x="8434289" y="1161189"/>
                  <a:pt x="8340653" y="1254825"/>
                  <a:pt x="8225147" y="1254825"/>
                </a:cubicBezTo>
                <a:lnTo>
                  <a:pt x="209142" y="1254825"/>
                </a:lnTo>
                <a:cubicBezTo>
                  <a:pt x="93636" y="1254825"/>
                  <a:pt x="0" y="1161189"/>
                  <a:pt x="0" y="1045683"/>
                </a:cubicBezTo>
                <a:lnTo>
                  <a:pt x="0" y="209142"/>
                </a:lnTo>
                <a:close/>
              </a:path>
            </a:pathLst>
          </a:custGeom>
          <a:gradFill>
            <a:gsLst>
              <a:gs pos="0">
                <a:srgbClr val="7373D1"/>
              </a:gs>
              <a:gs pos="31000">
                <a:srgbClr val="E3F2F3"/>
              </a:gs>
              <a:gs pos="73000">
                <a:srgbClr val="D5ECED"/>
              </a:gs>
              <a:gs pos="100000">
                <a:srgbClr val="CCCCCC"/>
              </a:gs>
            </a:gsLst>
            <a:lin ang="2700006" scaled="0"/>
          </a:gradFill>
          <a:ln>
            <a:noFill/>
          </a:ln>
        </p:spPr>
        <p:txBody>
          <a:bodyPr spcFirstLastPara="1" wrap="square" lIns="148800" tIns="148800" rIns="148800" bIns="148800" anchor="ctr" anchorCtr="0">
            <a:noAutofit/>
          </a:bodyPr>
          <a:lstStyle/>
          <a:p>
            <a:pPr>
              <a:buSzPts val="1200"/>
            </a:pPr>
            <a:endParaRPr sz="12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>
              <a:buSzPts val="1200"/>
            </a:pPr>
            <a:endParaRPr lang="en-GB" sz="12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>
              <a:buSzPts val="1200"/>
            </a:pPr>
            <a:r>
              <a:rPr lang="en-GB" sz="1200" dirty="0">
                <a:latin typeface="Century Gothic"/>
                <a:ea typeface="Century Gothic"/>
                <a:cs typeface="Century Gothic"/>
                <a:sym typeface="Century Gothic"/>
              </a:rPr>
              <a:t>May 2020. Kindly contributed by Trisha Childs, The Sheffield College.</a:t>
            </a:r>
            <a:endParaRPr dirty="0"/>
          </a:p>
          <a:p>
            <a:pPr>
              <a:buSzPts val="1200"/>
            </a:pPr>
            <a:endParaRPr sz="12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>
              <a:buSzPts val="1200"/>
            </a:pPr>
            <a:r>
              <a:rPr lang="en-GB" sz="1200" dirty="0">
                <a:latin typeface="Century Gothic"/>
                <a:ea typeface="Century Gothic"/>
                <a:cs typeface="Century Gothic"/>
                <a:sym typeface="Century Gothic"/>
              </a:rPr>
              <a:t>Search for Trisha on </a:t>
            </a:r>
            <a:r>
              <a:rPr lang="en-GB" sz="1200" u="sng" dirty="0">
                <a:solidFill>
                  <a:schemeClr val="hlink"/>
                </a:solidFill>
                <a:latin typeface="Century Gothic"/>
                <a:ea typeface="Century Gothic"/>
                <a:cs typeface="Century Gothic"/>
                <a:sym typeface="Century Gothic"/>
                <a:hlinkClick r:id="rId4"/>
              </a:rPr>
              <a:t>www.skillsworkshop.org</a:t>
            </a:r>
            <a:r>
              <a:rPr lang="en-GB" sz="1200" dirty="0"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sz="12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>
              <a:buSzPts val="1200"/>
            </a:pPr>
            <a:endParaRPr sz="12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>
              <a:buSzPts val="1200"/>
            </a:pPr>
            <a:r>
              <a:rPr lang="en-GB" sz="1200" dirty="0">
                <a:latin typeface="Century Gothic"/>
                <a:ea typeface="Century Gothic"/>
                <a:cs typeface="Century Gothic"/>
                <a:sym typeface="Century Gothic"/>
              </a:rPr>
              <a:t>Please refer to the download page for this resource on skillsworkshop for detailed curriculum links and related resources.</a:t>
            </a:r>
            <a:r>
              <a:rPr lang="en-GB" sz="1200" b="1" dirty="0">
                <a:latin typeface="Century Gothic"/>
                <a:ea typeface="Century Gothic"/>
                <a:cs typeface="Century Gothic"/>
                <a:sym typeface="Century Gothic"/>
              </a:rPr>
              <a:t>  </a:t>
            </a:r>
            <a:r>
              <a:rPr lang="en-GB" sz="1200" b="1" u="sng" dirty="0">
                <a:solidFill>
                  <a:schemeClr val="hlink"/>
                </a:solidFill>
                <a:latin typeface="Century Gothic"/>
                <a:ea typeface="Century Gothic"/>
                <a:cs typeface="Century Gothic"/>
                <a:sym typeface="Century Gothic"/>
                <a:hlinkClick r:id="rId5"/>
              </a:rPr>
              <a:t>https://www.skillsworkshop.org/resources/write_an_article_about_captain_tom</a:t>
            </a:r>
            <a:endParaRPr sz="1200" b="1" u="sng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>
              <a:buSzPts val="1200"/>
            </a:pPr>
            <a:r>
              <a:rPr lang="en-GB" sz="1200" dirty="0">
                <a:latin typeface="Century Gothic"/>
                <a:ea typeface="Century Gothic"/>
                <a:cs typeface="Century Gothic"/>
                <a:sym typeface="Century Gothic"/>
              </a:rPr>
              <a:t>You can also find this presentation online (</a:t>
            </a:r>
            <a:r>
              <a:rPr lang="en-GB" sz="1200" dirty="0">
                <a:latin typeface="Century Gothic"/>
                <a:ea typeface="Century Gothic"/>
                <a:cs typeface="Century Gothic"/>
                <a:sym typeface="Century Gothic"/>
                <a:hlinkClick r:id="rId6"/>
              </a:rPr>
              <a:t>Google Slides</a:t>
            </a:r>
            <a:r>
              <a:rPr lang="en-GB" sz="1200" dirty="0">
                <a:latin typeface="Century Gothic"/>
                <a:ea typeface="Century Gothic"/>
                <a:cs typeface="Century Gothic"/>
                <a:sym typeface="Century Gothic"/>
              </a:rPr>
              <a:t>). The related writing task is available as </a:t>
            </a:r>
            <a:r>
              <a:rPr lang="en-GB" sz="1200" dirty="0">
                <a:latin typeface="Century Gothic"/>
                <a:ea typeface="Century Gothic"/>
                <a:cs typeface="Century Gothic"/>
                <a:sym typeface="Century Gothic"/>
                <a:hlinkClick r:id="rId7"/>
              </a:rPr>
              <a:t>a Google document</a:t>
            </a:r>
            <a:r>
              <a:rPr lang="en-GB" sz="1200" dirty="0">
                <a:latin typeface="Century Gothic"/>
                <a:ea typeface="Century Gothic"/>
                <a:cs typeface="Century Gothic"/>
                <a:sym typeface="Century Gothic"/>
              </a:rPr>
              <a:t>, a PDF and a MS Word document.</a:t>
            </a:r>
            <a:endParaRPr dirty="0"/>
          </a:p>
          <a:p>
            <a:pPr>
              <a:buClr>
                <a:schemeClr val="dk1"/>
              </a:buClr>
              <a:buSzPts val="1200"/>
            </a:pPr>
            <a:endParaRPr sz="1200" b="1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>
              <a:buSzPts val="1200"/>
            </a:pPr>
            <a:r>
              <a:rPr lang="en-GB" sz="1000" b="1" dirty="0">
                <a:latin typeface="Century Gothic"/>
                <a:ea typeface="Century Gothic"/>
                <a:cs typeface="Century Gothic"/>
                <a:sym typeface="Century Gothic"/>
              </a:rPr>
              <a:t>For full use of hyperlinks and other features, this presentation should be run in full screen mode.</a:t>
            </a:r>
          </a:p>
          <a:p>
            <a:pPr>
              <a:buSzPts val="1200"/>
            </a:pPr>
            <a:endParaRPr sz="1051" dirty="0"/>
          </a:p>
          <a:p>
            <a:pPr>
              <a:buSzPts val="1200"/>
            </a:pP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GB" dirty="0"/>
              <a:t>Captain Tom</a:t>
            </a:r>
            <a:endParaRPr dirty="0"/>
          </a:p>
          <a:p>
            <a:r>
              <a:rPr lang="en-GB" dirty="0" err="1"/>
              <a:t>WrITING</a:t>
            </a:r>
            <a:r>
              <a:rPr lang="en-GB" dirty="0"/>
              <a:t> TASK</a:t>
            </a:r>
            <a:endParaRPr dirty="0"/>
          </a:p>
        </p:txBody>
      </p:sp>
      <p:sp>
        <p:nvSpPr>
          <p:cNvPr id="70" name="Google Shape;70;p15"/>
          <p:cNvSpPr txBox="1">
            <a:spLocks noGrp="1"/>
          </p:cNvSpPr>
          <p:nvPr>
            <p:ph type="subTitle" idx="1"/>
          </p:nvPr>
        </p:nvSpPr>
        <p:spPr>
          <a:xfrm>
            <a:off x="311700" y="3890401"/>
            <a:ext cx="8520600" cy="70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/>
            <a:r>
              <a:rPr lang="en-GB"/>
              <a:t>Level 1 &amp; 2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>
            <a:spLocks noGrp="1"/>
          </p:cNvSpPr>
          <p:nvPr>
            <p:ph type="title"/>
          </p:nvPr>
        </p:nvSpPr>
        <p:spPr>
          <a:xfrm>
            <a:off x="2603939" y="1"/>
            <a:ext cx="2249400" cy="215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-GB" sz="6000"/>
              <a:t>Captain Tom</a:t>
            </a:r>
            <a:endParaRPr sz="6000"/>
          </a:p>
        </p:txBody>
      </p:sp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>
            <a:off x="160751" y="1998601"/>
            <a:ext cx="4692600" cy="314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en-GB"/>
              <a:t>Your writing challenge is all about Captain Tom.</a:t>
            </a:r>
            <a:endParaRPr/>
          </a:p>
          <a:p>
            <a:pPr marL="0" indent="0">
              <a:spcBef>
                <a:spcPts val="1600"/>
              </a:spcBef>
              <a:buNone/>
            </a:pPr>
            <a:r>
              <a:rPr lang="en-GB"/>
              <a:t>You may have heard of him - or not - but it’s easy to find out!                                                       </a:t>
            </a:r>
            <a:endParaRPr/>
          </a:p>
          <a:p>
            <a:pPr marL="0" indent="0">
              <a:spcBef>
                <a:spcPts val="1600"/>
              </a:spcBef>
              <a:buNone/>
            </a:pPr>
            <a:r>
              <a:rPr lang="en-GB" b="1"/>
              <a:t>YOU DO NOT NEED TO GIVE MONEY - THIS IS FOR INFO ONLY.</a:t>
            </a:r>
            <a:endParaRPr b="1"/>
          </a:p>
          <a:p>
            <a:pPr marL="0" indent="0">
              <a:spcBef>
                <a:spcPts val="1600"/>
              </a:spcBef>
              <a:buNone/>
            </a:pPr>
            <a:r>
              <a:rPr lang="en-GB"/>
              <a:t>Click through the slides</a:t>
            </a:r>
            <a:endParaRPr/>
          </a:p>
          <a:p>
            <a:pPr marL="0" indent="0">
              <a:spcBef>
                <a:spcPts val="1600"/>
              </a:spcBef>
              <a:buNone/>
            </a:pPr>
            <a:r>
              <a:rPr lang="en-GB"/>
              <a:t>   </a:t>
            </a:r>
            <a:endParaRPr/>
          </a:p>
          <a:p>
            <a:pPr marL="0" indent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77" name="Google Shape;7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045536">
            <a:off x="4850199" y="1748049"/>
            <a:ext cx="3381723" cy="2085391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12575" y="178438"/>
            <a:ext cx="2012775" cy="1730611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1025" y="178451"/>
            <a:ext cx="2249400" cy="1561097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6"/>
          <p:cNvSpPr/>
          <p:nvPr/>
        </p:nvSpPr>
        <p:spPr>
          <a:xfrm>
            <a:off x="3775426" y="4620389"/>
            <a:ext cx="498300" cy="201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C531C2A-C061-47DA-95A4-7CA52EAA1BC0}"/>
              </a:ext>
            </a:extLst>
          </p:cNvPr>
          <p:cNvSpPr txBox="1"/>
          <p:nvPr/>
        </p:nvSpPr>
        <p:spPr>
          <a:xfrm>
            <a:off x="5789293" y="4305301"/>
            <a:ext cx="2353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2060"/>
                </a:solidFill>
              </a:rPr>
              <a:t>£32,796,350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7"/>
          <p:cNvSpPr txBox="1">
            <a:spLocks noGrp="1"/>
          </p:cNvSpPr>
          <p:nvPr>
            <p:ph type="title"/>
          </p:nvPr>
        </p:nvSpPr>
        <p:spPr>
          <a:xfrm>
            <a:off x="4082975" y="4355675"/>
            <a:ext cx="4867800" cy="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sz="1400">
                <a:latin typeface="Arial"/>
                <a:ea typeface="Arial"/>
                <a:cs typeface="Arial"/>
                <a:sym typeface="Arial"/>
              </a:rPr>
              <a:t>As seen in a BBC news article on the website </a:t>
            </a:r>
            <a:endParaRPr sz="1400">
              <a:latin typeface="Arial"/>
              <a:ea typeface="Arial"/>
              <a:cs typeface="Arial"/>
              <a:sym typeface="Arial"/>
            </a:endParaRPr>
          </a:p>
          <a:p>
            <a:r>
              <a:rPr lang="en-GB" sz="1400">
                <a:latin typeface="Arial"/>
                <a:ea typeface="Arial"/>
                <a:cs typeface="Arial"/>
                <a:sym typeface="Arial"/>
              </a:rPr>
              <a:t>17 April 2020 </a:t>
            </a:r>
            <a:r>
              <a:rPr lang="en-GB" sz="1400" b="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https://www.bbc.co.uk/news/uk-52316856</a:t>
            </a:r>
            <a:endParaRPr sz="1400" b="0">
              <a:latin typeface="Arial"/>
              <a:ea typeface="Arial"/>
              <a:cs typeface="Arial"/>
              <a:sym typeface="Arial"/>
            </a:endParaRPr>
          </a:p>
          <a:p>
            <a:endParaRPr sz="1400" b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7"/>
          <p:cNvSpPr txBox="1">
            <a:spLocks noGrp="1"/>
          </p:cNvSpPr>
          <p:nvPr>
            <p:ph type="body" idx="1"/>
          </p:nvPr>
        </p:nvSpPr>
        <p:spPr>
          <a:xfrm>
            <a:off x="4019351" y="257701"/>
            <a:ext cx="4796100" cy="404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lnSpc>
                <a:spcPct val="137500"/>
              </a:lnSpc>
              <a:spcBef>
                <a:spcPts val="1400"/>
              </a:spcBef>
              <a:buNone/>
            </a:pPr>
            <a:r>
              <a:rPr lang="en-GB" sz="1400">
                <a:solidFill>
                  <a:srgbClr val="40404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Kyle Dowling, from Sheffield, was inspired to draw his own cartoon of Captain Tom by the sense of patriotism he feels he has stirred.</a:t>
            </a:r>
            <a:endParaRPr sz="1400">
              <a:solidFill>
                <a:srgbClr val="40404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37500"/>
              </a:lnSpc>
              <a:spcBef>
                <a:spcPts val="1400"/>
              </a:spcBef>
              <a:buNone/>
            </a:pPr>
            <a:r>
              <a:rPr lang="en-GB" sz="1400">
                <a:solidFill>
                  <a:srgbClr val="40404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"This hero has fought for our country and is now fighting again for our country by raising millions for our health service," he says. "He's a true gent and really does put the great into Great Britain."</a:t>
            </a:r>
            <a:endParaRPr sz="1400">
              <a:solidFill>
                <a:srgbClr val="40404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37500"/>
              </a:lnSpc>
              <a:spcBef>
                <a:spcPts val="1400"/>
              </a:spcBef>
              <a:buNone/>
            </a:pPr>
            <a:r>
              <a:rPr lang="en-GB" sz="1400">
                <a:solidFill>
                  <a:srgbClr val="40404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For Kyle, Captain Tom's assurance that "the clouds will go away" is a great comfort during the lockdown.</a:t>
            </a:r>
            <a:endParaRPr sz="1400">
              <a:solidFill>
                <a:srgbClr val="40404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37500"/>
              </a:lnSpc>
              <a:spcBef>
                <a:spcPts val="1400"/>
              </a:spcBef>
              <a:buNone/>
            </a:pPr>
            <a:r>
              <a:rPr lang="en-GB" sz="1400">
                <a:solidFill>
                  <a:srgbClr val="40404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"It's helped me smile and think… it's not forever. Tomorrow is just another step towards it being over."</a:t>
            </a:r>
            <a:endParaRPr/>
          </a:p>
        </p:txBody>
      </p:sp>
      <p:pic>
        <p:nvPicPr>
          <p:cNvPr id="88" name="Google Shape;88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5275" y="257701"/>
            <a:ext cx="3471075" cy="462810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7"/>
          <p:cNvSpPr/>
          <p:nvPr/>
        </p:nvSpPr>
        <p:spPr>
          <a:xfrm>
            <a:off x="8165975" y="4014825"/>
            <a:ext cx="498300" cy="201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8"/>
          <p:cNvSpPr txBox="1">
            <a:spLocks noGrp="1"/>
          </p:cNvSpPr>
          <p:nvPr>
            <p:ph type="title"/>
          </p:nvPr>
        </p:nvSpPr>
        <p:spPr>
          <a:xfrm>
            <a:off x="614451" y="3374401"/>
            <a:ext cx="4211700" cy="143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-GB" sz="4800" dirty="0"/>
              <a:t>Click on the images to find out more</a:t>
            </a:r>
            <a:endParaRPr sz="4800" dirty="0"/>
          </a:p>
        </p:txBody>
      </p:sp>
      <p:sp>
        <p:nvSpPr>
          <p:cNvPr id="95" name="Google Shape;95;p18"/>
          <p:cNvSpPr txBox="1">
            <a:spLocks noGrp="1"/>
          </p:cNvSpPr>
          <p:nvPr>
            <p:ph type="body" idx="1"/>
          </p:nvPr>
        </p:nvSpPr>
        <p:spPr>
          <a:xfrm>
            <a:off x="195051" y="-42424"/>
            <a:ext cx="5319600" cy="327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990000"/>
                </a:solidFill>
              </a:rPr>
              <a:t>Suddenly, Captain Tom is a media sensation and has captured the   hearts and attention of the world.</a:t>
            </a:r>
            <a:r>
              <a:rPr lang="en-GB" dirty="0"/>
              <a:t>  </a:t>
            </a:r>
            <a:endParaRPr dirty="0"/>
          </a:p>
          <a:p>
            <a:pPr marL="0" indent="0">
              <a:spcBef>
                <a:spcPts val="1600"/>
              </a:spcBef>
              <a:buNone/>
            </a:pPr>
            <a:r>
              <a:rPr lang="en-GB" b="1" dirty="0">
                <a:solidFill>
                  <a:srgbClr val="990000"/>
                </a:solidFill>
              </a:rPr>
              <a:t>WHY ?</a:t>
            </a:r>
            <a:endParaRPr b="1" dirty="0">
              <a:solidFill>
                <a:srgbClr val="990000"/>
              </a:solidFill>
            </a:endParaRPr>
          </a:p>
          <a:p>
            <a:pPr>
              <a:spcBef>
                <a:spcPts val="1600"/>
              </a:spcBef>
              <a:buClr>
                <a:srgbClr val="990000"/>
              </a:buClr>
            </a:pPr>
            <a:r>
              <a:rPr lang="en-GB" dirty="0">
                <a:solidFill>
                  <a:srgbClr val="990000"/>
                </a:solidFill>
              </a:rPr>
              <a:t>inspirational</a:t>
            </a:r>
            <a:endParaRPr dirty="0">
              <a:solidFill>
                <a:srgbClr val="990000"/>
              </a:solidFill>
            </a:endParaRPr>
          </a:p>
          <a:p>
            <a:pPr>
              <a:buClr>
                <a:srgbClr val="990000"/>
              </a:buClr>
            </a:pPr>
            <a:r>
              <a:rPr lang="en-GB" dirty="0">
                <a:solidFill>
                  <a:srgbClr val="990000"/>
                </a:solidFill>
              </a:rPr>
              <a:t>a multi million pound fundraiser</a:t>
            </a:r>
            <a:endParaRPr dirty="0">
              <a:solidFill>
                <a:srgbClr val="990000"/>
              </a:solidFill>
            </a:endParaRPr>
          </a:p>
          <a:p>
            <a:pPr>
              <a:buClr>
                <a:srgbClr val="990000"/>
              </a:buClr>
            </a:pPr>
            <a:r>
              <a:rPr lang="en-GB" dirty="0">
                <a:solidFill>
                  <a:srgbClr val="990000"/>
                </a:solidFill>
              </a:rPr>
              <a:t>an officer from World War 2 - he was 100 years old on 30 April 2020</a:t>
            </a:r>
            <a:endParaRPr dirty="0">
              <a:solidFill>
                <a:srgbClr val="990000"/>
              </a:solidFill>
            </a:endParaRPr>
          </a:p>
        </p:txBody>
      </p:sp>
      <p:pic>
        <p:nvPicPr>
          <p:cNvPr id="96" name="Google Shape;96;p18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0">
            <a:off x="5350751" y="133231"/>
            <a:ext cx="3366700" cy="1936289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8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370576" y="2972901"/>
            <a:ext cx="1681501" cy="1669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8">
            <a:hlinkClick r:id="rId7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308137" y="3023064"/>
            <a:ext cx="1580451" cy="15696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8212501" y="1505926"/>
            <a:ext cx="345851" cy="345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8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866652" y="2215126"/>
            <a:ext cx="345851" cy="345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8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8558352" y="4459551"/>
            <a:ext cx="345851" cy="345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8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6519327" y="4459551"/>
            <a:ext cx="345851" cy="345851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5F959FF-85D6-44B9-805D-BFF598EC738C}"/>
              </a:ext>
            </a:extLst>
          </p:cNvPr>
          <p:cNvSpPr txBox="1"/>
          <p:nvPr/>
        </p:nvSpPr>
        <p:spPr>
          <a:xfrm rot="20881868">
            <a:off x="5708530" y="2227901"/>
            <a:ext cx="2677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4">
                    <a:lumMod val="75000"/>
                  </a:schemeClr>
                </a:solidFill>
              </a:rPr>
              <a:t>£</a:t>
            </a:r>
            <a:r>
              <a:rPr lang="en-GB" sz="2800" dirty="0">
                <a:solidFill>
                  <a:schemeClr val="accent4">
                    <a:lumMod val="75000"/>
                  </a:schemeClr>
                </a:solidFill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32,796,350</a:t>
            </a:r>
            <a:endParaRPr lang="en-GB" sz="28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9"/>
          <p:cNvSpPr txBox="1">
            <a:spLocks noGrp="1"/>
          </p:cNvSpPr>
          <p:nvPr>
            <p:ph type="title"/>
          </p:nvPr>
        </p:nvSpPr>
        <p:spPr>
          <a:xfrm>
            <a:off x="163001" y="3117401"/>
            <a:ext cx="2276100" cy="175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-GB"/>
              <a:t>Celebrating 100th birthday</a:t>
            </a:r>
            <a:endParaRPr/>
          </a:p>
        </p:txBody>
      </p:sp>
      <p:sp>
        <p:nvSpPr>
          <p:cNvPr id="109" name="Google Shape;109;p19"/>
          <p:cNvSpPr txBox="1"/>
          <p:nvPr/>
        </p:nvSpPr>
        <p:spPr>
          <a:xfrm>
            <a:off x="5493451" y="593901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endParaRPr/>
          </a:p>
        </p:txBody>
      </p:sp>
      <p:pic>
        <p:nvPicPr>
          <p:cNvPr id="110" name="Google Shape;11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47177" y="136401"/>
            <a:ext cx="4786551" cy="4169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9"/>
          <p:cNvPicPr preferRelativeResize="0"/>
          <p:nvPr/>
        </p:nvPicPr>
        <p:blipFill rotWithShape="1">
          <a:blip r:embed="rId4">
            <a:alphaModFix/>
          </a:blip>
          <a:srcRect r="6699" b="65856"/>
          <a:stretch/>
        </p:blipFill>
        <p:spPr>
          <a:xfrm>
            <a:off x="2439101" y="4468901"/>
            <a:ext cx="5461651" cy="5464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9"/>
          <p:cNvPicPr preferRelativeResize="0"/>
          <p:nvPr/>
        </p:nvPicPr>
        <p:blipFill rotWithShape="1">
          <a:blip r:embed="rId5">
            <a:alphaModFix/>
          </a:blip>
          <a:srcRect b="54222"/>
          <a:stretch/>
        </p:blipFill>
        <p:spPr>
          <a:xfrm>
            <a:off x="116651" y="196325"/>
            <a:ext cx="4083000" cy="1829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7200" y="2120275"/>
            <a:ext cx="3000000" cy="997115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19"/>
          <p:cNvSpPr/>
          <p:nvPr/>
        </p:nvSpPr>
        <p:spPr>
          <a:xfrm>
            <a:off x="8378075" y="4813801"/>
            <a:ext cx="498300" cy="201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1"/>
            <a:ext cx="8766525" cy="4154375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20"/>
          <p:cNvSpPr txBox="1"/>
          <p:nvPr/>
        </p:nvSpPr>
        <p:spPr>
          <a:xfrm>
            <a:off x="588150" y="4496601"/>
            <a:ext cx="7967700" cy="5304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b="1" dirty="0">
                <a:latin typeface="Source Code Pro"/>
                <a:ea typeface="Source Code Pro"/>
                <a:cs typeface="Source Code Pro"/>
                <a:sym typeface="Source Code Pro"/>
              </a:rPr>
              <a:t>Include all expected ‘good’ language features:</a:t>
            </a:r>
            <a:r>
              <a:rPr lang="en-GB" dirty="0">
                <a:latin typeface="Source Code Pro"/>
                <a:ea typeface="Source Code Pro"/>
                <a:cs typeface="Source Code Pro"/>
                <a:sym typeface="Source Code Pro"/>
              </a:rPr>
              <a:t>  rule of 3, alliteration, various sentence types, hyperbole or effective vocabulary, </a:t>
            </a:r>
            <a:r>
              <a:rPr lang="en-GB" dirty="0" err="1">
                <a:latin typeface="Source Code Pro"/>
                <a:ea typeface="Source Code Pro"/>
                <a:cs typeface="Source Code Pro"/>
                <a:sym typeface="Source Code Pro"/>
              </a:rPr>
              <a:t>SPaG</a:t>
            </a:r>
            <a:r>
              <a:rPr lang="en-GB" dirty="0">
                <a:latin typeface="Source Code Pro"/>
                <a:ea typeface="Source Code Pro"/>
                <a:cs typeface="Source Code Pro"/>
                <a:sym typeface="Source Code Pro"/>
              </a:rPr>
              <a:t> etc.  </a:t>
            </a:r>
            <a:endParaRPr dirty="0"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1"/>
          <p:cNvSpPr txBox="1">
            <a:spLocks noGrp="1"/>
          </p:cNvSpPr>
          <p:nvPr>
            <p:ph type="body" idx="1"/>
          </p:nvPr>
        </p:nvSpPr>
        <p:spPr>
          <a:xfrm>
            <a:off x="148475" y="348425"/>
            <a:ext cx="89190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en-GB" dirty="0"/>
              <a:t>The example article on the next slide may help you. </a:t>
            </a:r>
            <a:endParaRPr dirty="0"/>
          </a:p>
          <a:p>
            <a:pPr marL="0" indent="0">
              <a:spcBef>
                <a:spcPts val="1600"/>
              </a:spcBef>
              <a:buNone/>
            </a:pPr>
            <a:r>
              <a:rPr lang="en-GB" dirty="0"/>
              <a:t>Write your article in the template provided in the Google or Word document.</a:t>
            </a:r>
            <a:endParaRPr dirty="0"/>
          </a:p>
          <a:p>
            <a:pPr marL="0" indent="0">
              <a:spcBef>
                <a:spcPts val="1600"/>
              </a:spcBef>
              <a:buNone/>
            </a:pPr>
            <a:r>
              <a:rPr lang="en-GB" dirty="0"/>
              <a:t>Check your spelling, punctuation and grammar (</a:t>
            </a:r>
            <a:r>
              <a:rPr lang="en-GB" dirty="0" err="1"/>
              <a:t>SPaG</a:t>
            </a:r>
            <a:r>
              <a:rPr lang="en-GB" dirty="0"/>
              <a:t>).</a:t>
            </a:r>
            <a:endParaRPr dirty="0"/>
          </a:p>
          <a:p>
            <a:pPr marL="0" indent="0">
              <a:spcBef>
                <a:spcPts val="1600"/>
              </a:spcBef>
              <a:buNone/>
            </a:pPr>
            <a:r>
              <a:rPr lang="en-GB" dirty="0"/>
              <a:t>Remember, you will get lots of extra marks if </a:t>
            </a:r>
            <a:r>
              <a:rPr lang="en-GB" dirty="0" err="1"/>
              <a:t>SPaG</a:t>
            </a:r>
            <a:r>
              <a:rPr lang="en-GB" dirty="0"/>
              <a:t> is good! </a:t>
            </a:r>
            <a:endParaRPr dirty="0"/>
          </a:p>
          <a:p>
            <a:pPr marL="0" indent="0">
              <a:spcBef>
                <a:spcPts val="1600"/>
              </a:spcBef>
              <a:buNone/>
            </a:pPr>
            <a:endParaRPr dirty="0"/>
          </a:p>
          <a:p>
            <a:pPr marL="0" indent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dirty="0"/>
              <a:t>I look forward to reading your work!  </a:t>
            </a:r>
            <a:endParaRPr dirty="0"/>
          </a:p>
        </p:txBody>
      </p:sp>
      <p:sp>
        <p:nvSpPr>
          <p:cNvPr id="126" name="Google Shape;126;p21"/>
          <p:cNvSpPr/>
          <p:nvPr/>
        </p:nvSpPr>
        <p:spPr>
          <a:xfrm>
            <a:off x="8335675" y="4640525"/>
            <a:ext cx="498300" cy="201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00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2"/>
          <p:cNvSpPr txBox="1">
            <a:spLocks noGrp="1"/>
          </p:cNvSpPr>
          <p:nvPr>
            <p:ph type="title"/>
          </p:nvPr>
        </p:nvSpPr>
        <p:spPr>
          <a:xfrm>
            <a:off x="248050" y="-6199"/>
            <a:ext cx="2501247" cy="52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sz="2400" dirty="0"/>
              <a:t>An example to help you</a:t>
            </a:r>
            <a:endParaRPr sz="2400" dirty="0"/>
          </a:p>
        </p:txBody>
      </p:sp>
      <p:sp>
        <p:nvSpPr>
          <p:cNvPr id="132" name="Google Shape;132;p22"/>
          <p:cNvSpPr txBox="1">
            <a:spLocks noGrp="1"/>
          </p:cNvSpPr>
          <p:nvPr>
            <p:ph type="body" idx="1"/>
          </p:nvPr>
        </p:nvSpPr>
        <p:spPr>
          <a:xfrm>
            <a:off x="137850" y="466675"/>
            <a:ext cx="6677479" cy="457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en-GB" b="1" u="sng" dirty="0">
                <a:solidFill>
                  <a:schemeClr val="accent1"/>
                </a:solidFill>
              </a:rPr>
              <a:t>Tremendous Tom Turns 100</a:t>
            </a:r>
            <a:endParaRPr lang="en-GB" b="1" dirty="0">
              <a:solidFill>
                <a:schemeClr val="accent1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1600"/>
              </a:spcBef>
              <a:buNone/>
            </a:pPr>
            <a:r>
              <a:rPr lang="en-GB" sz="1100" b="1" dirty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Like many folk, across the UK and beyond, I have been captivated by the inspirational, humble and kind Captain Tom. His fundraising hopes for a mere £1000 have skyrocketed into millions! </a:t>
            </a:r>
            <a:endParaRPr sz="1100" b="1" dirty="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00000"/>
              </a:lnSpc>
              <a:spcBef>
                <a:spcPts val="1600"/>
              </a:spcBef>
              <a:buNone/>
            </a:pPr>
            <a:r>
              <a:rPr lang="en-GB" sz="1100" dirty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Born in Keighley, Yorkshire, Tom served in WW11 and proudly wore his medals as he carried out his walking challenge to raise money for the NHS. Now a grandfather, his simple, but effective plan was to raise £1000 by walking 100 laps of his family’s Bristol garden before his 100th birthday.                                                                        </a:t>
            </a:r>
          </a:p>
          <a:p>
            <a:pPr marL="0" indent="0">
              <a:lnSpc>
                <a:spcPct val="100000"/>
              </a:lnSpc>
              <a:spcBef>
                <a:spcPts val="1600"/>
              </a:spcBef>
              <a:buNone/>
            </a:pPr>
            <a:r>
              <a:rPr lang="en-GB" sz="1100" dirty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During the ‘lockdown’ Tom’s careful, swaying steps – supported  by his walker – showed his gentle determination and positive outlook that ‘</a:t>
            </a:r>
            <a:r>
              <a:rPr lang="en-GB" sz="1100" i="1" dirty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tomorrow will be a better day</a:t>
            </a:r>
            <a:r>
              <a:rPr lang="en-GB" sz="1100" dirty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’.     </a:t>
            </a:r>
            <a:endParaRPr sz="1100" dirty="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00000"/>
              </a:lnSpc>
              <a:spcBef>
                <a:spcPts val="1600"/>
              </a:spcBef>
              <a:buNone/>
            </a:pPr>
            <a:r>
              <a:rPr lang="en-GB" sz="1100" dirty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An outpouring of support and affection for Tom and his fundraising challenge has exploded across the media. So far, he has raised an incredible 29 million pounds – and  his 100th birthday is still 3 days away!  In response to him and his charitable actions, Captain Tom has gathered more achievements; in just a few weeks, Tom has:</a:t>
            </a:r>
            <a:endParaRPr sz="1100" dirty="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4792">
              <a:lnSpc>
                <a:spcPct val="100000"/>
              </a:lnSpc>
              <a:spcBef>
                <a:spcPts val="1600"/>
              </a:spcBef>
              <a:buClr>
                <a:srgbClr val="990000"/>
              </a:buClr>
              <a:buSzPts val="1200"/>
              <a:buFont typeface="Arial"/>
              <a:buChar char="●"/>
            </a:pPr>
            <a:r>
              <a:rPr lang="en-GB" sz="1100" dirty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been given a ‘Pride of Britain’ award</a:t>
            </a:r>
            <a:endParaRPr sz="1100" dirty="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4792">
              <a:lnSpc>
                <a:spcPct val="100000"/>
              </a:lnSpc>
              <a:buClr>
                <a:srgbClr val="990000"/>
              </a:buClr>
              <a:buSzPts val="1200"/>
              <a:buFont typeface="Arial"/>
              <a:buChar char="●"/>
            </a:pPr>
            <a:r>
              <a:rPr lang="en-GB" sz="1100" dirty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collaborated with singer Michael Ball on the song, ‘You’ll Never Walk Alone’</a:t>
            </a:r>
            <a:endParaRPr sz="1100" dirty="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4792">
              <a:lnSpc>
                <a:spcPct val="100000"/>
              </a:lnSpc>
              <a:buClr>
                <a:srgbClr val="990000"/>
              </a:buClr>
              <a:buSzPts val="1200"/>
              <a:buFont typeface="Arial"/>
              <a:buChar char="●"/>
            </a:pPr>
            <a:r>
              <a:rPr lang="en-GB" sz="1100" dirty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become the only person ever to be at No.1 in the charts on their 100th birthday </a:t>
            </a:r>
            <a:endParaRPr sz="1100" dirty="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4792">
              <a:lnSpc>
                <a:spcPct val="100000"/>
              </a:lnSpc>
              <a:buClr>
                <a:srgbClr val="990000"/>
              </a:buClr>
              <a:buSzPts val="1200"/>
              <a:buFont typeface="Arial"/>
              <a:buChar char="●"/>
            </a:pPr>
            <a:r>
              <a:rPr lang="en-GB" sz="1100" dirty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been given a special postmark by the Royal Mail for EVERY letter posted this week</a:t>
            </a:r>
            <a:endParaRPr sz="1100" dirty="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1100" dirty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This Thursday Tom reaches his 100th birthday. Much of the world will celebrate with him. Me too! </a:t>
            </a:r>
            <a:br>
              <a:rPr lang="en-GB" sz="1100" dirty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100" dirty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r>
              <a:rPr lang="en-GB" sz="1100" i="1" dirty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I wish you a very happy birthday and send heartfelt thanks for everything you do!</a:t>
            </a:r>
            <a:r>
              <a:rPr lang="en-GB" sz="1100" dirty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100" dirty="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22"/>
          <p:cNvSpPr txBox="1"/>
          <p:nvPr/>
        </p:nvSpPr>
        <p:spPr>
          <a:xfrm>
            <a:off x="6723888" y="298705"/>
            <a:ext cx="2135272" cy="446836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-GB" sz="1600" b="1" dirty="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Checked!</a:t>
            </a:r>
            <a:r>
              <a:rPr lang="en-GB" sz="1051" dirty="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 </a:t>
            </a:r>
          </a:p>
          <a:p>
            <a:pPr algn="r">
              <a:spcBef>
                <a:spcPts val="600"/>
              </a:spcBef>
            </a:pPr>
            <a:r>
              <a:rPr lang="en-GB" sz="1100" dirty="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A title </a:t>
            </a:r>
            <a:r>
              <a:rPr lang="en-GB" sz="1100" b="1" dirty="0">
                <a:solidFill>
                  <a:srgbClr val="339933"/>
                </a:solidFill>
                <a:latin typeface="Source Code Pro"/>
                <a:ea typeface="Source Code Pro"/>
                <a:cs typeface="Source Code Pro"/>
                <a:sym typeface="Wingdings 2" panose="05020102010507070707" pitchFamily="18" charset="2"/>
              </a:rPr>
              <a:t></a:t>
            </a:r>
            <a:endParaRPr sz="1100" dirty="0">
              <a:solidFill>
                <a:srgbClr val="339933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algn="r">
              <a:spcBef>
                <a:spcPts val="600"/>
              </a:spcBef>
            </a:pPr>
            <a:r>
              <a:rPr lang="en-GB" sz="1100" dirty="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A byline </a:t>
            </a:r>
            <a:r>
              <a:rPr lang="en-GB" sz="1100" b="1" dirty="0">
                <a:solidFill>
                  <a:srgbClr val="339933"/>
                </a:solidFill>
                <a:latin typeface="Source Code Pro"/>
                <a:ea typeface="Source Code Pro"/>
                <a:cs typeface="Source Code Pro"/>
                <a:sym typeface="Wingdings 2" panose="05020102010507070707" pitchFamily="18" charset="2"/>
              </a:rPr>
              <a:t></a:t>
            </a:r>
            <a:r>
              <a:rPr lang="en-GB" sz="1100" dirty="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 </a:t>
            </a:r>
            <a:endParaRPr sz="1100" dirty="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algn="r">
              <a:spcBef>
                <a:spcPts val="600"/>
              </a:spcBef>
            </a:pPr>
            <a:r>
              <a:rPr lang="en-GB" sz="1100" dirty="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Information (facts, quotes, statistics, personal views) </a:t>
            </a:r>
            <a:r>
              <a:rPr lang="en-GB" sz="1100" b="1" dirty="0">
                <a:solidFill>
                  <a:srgbClr val="339933"/>
                </a:solidFill>
                <a:latin typeface="Source Code Pro"/>
                <a:ea typeface="Source Code Pro"/>
                <a:cs typeface="Source Code Pro"/>
                <a:sym typeface="Wingdings 2" panose="05020102010507070707" pitchFamily="18" charset="2"/>
              </a:rPr>
              <a:t></a:t>
            </a:r>
            <a:r>
              <a:rPr lang="en-GB" sz="1100" dirty="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 </a:t>
            </a:r>
          </a:p>
          <a:p>
            <a:pPr algn="r">
              <a:spcBef>
                <a:spcPts val="600"/>
              </a:spcBef>
            </a:pPr>
            <a:r>
              <a:rPr lang="en-GB" sz="1100" dirty="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Formal style </a:t>
            </a:r>
            <a:r>
              <a:rPr lang="en-GB" sz="1100" b="1" dirty="0">
                <a:solidFill>
                  <a:srgbClr val="339933"/>
                </a:solidFill>
                <a:latin typeface="Source Code Pro"/>
                <a:ea typeface="Source Code Pro"/>
                <a:cs typeface="Source Code Pro"/>
                <a:sym typeface="Wingdings 2" panose="05020102010507070707" pitchFamily="18" charset="2"/>
              </a:rPr>
              <a:t></a:t>
            </a:r>
            <a:r>
              <a:rPr lang="en-GB" sz="1100" dirty="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 </a:t>
            </a:r>
          </a:p>
          <a:p>
            <a:pPr algn="r">
              <a:spcBef>
                <a:spcPts val="600"/>
              </a:spcBef>
            </a:pPr>
            <a:r>
              <a:rPr lang="en-GB" sz="1100" dirty="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Language features (hyperbole, emotive language, alliteration, rule of three) </a:t>
            </a:r>
            <a:r>
              <a:rPr lang="en-GB" sz="1100" b="1" dirty="0">
                <a:solidFill>
                  <a:srgbClr val="339933"/>
                </a:solidFill>
                <a:latin typeface="Source Code Pro"/>
                <a:ea typeface="Source Code Pro"/>
                <a:cs typeface="Source Code Pro"/>
                <a:sym typeface="Wingdings 2" panose="05020102010507070707" pitchFamily="18" charset="2"/>
              </a:rPr>
              <a:t></a:t>
            </a:r>
            <a:r>
              <a:rPr lang="en-GB" sz="1100" dirty="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 </a:t>
            </a:r>
          </a:p>
          <a:p>
            <a:pPr algn="r">
              <a:spcBef>
                <a:spcPts val="600"/>
              </a:spcBef>
            </a:pPr>
            <a:r>
              <a:rPr lang="en-GB" sz="1100" dirty="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Used bullet points </a:t>
            </a:r>
            <a:r>
              <a:rPr lang="en-GB" sz="1100" b="1" dirty="0">
                <a:solidFill>
                  <a:srgbClr val="339933"/>
                </a:solidFill>
                <a:latin typeface="Source Code Pro"/>
                <a:ea typeface="Source Code Pro"/>
                <a:cs typeface="Source Code Pro"/>
                <a:sym typeface="Wingdings 2" panose="05020102010507070707" pitchFamily="18" charset="2"/>
              </a:rPr>
              <a:t></a:t>
            </a:r>
            <a:endParaRPr lang="en-GB" sz="1100" b="1" dirty="0">
              <a:solidFill>
                <a:srgbClr val="00CC66"/>
              </a:solidFill>
              <a:latin typeface="Source Code Pro"/>
              <a:ea typeface="Source Code Pro"/>
              <a:cs typeface="Source Code Pro"/>
              <a:sym typeface="Wingdings 2" panose="05020102010507070707" pitchFamily="18" charset="2"/>
            </a:endParaRPr>
          </a:p>
          <a:p>
            <a:pPr algn="r">
              <a:spcBef>
                <a:spcPts val="600"/>
              </a:spcBef>
            </a:pPr>
            <a:r>
              <a:rPr lang="en-GB" sz="1100" dirty="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About 250 words grouped into paragraphs</a:t>
            </a:r>
            <a:r>
              <a:rPr lang="en-GB" sz="1100" dirty="0">
                <a:latin typeface="Source Code Pro"/>
                <a:ea typeface="Source Code Pro"/>
                <a:cs typeface="Source Code Pro"/>
                <a:sym typeface="Source Code Pro"/>
              </a:rPr>
              <a:t> </a:t>
            </a:r>
            <a:r>
              <a:rPr lang="en-GB" sz="1100" b="1" dirty="0">
                <a:solidFill>
                  <a:srgbClr val="339933"/>
                </a:solidFill>
                <a:latin typeface="Source Code Pro"/>
                <a:ea typeface="Source Code Pro"/>
                <a:cs typeface="Source Code Pro"/>
                <a:sym typeface="Wingdings 2" panose="05020102010507070707" pitchFamily="18" charset="2"/>
              </a:rPr>
              <a:t> </a:t>
            </a:r>
            <a:endParaRPr lang="en-GB" sz="1100" b="1" dirty="0">
              <a:solidFill>
                <a:srgbClr val="00CC66"/>
              </a:solidFill>
              <a:latin typeface="Source Code Pro"/>
              <a:ea typeface="Source Code Pro"/>
              <a:cs typeface="Source Code Pro"/>
              <a:sym typeface="Wingdings 2" panose="05020102010507070707" pitchFamily="18" charset="2"/>
            </a:endParaRPr>
          </a:p>
          <a:p>
            <a:pPr algn="r">
              <a:spcBef>
                <a:spcPts val="600"/>
              </a:spcBef>
            </a:pPr>
            <a:r>
              <a:rPr lang="en-GB" sz="1100" dirty="0">
                <a:solidFill>
                  <a:schemeClr val="dk2"/>
                </a:solidFill>
                <a:latin typeface="Source Code Pro"/>
                <a:ea typeface="Source Code Pro"/>
                <a:sym typeface="Wingdings 2" panose="05020102010507070707" pitchFamily="18" charset="2"/>
              </a:rPr>
              <a:t>Simple, compound and complex sentences</a:t>
            </a:r>
            <a:r>
              <a:rPr lang="en-GB" sz="1100" b="1" dirty="0">
                <a:solidFill>
                  <a:srgbClr val="339933"/>
                </a:solidFill>
                <a:latin typeface="Source Code Pro"/>
                <a:ea typeface="Source Code Pro"/>
                <a:cs typeface="Source Code Pro"/>
                <a:sym typeface="Wingdings 2" panose="05020102010507070707" pitchFamily="18" charset="2"/>
              </a:rPr>
              <a:t> </a:t>
            </a:r>
            <a:r>
              <a:rPr lang="en-GB" sz="1100" dirty="0">
                <a:solidFill>
                  <a:schemeClr val="dk2"/>
                </a:solidFill>
                <a:latin typeface="Source Code Pro"/>
                <a:ea typeface="Source Code Pro"/>
                <a:sym typeface="Source Code Pro"/>
              </a:rPr>
              <a:t> </a:t>
            </a:r>
            <a:endParaRPr sz="1100" dirty="0">
              <a:solidFill>
                <a:schemeClr val="dk2"/>
              </a:solidFill>
              <a:latin typeface="Source Code Pro"/>
              <a:ea typeface="Source Code Pro"/>
              <a:sym typeface="Source Code Pro"/>
            </a:endParaRPr>
          </a:p>
          <a:p>
            <a:pPr algn="r">
              <a:spcBef>
                <a:spcPts val="600"/>
              </a:spcBef>
            </a:pPr>
            <a:r>
              <a:rPr lang="en-GB" sz="1100" dirty="0">
                <a:solidFill>
                  <a:schemeClr val="dk2"/>
                </a:solidFill>
                <a:latin typeface="Source Code Pro"/>
                <a:ea typeface="Source Code Pro"/>
                <a:sym typeface="Source Code Pro"/>
              </a:rPr>
              <a:t>Spelling and grammar</a:t>
            </a:r>
            <a:r>
              <a:rPr lang="en-GB" sz="1100" b="1" dirty="0">
                <a:solidFill>
                  <a:srgbClr val="339933"/>
                </a:solidFill>
                <a:latin typeface="Source Code Pro"/>
                <a:ea typeface="Source Code Pro"/>
                <a:cs typeface="Source Code Pro"/>
                <a:sym typeface="Wingdings 2" panose="05020102010507070707" pitchFamily="18" charset="2"/>
              </a:rPr>
              <a:t> </a:t>
            </a:r>
            <a:endParaRPr lang="en-GB" sz="1100" b="1" dirty="0">
              <a:solidFill>
                <a:srgbClr val="00CC66"/>
              </a:solidFill>
              <a:latin typeface="Source Code Pro"/>
              <a:ea typeface="Source Code Pro"/>
              <a:cs typeface="Source Code Pro"/>
              <a:sym typeface="Wingdings 2" panose="05020102010507070707" pitchFamily="18" charset="2"/>
            </a:endParaRPr>
          </a:p>
          <a:p>
            <a:pPr algn="r">
              <a:spcBef>
                <a:spcPts val="600"/>
              </a:spcBef>
            </a:pPr>
            <a:r>
              <a:rPr lang="en-GB" sz="1100" dirty="0">
                <a:solidFill>
                  <a:schemeClr val="dk2"/>
                </a:solidFill>
                <a:latin typeface="Source Code Pro"/>
                <a:ea typeface="Source Code Pro"/>
                <a:sym typeface="Source Code Pro"/>
              </a:rPr>
              <a:t>Punctuation (commas, apostrophes, dashes, speech marks, etc.) </a:t>
            </a:r>
            <a:r>
              <a:rPr lang="en-GB" sz="1100" b="1" dirty="0">
                <a:solidFill>
                  <a:srgbClr val="339933"/>
                </a:solidFill>
                <a:latin typeface="Source Code Pro"/>
                <a:ea typeface="Source Code Pro"/>
                <a:cs typeface="Source Code Pro"/>
                <a:sym typeface="Wingdings 2" panose="05020102010507070707" pitchFamily="18" charset="2"/>
              </a:rPr>
              <a:t></a:t>
            </a:r>
            <a:r>
              <a:rPr lang="en-GB" sz="1100" dirty="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  </a:t>
            </a:r>
          </a:p>
          <a:p>
            <a:pPr algn="r">
              <a:spcBef>
                <a:spcPts val="600"/>
              </a:spcBef>
            </a:pPr>
            <a:endParaRPr lang="en-GB" sz="1200" b="1" dirty="0">
              <a:solidFill>
                <a:srgbClr val="00CC66"/>
              </a:solidFill>
              <a:latin typeface="Source Code Pro"/>
              <a:ea typeface="Source Code Pro"/>
              <a:cs typeface="Source Code Pro"/>
              <a:sym typeface="Wingdings 2" panose="05020102010507070707" pitchFamily="18" charset="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1747</TotalTime>
  <Words>1162</Words>
  <Application>Microsoft Office PowerPoint</Application>
  <PresentationFormat>On-screen Show (16:9)</PresentationFormat>
  <Paragraphs>85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Comic Sans MS</vt:lpstr>
      <vt:lpstr>Century Gothic</vt:lpstr>
      <vt:lpstr>Arial</vt:lpstr>
      <vt:lpstr>Wingdings 2</vt:lpstr>
      <vt:lpstr>Calibri</vt:lpstr>
      <vt:lpstr>Source Code Pro</vt:lpstr>
      <vt:lpstr>Amatic SC</vt:lpstr>
      <vt:lpstr>Beach Day</vt:lpstr>
      <vt:lpstr>L1-2 Functional Engish - writing</vt:lpstr>
      <vt:lpstr>Captain Tom WrITING TASK</vt:lpstr>
      <vt:lpstr>Captain Tom</vt:lpstr>
      <vt:lpstr>As seen in a BBC news article on the website  17 April 2020 https://www.bbc.co.uk/news/uk-52316856 </vt:lpstr>
      <vt:lpstr>Click on the images to find out more</vt:lpstr>
      <vt:lpstr>Celebrating 100th birthday</vt:lpstr>
      <vt:lpstr>PowerPoint Presentation</vt:lpstr>
      <vt:lpstr>PowerPoint Presentation</vt:lpstr>
      <vt:lpstr>An example to help you</vt:lpstr>
    </vt:vector>
  </TitlesOfParts>
  <Company>Contributed to www.skillsworkshop.org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Write an article about Captain Tom</dc:title>
  <dc:subject>L1-2 Reformed Functional English</dc:subject>
  <dc:creator>Trisha Childs</dc:creator>
  <cp:lastModifiedBy>Glynda Cullen</cp:lastModifiedBy>
  <cp:revision>25</cp:revision>
  <dcterms:modified xsi:type="dcterms:W3CDTF">2020-05-07T14:33:39Z</dcterms:modified>
</cp:coreProperties>
</file>