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61" r:id="rId5"/>
    <p:sldId id="258" r:id="rId6"/>
    <p:sldId id="263" r:id="rId7"/>
    <p:sldId id="268" r:id="rId8"/>
    <p:sldId id="289" r:id="rId9"/>
    <p:sldId id="301" r:id="rId10"/>
    <p:sldId id="302" r:id="rId11"/>
    <p:sldId id="275" r:id="rId12"/>
    <p:sldId id="303" r:id="rId13"/>
    <p:sldId id="329" r:id="rId14"/>
    <p:sldId id="330" r:id="rId15"/>
    <p:sldId id="331" r:id="rId16"/>
    <p:sldId id="304" r:id="rId17"/>
    <p:sldId id="332" r:id="rId18"/>
    <p:sldId id="335" r:id="rId19"/>
    <p:sldId id="300" r:id="rId20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Sassoon Infant Md" panose="02000603050000020003" pitchFamily="50" charset="0"/>
      <p:regular r:id="rId31"/>
    </p:embeddedFont>
    <p:embeddedFont>
      <p:font typeface="Sassoon Infant Rg" panose="02000503030000020003" pitchFamily="50" charset="0"/>
      <p:regular r:id="rId32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EA"/>
    <a:srgbClr val="ACDDFC"/>
    <a:srgbClr val="FF3B3B"/>
    <a:srgbClr val="C97DFF"/>
    <a:srgbClr val="ADFFF4"/>
    <a:srgbClr val="C2CCFF"/>
    <a:srgbClr val="E6226A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3" d="100"/>
          <a:sy n="53" d="100"/>
        </p:scale>
        <p:origin x="1325" y="43"/>
      </p:cViewPr>
      <p:guideLst>
        <p:guide orient="horz" pos="2137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38"/>
        <p:guide pos="52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27A3E0-A0D4-4CD3-B979-E308C63CD8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39985F-6AE1-40A1-BB80-C240AE54A7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6410ED-8161-47DF-B011-458BF4C20735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BF526F-8F64-4405-AB26-FD5B9EFAEA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FC44E1-B55A-4187-B152-23DF7314FD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3DE8F8-587D-4729-A3A8-D011668316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789F546-E286-4E11-A40E-15F8C00E8E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8F462F-9DB9-48C1-A095-8D6FC47FB60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E2B567A-D833-4471-A00F-4B61E8C7C1C4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51CD88C-A3DC-4649-BABD-123B007B187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0387EC1-66D8-48E0-B013-6BA097433C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E41D67-25FF-42EA-ACBC-A8DD8CCA1EF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665475-958C-4139-ADB3-A686FC59F8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635E04E-5E47-48A6-A548-85E8A9D701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Click on the animal to show which type of food it eats.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43BAAC18-5665-40F6-B2AE-FB4ED0DFE07B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D8D7BE8-DA59-45AC-B1E8-E45DB89B9E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2415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33706E-65A0-499C-A83A-7C3F249AF9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6125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1665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8835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635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2762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2F31B8-B16A-49A1-B740-1C9A70E9E71A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254E71-4F1B-467D-B28D-53489CB1F6DD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7" name="TextBox 10"/>
          <p:cNvSpPr txBox="1">
            <a:spLocks noChangeArrowheads="1"/>
          </p:cNvSpPr>
          <p:nvPr/>
        </p:nvSpPr>
        <p:spPr bwMode="auto">
          <a:xfrm>
            <a:off x="2682875" y="6464300"/>
            <a:ext cx="37703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Year 2 | Animals Including Humans | Healthy Eating | Lesson 4</a:t>
            </a:r>
          </a:p>
        </p:txBody>
      </p:sp>
      <p:sp>
        <p:nvSpPr>
          <p:cNvPr id="819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Animals Including Humans</a:t>
            </a:r>
          </a:p>
        </p:txBody>
      </p:sp>
      <p:sp>
        <p:nvSpPr>
          <p:cNvPr id="8199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8200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E25185-AE5A-46C4-BAE4-00C05C0A2A1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19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28967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8C3C7B96-B300-499B-8337-C04B1E4EB21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3842" y="533701"/>
            <a:ext cx="7886700" cy="1325562"/>
          </a:xfrm>
          <a:prstGeom prst="roundRect">
            <a:avLst>
              <a:gd name="adj" fmla="val 9641"/>
            </a:avLst>
          </a:prstGeom>
          <a:ln w="25400"/>
          <a:extLst/>
        </p:spPr>
        <p:txBody>
          <a:bodyPr lIns="0" tIns="0" rIns="0" bIns="0"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54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Healthy Eating</a:t>
            </a:r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75" y="2697163"/>
            <a:ext cx="3887788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366963"/>
            <a:ext cx="1960563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08707DD-A1AD-4605-93B9-D1A5DEC5DCC9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2ADD0E7-B2D1-4CE7-A2FF-CDDDC0336EA0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2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02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02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smtClean="0"/>
              <a:t>I can identify healthy and unhealthy food, and say how much of them I should eat.  </a:t>
            </a:r>
          </a:p>
          <a:p>
            <a:r>
              <a:rPr lang="en-GB" altLang="en-US" smtClean="0"/>
              <a:t>I can suggest ways to improve my diet. </a:t>
            </a:r>
          </a:p>
        </p:txBody>
      </p:sp>
      <p:sp>
        <p:nvSpPr>
          <p:cNvPr id="1024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/>
              <a:t>I can say which foods are healthy and which are less healthy. </a:t>
            </a:r>
          </a:p>
          <a:p>
            <a:r>
              <a:rPr lang="en-GB" altLang="en-US"/>
              <a:t>I can design a menu that has the right amount of each food type.  </a:t>
            </a:r>
          </a:p>
          <a:p>
            <a:endParaRPr lang="en-GB" altLang="en-US"/>
          </a:p>
          <a:p>
            <a:r>
              <a:rPr lang="en-GB" altLang="en-US"/>
              <a:t>I can say what is healthy about my diet.</a:t>
            </a:r>
          </a:p>
          <a:p>
            <a:r>
              <a:rPr lang="en-GB" altLang="en-US"/>
              <a:t>I can say how I could improve my diet.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3662363"/>
            <a:ext cx="1871663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7C1126AE-293C-4B5D-839F-C99971AC4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60350"/>
            <a:ext cx="8137525" cy="8620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Basic Needs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9FFD9226-986D-4608-9376-483C979514EF}"/>
              </a:ext>
            </a:extLst>
          </p:cNvPr>
          <p:cNvSpPr/>
          <p:nvPr/>
        </p:nvSpPr>
        <p:spPr>
          <a:xfrm>
            <a:off x="755650" y="1455738"/>
            <a:ext cx="7561263" cy="614362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Humans and other animals need certain things to keep alive. These are called basic needs. Can you remember what they are? 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B8FF974-6403-4731-9E51-1D0371185349}"/>
              </a:ext>
            </a:extLst>
          </p:cNvPr>
          <p:cNvSpPr/>
          <p:nvPr/>
        </p:nvSpPr>
        <p:spPr>
          <a:xfrm>
            <a:off x="1311275" y="5408613"/>
            <a:ext cx="1814513" cy="449262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Food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505F512-E157-4C6A-81CC-830A3925684A}"/>
              </a:ext>
            </a:extLst>
          </p:cNvPr>
          <p:cNvSpPr/>
          <p:nvPr/>
        </p:nvSpPr>
        <p:spPr>
          <a:xfrm>
            <a:off x="3663950" y="5408613"/>
            <a:ext cx="1814513" cy="449262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Air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BE55565C-3F44-4373-A98B-B844060AD8D2}"/>
              </a:ext>
            </a:extLst>
          </p:cNvPr>
          <p:cNvSpPr/>
          <p:nvPr/>
        </p:nvSpPr>
        <p:spPr>
          <a:xfrm>
            <a:off x="6016625" y="5408613"/>
            <a:ext cx="1814513" cy="449262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Water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4286250"/>
            <a:ext cx="136683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038" y="4533900"/>
            <a:ext cx="93345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888" y="3321050"/>
            <a:ext cx="631825" cy="198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3690938"/>
            <a:ext cx="792163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563" y="3297238"/>
            <a:ext cx="1550987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3541713"/>
            <a:ext cx="1703388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Curved Connector 21">
            <a:extLst>
              <a:ext uri="{FF2B5EF4-FFF2-40B4-BE49-F238E27FC236}">
                <a16:creationId xmlns:a16="http://schemas.microsoft.com/office/drawing/2014/main" id="{79A182F2-BD2E-4B8F-9946-6D6017BF5F2F}"/>
              </a:ext>
            </a:extLst>
          </p:cNvPr>
          <p:cNvCxnSpPr/>
          <p:nvPr/>
        </p:nvCxnSpPr>
        <p:spPr>
          <a:xfrm>
            <a:off x="3638550" y="4530725"/>
            <a:ext cx="1633538" cy="309563"/>
          </a:xfrm>
          <a:prstGeom prst="curvedConnector3">
            <a:avLst>
              <a:gd name="adj1" fmla="val 50000"/>
            </a:avLst>
          </a:prstGeom>
          <a:ln w="38100">
            <a:solidFill>
              <a:srgbClr val="ACDD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urved Connector 39">
            <a:extLst>
              <a:ext uri="{FF2B5EF4-FFF2-40B4-BE49-F238E27FC236}">
                <a16:creationId xmlns:a16="http://schemas.microsoft.com/office/drawing/2014/main" id="{DD9E7459-8ECD-47A1-9639-5CE3467EE16C}"/>
              </a:ext>
            </a:extLst>
          </p:cNvPr>
          <p:cNvCxnSpPr/>
          <p:nvPr/>
        </p:nvCxnSpPr>
        <p:spPr>
          <a:xfrm>
            <a:off x="3548063" y="4691063"/>
            <a:ext cx="1631950" cy="309562"/>
          </a:xfrm>
          <a:prstGeom prst="curvedConnector3">
            <a:avLst>
              <a:gd name="adj1" fmla="val 50000"/>
            </a:avLst>
          </a:prstGeom>
          <a:ln w="38100">
            <a:solidFill>
              <a:srgbClr val="ACDD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urved Connector 40">
            <a:extLst>
              <a:ext uri="{FF2B5EF4-FFF2-40B4-BE49-F238E27FC236}">
                <a16:creationId xmlns:a16="http://schemas.microsoft.com/office/drawing/2014/main" id="{3B0B7499-C221-4A82-8461-BDA7F9F07D23}"/>
              </a:ext>
            </a:extLst>
          </p:cNvPr>
          <p:cNvCxnSpPr/>
          <p:nvPr/>
        </p:nvCxnSpPr>
        <p:spPr>
          <a:xfrm flipV="1">
            <a:off x="3967163" y="4527550"/>
            <a:ext cx="1508125" cy="354013"/>
          </a:xfrm>
          <a:prstGeom prst="curvedConnector3">
            <a:avLst>
              <a:gd name="adj1" fmla="val 50000"/>
            </a:avLst>
          </a:prstGeom>
          <a:ln w="38100">
            <a:solidFill>
              <a:srgbClr val="ACDD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urved Connector 42">
            <a:extLst>
              <a:ext uri="{FF2B5EF4-FFF2-40B4-BE49-F238E27FC236}">
                <a16:creationId xmlns:a16="http://schemas.microsoft.com/office/drawing/2014/main" id="{FC14C99A-B34F-4CED-85A8-150C53023E77}"/>
              </a:ext>
            </a:extLst>
          </p:cNvPr>
          <p:cNvCxnSpPr/>
          <p:nvPr/>
        </p:nvCxnSpPr>
        <p:spPr>
          <a:xfrm flipV="1">
            <a:off x="3751263" y="4876800"/>
            <a:ext cx="1624012" cy="219075"/>
          </a:xfrm>
          <a:prstGeom prst="curvedConnector3">
            <a:avLst>
              <a:gd name="adj1" fmla="val 50000"/>
            </a:avLst>
          </a:prstGeom>
          <a:ln w="38100">
            <a:solidFill>
              <a:srgbClr val="ACDD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36454F26-56A1-42FE-BD26-56F534C9AF20}"/>
              </a:ext>
            </a:extLst>
          </p:cNvPr>
          <p:cNvSpPr/>
          <p:nvPr/>
        </p:nvSpPr>
        <p:spPr>
          <a:xfrm>
            <a:off x="1901825" y="5494338"/>
            <a:ext cx="635000" cy="279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?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5A743F3-9533-401D-8188-0DCEDB0CC23D}"/>
              </a:ext>
            </a:extLst>
          </p:cNvPr>
          <p:cNvSpPr/>
          <p:nvPr/>
        </p:nvSpPr>
        <p:spPr>
          <a:xfrm>
            <a:off x="4259263" y="5494338"/>
            <a:ext cx="636587" cy="279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?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54CBC47-9A44-4CEA-997B-70EC1F873BA0}"/>
              </a:ext>
            </a:extLst>
          </p:cNvPr>
          <p:cNvSpPr/>
          <p:nvPr/>
        </p:nvSpPr>
        <p:spPr>
          <a:xfrm>
            <a:off x="6605588" y="5494338"/>
            <a:ext cx="635000" cy="279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?</a:t>
            </a:r>
          </a:p>
        </p:txBody>
      </p:sp>
      <p:pic>
        <p:nvPicPr>
          <p:cNvPr id="112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29" grpId="0" animBg="1"/>
      <p:bldP spid="48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5">
            <a:extLst>
              <a:ext uri="{FF2B5EF4-FFF2-40B4-BE49-F238E27FC236}">
                <a16:creationId xmlns:a16="http://schemas.microsoft.com/office/drawing/2014/main" id="{F31FB5AB-9C5A-401C-A479-A1D772A1A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60350"/>
            <a:ext cx="8137525" cy="8620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Basic Needs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4A02C0DB-1C8C-4FE7-946F-A4E54C1A1E00}"/>
              </a:ext>
            </a:extLst>
          </p:cNvPr>
          <p:cNvSpPr/>
          <p:nvPr/>
        </p:nvSpPr>
        <p:spPr>
          <a:xfrm>
            <a:off x="755650" y="1455738"/>
            <a:ext cx="7561263" cy="61595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All animals need particular kinds of food to keep them healthy and strong. Can you match the food to the animal that eats it?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2254250"/>
            <a:ext cx="614362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3136900"/>
            <a:ext cx="5826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3781425"/>
            <a:ext cx="66516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88" y="4818063"/>
            <a:ext cx="75565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5489575"/>
            <a:ext cx="13208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600" y="2244725"/>
            <a:ext cx="989013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5" y="5446713"/>
            <a:ext cx="55562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00" y="3994150"/>
            <a:ext cx="54927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054350"/>
            <a:ext cx="11922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2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478463"/>
            <a:ext cx="4476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2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0488" flipH="1">
            <a:off x="7256463" y="5730875"/>
            <a:ext cx="4476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1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8" y="4918075"/>
            <a:ext cx="1154112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5A83CFD-2B8B-4798-82E9-A61F1B0CC171}"/>
              </a:ext>
            </a:extLst>
          </p:cNvPr>
          <p:cNvCxnSpPr/>
          <p:nvPr/>
        </p:nvCxnSpPr>
        <p:spPr>
          <a:xfrm>
            <a:off x="2082800" y="2708275"/>
            <a:ext cx="5130800" cy="1530350"/>
          </a:xfrm>
          <a:prstGeom prst="straightConnector1">
            <a:avLst/>
          </a:prstGeom>
          <a:ln w="19050">
            <a:solidFill>
              <a:srgbClr val="7FC1E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6B09E3A-675E-4E89-ABD3-4D10048967AF}"/>
              </a:ext>
            </a:extLst>
          </p:cNvPr>
          <p:cNvCxnSpPr/>
          <p:nvPr/>
        </p:nvCxnSpPr>
        <p:spPr>
          <a:xfrm>
            <a:off x="2090738" y="3368675"/>
            <a:ext cx="4781550" cy="0"/>
          </a:xfrm>
          <a:prstGeom prst="straightConnector1">
            <a:avLst/>
          </a:prstGeom>
          <a:ln w="19050">
            <a:solidFill>
              <a:srgbClr val="7FC1E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2094760-0524-4940-8F44-66758870D100}"/>
              </a:ext>
            </a:extLst>
          </p:cNvPr>
          <p:cNvCxnSpPr/>
          <p:nvPr/>
        </p:nvCxnSpPr>
        <p:spPr>
          <a:xfrm flipV="1">
            <a:off x="2082800" y="2708275"/>
            <a:ext cx="4992688" cy="1528763"/>
          </a:xfrm>
          <a:prstGeom prst="straightConnector1">
            <a:avLst/>
          </a:prstGeom>
          <a:ln w="19050">
            <a:solidFill>
              <a:srgbClr val="7FC1E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C256AA5-2039-4736-BDCB-AEF2CB1C8108}"/>
              </a:ext>
            </a:extLst>
          </p:cNvPr>
          <p:cNvCxnSpPr/>
          <p:nvPr/>
        </p:nvCxnSpPr>
        <p:spPr>
          <a:xfrm>
            <a:off x="2082800" y="5073650"/>
            <a:ext cx="4627563" cy="704850"/>
          </a:xfrm>
          <a:prstGeom prst="straightConnector1">
            <a:avLst/>
          </a:prstGeom>
          <a:ln w="19050">
            <a:solidFill>
              <a:srgbClr val="7FC1E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032C97D-2153-4636-9FFD-175F86B3ABE4}"/>
              </a:ext>
            </a:extLst>
          </p:cNvPr>
          <p:cNvCxnSpPr/>
          <p:nvPr/>
        </p:nvCxnSpPr>
        <p:spPr>
          <a:xfrm flipV="1">
            <a:off x="2176463" y="5148263"/>
            <a:ext cx="4621212" cy="555625"/>
          </a:xfrm>
          <a:prstGeom prst="straightConnector1">
            <a:avLst/>
          </a:prstGeom>
          <a:ln w="19050">
            <a:solidFill>
              <a:srgbClr val="7FC1E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>
            <a:extLst>
              <a:ext uri="{FF2B5EF4-FFF2-40B4-BE49-F238E27FC236}">
                <a16:creationId xmlns:a16="http://schemas.microsoft.com/office/drawing/2014/main" id="{FC82BFFE-6E26-425E-9A51-E684AA245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60350"/>
            <a:ext cx="8137525" cy="8620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Basic Needs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5D17804-6F7F-459F-BDCF-B833C3F8425D}"/>
              </a:ext>
            </a:extLst>
          </p:cNvPr>
          <p:cNvSpPr/>
          <p:nvPr/>
        </p:nvSpPr>
        <p:spPr>
          <a:xfrm>
            <a:off x="755650" y="1471613"/>
            <a:ext cx="3630613" cy="722312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Some animals only need to eat one kind of food.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95CFD9B-5B03-415A-A074-E7796C34BD58}"/>
              </a:ext>
            </a:extLst>
          </p:cNvPr>
          <p:cNvSpPr/>
          <p:nvPr/>
        </p:nvSpPr>
        <p:spPr>
          <a:xfrm>
            <a:off x="4787900" y="1466850"/>
            <a:ext cx="3529013" cy="72231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Other animals need to eat lots of different kinds of food to stay healthy.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A0D8287-5A4F-41C8-B273-3735E3EE2D70}"/>
              </a:ext>
            </a:extLst>
          </p:cNvPr>
          <p:cNvSpPr/>
          <p:nvPr/>
        </p:nvSpPr>
        <p:spPr>
          <a:xfrm>
            <a:off x="752475" y="4137025"/>
            <a:ext cx="3633788" cy="1150938"/>
          </a:xfrm>
          <a:prstGeom prst="roundRect">
            <a:avLst>
              <a:gd name="adj" fmla="val 191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Koalas only eat the leaves of the eucalyptus tree.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Panda bears only eat bamboo.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D827A80-881D-466E-AD56-A0BB89C0D9BC}"/>
              </a:ext>
            </a:extLst>
          </p:cNvPr>
          <p:cNvSpPr/>
          <p:nvPr/>
        </p:nvSpPr>
        <p:spPr>
          <a:xfrm>
            <a:off x="4683125" y="4137025"/>
            <a:ext cx="3633788" cy="1150938"/>
          </a:xfrm>
          <a:prstGeom prst="roundRect">
            <a:avLst>
              <a:gd name="adj" fmla="val 191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Black bears eat roots, leaves, fruit, nuts, insects, eggs, meat, fish and honey.</a:t>
            </a:r>
          </a:p>
        </p:txBody>
      </p:sp>
      <p:pic>
        <p:nvPicPr>
          <p:cNvPr id="143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2365375"/>
            <a:ext cx="10604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2389188"/>
            <a:ext cx="2112962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2389188"/>
            <a:ext cx="1579563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605B465-E7C9-48F9-BB8F-25B849E5E0E1}"/>
              </a:ext>
            </a:extLst>
          </p:cNvPr>
          <p:cNvSpPr/>
          <p:nvPr/>
        </p:nvSpPr>
        <p:spPr>
          <a:xfrm>
            <a:off x="755650" y="5645150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What about humans?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>
            <a:extLst>
              <a:ext uri="{FF2B5EF4-FFF2-40B4-BE49-F238E27FC236}">
                <a16:creationId xmlns:a16="http://schemas.microsoft.com/office/drawing/2014/main" id="{0245D64B-B94C-4067-B74F-24EBF1345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260350"/>
            <a:ext cx="8137525" cy="8620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>Basic Needs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2CBC34A-E964-40FD-A935-EE0E96970C8C}"/>
              </a:ext>
            </a:extLst>
          </p:cNvPr>
          <p:cNvSpPr/>
          <p:nvPr/>
        </p:nvSpPr>
        <p:spPr>
          <a:xfrm>
            <a:off x="755650" y="1455738"/>
            <a:ext cx="7561263" cy="61595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Humans need to eat lots of different kinds of food to stay healthy. We call this ‘a balanced diet’.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2243138"/>
            <a:ext cx="9525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2563813"/>
            <a:ext cx="981075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2274888"/>
            <a:ext cx="860425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4621213"/>
            <a:ext cx="1789112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4621213"/>
            <a:ext cx="10128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2379663"/>
            <a:ext cx="15843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4751388"/>
            <a:ext cx="136207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TextBox 8"/>
          <p:cNvSpPr txBox="1">
            <a:spLocks noChangeArrowheads="1"/>
          </p:cNvSpPr>
          <p:nvPr/>
        </p:nvSpPr>
        <p:spPr bwMode="auto">
          <a:xfrm>
            <a:off x="1001713" y="3470275"/>
            <a:ext cx="1139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Lettuce</a:t>
            </a:r>
          </a:p>
        </p:txBody>
      </p:sp>
      <p:sp>
        <p:nvSpPr>
          <p:cNvPr id="15372" name="TextBox 34"/>
          <p:cNvSpPr txBox="1">
            <a:spLocks noChangeArrowheads="1"/>
          </p:cNvSpPr>
          <p:nvPr/>
        </p:nvSpPr>
        <p:spPr bwMode="auto">
          <a:xfrm>
            <a:off x="2668588" y="3470275"/>
            <a:ext cx="1139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Wheat</a:t>
            </a:r>
          </a:p>
        </p:txBody>
      </p:sp>
      <p:sp>
        <p:nvSpPr>
          <p:cNvPr id="15373" name="TextBox 35"/>
          <p:cNvSpPr txBox="1">
            <a:spLocks noChangeArrowheads="1"/>
          </p:cNvSpPr>
          <p:nvPr/>
        </p:nvSpPr>
        <p:spPr bwMode="auto">
          <a:xfrm>
            <a:off x="4738688" y="3470275"/>
            <a:ext cx="1141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Fruit</a:t>
            </a:r>
          </a:p>
        </p:txBody>
      </p:sp>
      <p:sp>
        <p:nvSpPr>
          <p:cNvPr id="15374" name="TextBox 36"/>
          <p:cNvSpPr txBox="1">
            <a:spLocks noChangeArrowheads="1"/>
          </p:cNvSpPr>
          <p:nvPr/>
        </p:nvSpPr>
        <p:spPr bwMode="auto">
          <a:xfrm>
            <a:off x="6996113" y="3470275"/>
            <a:ext cx="1141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Milk</a:t>
            </a:r>
          </a:p>
        </p:txBody>
      </p:sp>
      <p:sp>
        <p:nvSpPr>
          <p:cNvPr id="15375" name="TextBox 37"/>
          <p:cNvSpPr txBox="1">
            <a:spLocks noChangeArrowheads="1"/>
          </p:cNvSpPr>
          <p:nvPr/>
        </p:nvSpPr>
        <p:spPr bwMode="auto">
          <a:xfrm>
            <a:off x="6532563" y="5483225"/>
            <a:ext cx="1141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Eggs</a:t>
            </a:r>
          </a:p>
        </p:txBody>
      </p:sp>
      <p:sp>
        <p:nvSpPr>
          <p:cNvPr id="15376" name="TextBox 38"/>
          <p:cNvSpPr txBox="1">
            <a:spLocks noChangeArrowheads="1"/>
          </p:cNvSpPr>
          <p:nvPr/>
        </p:nvSpPr>
        <p:spPr bwMode="auto">
          <a:xfrm>
            <a:off x="3997325" y="5483225"/>
            <a:ext cx="1141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Meat</a:t>
            </a:r>
          </a:p>
        </p:txBody>
      </p:sp>
      <p:sp>
        <p:nvSpPr>
          <p:cNvPr id="15377" name="TextBox 39"/>
          <p:cNvSpPr txBox="1">
            <a:spLocks noChangeArrowheads="1"/>
          </p:cNvSpPr>
          <p:nvPr/>
        </p:nvSpPr>
        <p:spPr bwMode="auto">
          <a:xfrm>
            <a:off x="1382713" y="5483225"/>
            <a:ext cx="113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Fish</a:t>
            </a:r>
          </a:p>
        </p:txBody>
      </p:sp>
      <p:pic>
        <p:nvPicPr>
          <p:cNvPr id="15378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4587875"/>
            <a:ext cx="12922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>
            <a:extLst>
              <a:ext uri="{FF2B5EF4-FFF2-40B4-BE49-F238E27FC236}">
                <a16:creationId xmlns:a16="http://schemas.microsoft.com/office/drawing/2014/main" id="{94275D04-7ABD-4E24-AE69-5716A5179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Lots, Some or Only a Little?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6782C5F-F757-49A2-9020-376729ACC8D9}"/>
              </a:ext>
            </a:extLst>
          </p:cNvPr>
          <p:cNvSpPr/>
          <p:nvPr/>
        </p:nvSpPr>
        <p:spPr>
          <a:xfrm>
            <a:off x="755650" y="2179638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Some kinds of food are very good for us. We can eat as much of these as we like.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A0DB853-4A60-4317-A2A3-ACD09315AE54}"/>
              </a:ext>
            </a:extLst>
          </p:cNvPr>
          <p:cNvSpPr/>
          <p:nvPr/>
        </p:nvSpPr>
        <p:spPr>
          <a:xfrm>
            <a:off x="755650" y="1458913"/>
            <a:ext cx="7561263" cy="61595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600" dirty="0">
                <a:solidFill>
                  <a:schemeClr val="tx1"/>
                </a:solidFill>
              </a:rPr>
              <a:t>We need to eat a balanced diet because different kinds of food, do different jobs in our bodies.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1E783A5-3FD5-4F28-BAD3-D85A5C4EED7D}"/>
              </a:ext>
            </a:extLst>
          </p:cNvPr>
          <p:cNvSpPr/>
          <p:nvPr/>
        </p:nvSpPr>
        <p:spPr>
          <a:xfrm>
            <a:off x="755650" y="2730500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Some of the foods  we eat are good for us, but only if we don’t eat too much.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0370507-6964-4F6A-A925-BF5B8A46C345}"/>
              </a:ext>
            </a:extLst>
          </p:cNvPr>
          <p:cNvSpPr/>
          <p:nvPr/>
        </p:nvSpPr>
        <p:spPr>
          <a:xfrm>
            <a:off x="755650" y="3282950"/>
            <a:ext cx="7561263" cy="61595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Some of the foods are not good for us. It is fine to eat a small amount of these foods, but if we eat too much it could make us less healthy. </a:t>
            </a:r>
          </a:p>
        </p:txBody>
      </p:sp>
      <p:pic>
        <p:nvPicPr>
          <p:cNvPr id="1639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4900613"/>
            <a:ext cx="7715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25" y="5135563"/>
            <a:ext cx="793750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063" y="4919663"/>
            <a:ext cx="696912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13" y="5221288"/>
            <a:ext cx="14462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588" y="5057775"/>
            <a:ext cx="12033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50" y="5241925"/>
            <a:ext cx="1101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5275263"/>
            <a:ext cx="1044575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>
            <a:extLst>
              <a:ext uri="{FF2B5EF4-FFF2-40B4-BE49-F238E27FC236}">
                <a16:creationId xmlns:a16="http://schemas.microsoft.com/office/drawing/2014/main" id="{425339E4-BC16-4BD9-80B5-4D82C4275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Lots, Some or Only a Little?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121DEEB-ABE1-42A0-9673-F96E1FE09C32}"/>
              </a:ext>
            </a:extLst>
          </p:cNvPr>
          <p:cNvSpPr/>
          <p:nvPr/>
        </p:nvSpPr>
        <p:spPr>
          <a:xfrm>
            <a:off x="755650" y="1458913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Sort the foods onto the different plates, depending on how much of them you should eat.  </a:t>
            </a:r>
          </a:p>
        </p:txBody>
      </p:sp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3308350" y="2681288"/>
            <a:ext cx="40751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 should eat lots of these foods (at every meal).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3308350" y="3976688"/>
            <a:ext cx="4826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 should eat these foods sometimes (a few times a day).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3308350" y="5272088"/>
            <a:ext cx="51133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 should only eat a little bit of these foods (only as a treat).</a:t>
            </a:r>
          </a:p>
        </p:txBody>
      </p:sp>
      <p:pic>
        <p:nvPicPr>
          <p:cNvPr id="17416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5" y="2263775"/>
            <a:ext cx="87313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2062163"/>
            <a:ext cx="129857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406775"/>
            <a:ext cx="1298575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4749800"/>
            <a:ext cx="1298575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2263775"/>
            <a:ext cx="100012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5" y="3559175"/>
            <a:ext cx="87313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3559175"/>
            <a:ext cx="10001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5" y="4979988"/>
            <a:ext cx="87313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4979988"/>
            <a:ext cx="100012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>
            <a:extLst>
              <a:ext uri="{FF2B5EF4-FFF2-40B4-BE49-F238E27FC236}">
                <a16:creationId xmlns:a16="http://schemas.microsoft.com/office/drawing/2014/main" id="{19A01A66-B41E-47F4-BDE1-4FE267159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Lots, Some or Only a Little?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26E3CE0-7E53-4A39-8E0C-32C33AE68D3C}"/>
              </a:ext>
            </a:extLst>
          </p:cNvPr>
          <p:cNvSpPr/>
          <p:nvPr/>
        </p:nvSpPr>
        <p:spPr>
          <a:xfrm>
            <a:off x="755650" y="1458913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Lots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887413" y="2068513"/>
            <a:ext cx="3905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Fruit and vegetables.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Starchy food like bread, pasta and potatoes.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Eat these at every meal and for snacks.</a:t>
            </a:r>
          </a:p>
        </p:txBody>
      </p:sp>
      <p:pic>
        <p:nvPicPr>
          <p:cNvPr id="1843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4008438"/>
            <a:ext cx="173355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3876675"/>
            <a:ext cx="1833562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3876675"/>
            <a:ext cx="1946275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>
            <a:extLst>
              <a:ext uri="{FF2B5EF4-FFF2-40B4-BE49-F238E27FC236}">
                <a16:creationId xmlns:a16="http://schemas.microsoft.com/office/drawing/2014/main" id="{7422F434-772D-4A7D-B1F1-DDB173723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Lots, Some or Only a Little?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53BC60E-DD07-4C53-B972-BCC7D0871E1C}"/>
              </a:ext>
            </a:extLst>
          </p:cNvPr>
          <p:cNvSpPr/>
          <p:nvPr/>
        </p:nvSpPr>
        <p:spPr>
          <a:xfrm>
            <a:off x="755650" y="1458913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Some</a:t>
            </a: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887413" y="2068513"/>
            <a:ext cx="48625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High protein foods like meat, fish, beans, eggs and nuts.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Dairy foods like cheese, milk and yogurt.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Eat these two or three times a day. </a:t>
            </a:r>
          </a:p>
        </p:txBody>
      </p:sp>
      <p:pic>
        <p:nvPicPr>
          <p:cNvPr id="19461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213" y="3536950"/>
            <a:ext cx="2027237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88" y="4576763"/>
            <a:ext cx="896937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0" y="4559300"/>
            <a:ext cx="18129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63" y="4946650"/>
            <a:ext cx="1325562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3559175"/>
            <a:ext cx="2058988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3551238"/>
            <a:ext cx="1398588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4470400"/>
            <a:ext cx="1039813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4814888"/>
            <a:ext cx="931862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>
            <a:extLst>
              <a:ext uri="{FF2B5EF4-FFF2-40B4-BE49-F238E27FC236}">
                <a16:creationId xmlns:a16="http://schemas.microsoft.com/office/drawing/2014/main" id="{24C05A79-89B9-4D9C-A5FB-CF58E5500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Lots, Some or Only a Little?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4917B3B-BB42-4842-9431-837149E4A1C0}"/>
              </a:ext>
            </a:extLst>
          </p:cNvPr>
          <p:cNvSpPr/>
          <p:nvPr/>
        </p:nvSpPr>
        <p:spPr>
          <a:xfrm>
            <a:off x="755650" y="1458913"/>
            <a:ext cx="7561263" cy="447675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Only a little</a:t>
            </a: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887413" y="2068513"/>
            <a:ext cx="37655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Food that is high in sugar or fat.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Eat food like this no more than once a day.</a:t>
            </a:r>
          </a:p>
        </p:txBody>
      </p:sp>
      <p:pic>
        <p:nvPicPr>
          <p:cNvPr id="2048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96755">
            <a:off x="2044700" y="4449763"/>
            <a:ext cx="115728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113" y="5160963"/>
            <a:ext cx="18002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029200"/>
            <a:ext cx="1560513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4683125"/>
            <a:ext cx="1058863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3105150"/>
            <a:ext cx="1503362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4137025"/>
            <a:ext cx="104775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3533775"/>
            <a:ext cx="241141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569CE3-BE15-4F9C-8C51-16BA736EC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913" y="2195513"/>
            <a:ext cx="4572000" cy="3232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1507" name="Title 5">
            <a:extLst>
              <a:ext uri="{FF2B5EF4-FFF2-40B4-BE49-F238E27FC236}">
                <a16:creationId xmlns:a16="http://schemas.microsoft.com/office/drawing/2014/main" id="{786BDD6D-E0B4-402F-ADB7-FCA72A35F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Healthy Eating Journal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E07C442-AD12-46BF-8C8E-E4128C332921}"/>
              </a:ext>
            </a:extLst>
          </p:cNvPr>
          <p:cNvSpPr/>
          <p:nvPr/>
        </p:nvSpPr>
        <p:spPr>
          <a:xfrm>
            <a:off x="755650" y="1455738"/>
            <a:ext cx="7561263" cy="442912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We call the things that we eat, our ‘diet’.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91D361F-AD22-41BD-96BA-FE4304CA6117}"/>
              </a:ext>
            </a:extLst>
          </p:cNvPr>
          <p:cNvSpPr/>
          <p:nvPr/>
        </p:nvSpPr>
        <p:spPr>
          <a:xfrm>
            <a:off x="755650" y="2195513"/>
            <a:ext cx="2841625" cy="3232150"/>
          </a:xfrm>
          <a:prstGeom prst="roundRect">
            <a:avLst>
              <a:gd name="adj" fmla="val 191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Looking at our diet can tell us if we are already eating healthily, or if we could improve our eating habits. 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What good eating habits can you see in this Healthy Eating Journal? 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How could we improve this diet to make it healthier?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5">
            <a:extLst>
              <a:ext uri="{FF2B5EF4-FFF2-40B4-BE49-F238E27FC236}">
                <a16:creationId xmlns:a16="http://schemas.microsoft.com/office/drawing/2014/main" id="{34C51454-5C6E-42C3-B933-05A214879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63550"/>
            <a:ext cx="8137525" cy="9477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Healthy Eating Journal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73204C5-9362-453D-A610-BBD71E894DE8}"/>
              </a:ext>
            </a:extLst>
          </p:cNvPr>
          <p:cNvSpPr/>
          <p:nvPr/>
        </p:nvSpPr>
        <p:spPr>
          <a:xfrm>
            <a:off x="755650" y="1455738"/>
            <a:ext cx="3651250" cy="1584325"/>
          </a:xfrm>
          <a:prstGeom prst="roundRect">
            <a:avLst>
              <a:gd name="adj" fmla="val 3725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Working in pairs, look carefully at your Healthy Eating Journal to find three good healthy eating habits, and three ways you can improve your diet to make it more healthy.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A3415-62D8-4795-BE01-A953D29D3A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190"/>
          <a:stretch/>
        </p:blipFill>
        <p:spPr>
          <a:xfrm>
            <a:off x="4659313" y="1482725"/>
            <a:ext cx="3248025" cy="46101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2533" name="Pai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2EBBC61-CE32-449D-BC47-A16BCEB8117F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F5BC783-A375-44C1-B277-B830EBFC3F77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355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2355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2355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smtClean="0"/>
              <a:t>I can identify healthy and unhealthy food, and say how much of them I should eat.  </a:t>
            </a:r>
          </a:p>
          <a:p>
            <a:r>
              <a:rPr lang="en-GB" altLang="en-US" smtClean="0"/>
              <a:t>I can suggest ways to improve my diet. </a:t>
            </a:r>
          </a:p>
        </p:txBody>
      </p:sp>
      <p:sp>
        <p:nvSpPr>
          <p:cNvPr id="2355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/>
              <a:t>I can say which foods are healthy and which are less healthy. </a:t>
            </a:r>
          </a:p>
          <a:p>
            <a:r>
              <a:rPr lang="en-GB" altLang="en-US"/>
              <a:t>I can design a menu that has the right amount of each food type.  </a:t>
            </a:r>
          </a:p>
          <a:p>
            <a:endParaRPr lang="en-GB" altLang="en-US"/>
          </a:p>
          <a:p>
            <a:r>
              <a:rPr lang="en-GB" altLang="en-US"/>
              <a:t>I can say what is healthy about my diet.</a:t>
            </a:r>
          </a:p>
          <a:p>
            <a:r>
              <a:rPr lang="en-GB" altLang="en-US"/>
              <a:t>I can say how I could improve my diet.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E9F6334-BF48-48D4-912F-64F3BAD203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5CD4FD-B6F5-436D-A7EF-1DC4EFF49E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DC7890-6742-48F2-A162-875C4B79E6C1}">
  <ds:schemaRefs>
    <ds:schemaRef ds:uri="7fd6e460-b7e7-4dc0-8cf2-74cf8c75b1b3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2704</TotalTime>
  <Words>720</Words>
  <Application>Microsoft Office PowerPoint</Application>
  <PresentationFormat>On-screen Show (4:3)</PresentationFormat>
  <Paragraphs>94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BPreplay</vt:lpstr>
      <vt:lpstr>Calibri</vt:lpstr>
      <vt:lpstr>Sassoon Infant Md</vt:lpstr>
      <vt:lpstr>Londrina Solid</vt:lpstr>
      <vt:lpstr>Sassoon Infant Rg</vt:lpstr>
      <vt:lpstr>Office Theme</vt:lpstr>
      <vt:lpstr>Science</vt:lpstr>
      <vt:lpstr>Healthy Eating</vt:lpstr>
      <vt:lpstr>PowerPoint Presentation</vt:lpstr>
      <vt:lpstr> Basic Needs</vt:lpstr>
      <vt:lpstr> Basic Needs</vt:lpstr>
      <vt:lpstr> Basic Needs</vt:lpstr>
      <vt:lpstr> Basic Needs</vt:lpstr>
      <vt:lpstr>Lots, Some or Only a Little?</vt:lpstr>
      <vt:lpstr>Lots, Some or Only a Little?</vt:lpstr>
      <vt:lpstr>Lots, Some or Only a Little?</vt:lpstr>
      <vt:lpstr>Lots, Some or Only a Little?</vt:lpstr>
      <vt:lpstr>Lots, Some or Only a Little?</vt:lpstr>
      <vt:lpstr>Healthy Eating Journal</vt:lpstr>
      <vt:lpstr>Healthy Eating Journal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175</cp:revision>
  <dcterms:created xsi:type="dcterms:W3CDTF">2014-10-01T16:09:27Z</dcterms:created>
  <dcterms:modified xsi:type="dcterms:W3CDTF">2021-02-05T09:31:43Z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