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15"/>
  </p:notesMasterIdLst>
  <p:handoutMasterIdLst>
    <p:handoutMasterId r:id="rId16"/>
  </p:handoutMasterIdLst>
  <p:sldIdLst>
    <p:sldId id="258" r:id="rId5"/>
    <p:sldId id="275" r:id="rId6"/>
    <p:sldId id="264" r:id="rId7"/>
    <p:sldId id="269" r:id="rId8"/>
    <p:sldId id="270" r:id="rId9"/>
    <p:sldId id="271" r:id="rId10"/>
    <p:sldId id="272" r:id="rId11"/>
    <p:sldId id="273" r:id="rId12"/>
    <p:sldId id="274" r:id="rId13"/>
    <p:sldId id="267" r:id="rId1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Twinkl SemiBold" pitchFamily="2" charset="0"/>
      <p:bold r:id="rId21"/>
    </p:embeddedFont>
    <p:embeddedFont>
      <p:font typeface="Twinkl" panose="020B0604020202020204" pitchFamily="2" charset="0"/>
      <p:regular r:id="rId22"/>
      <p:bold r:id="rId23"/>
    </p:embeddedFont>
    <p:embeddedFont>
      <p:font typeface="Sassoon Infant Rg" panose="02000503030000020003" pitchFamily="50" charset="0"/>
      <p:regular r:id="rId24"/>
      <p:bold r:id="rId25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ED376"/>
    <a:srgbClr val="009900"/>
    <a:srgbClr val="EB5335"/>
    <a:srgbClr val="DE1E5A"/>
    <a:srgbClr val="18A0DB"/>
    <a:srgbClr val="BC0105"/>
    <a:srgbClr val="4DB1E3"/>
    <a:srgbClr val="80C1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1530" y="10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font" Target="fonts/font2.fntdata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font" Target="fonts/font5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8.fntdata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7.fntdata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font" Target="fonts/font3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6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12BC827-47D3-43D9-A73F-982D47B8D42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03A1FFB-C5BC-430E-B28A-2D4F45CC10A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F4CCB93-EC4D-46AB-A52B-808D1AD0B1A2}" type="datetimeFigureOut">
              <a:rPr lang="en-GB"/>
              <a:pPr>
                <a:defRPr/>
              </a:pPr>
              <a:t>08/01/2021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ECD2708-30C2-483F-9703-12E06FF111F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1A031DE-FC27-48B0-8339-EA033F13671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CB70F6D1-A9F3-482B-991B-8763921C241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FA3327D8-A08C-40F8-BC49-4CB4B7D263B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552918F-C008-4152-96CC-2B09E2FFCD54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ADDD9AF-2D05-4566-8775-F9785A90BAA5}" type="datetimeFigureOut">
              <a:rPr lang="en-GB"/>
              <a:pPr>
                <a:defRPr/>
              </a:pPr>
              <a:t>08/01/2021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9BA5449B-C924-4A10-89E6-1C9C05EB497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0143B389-620C-4929-B72F-A2682A271D9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D45D6FC-E67A-4F09-92CC-2E3E3BE0F45B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1F6CF6C-5529-47B3-BE7A-C7E5D9B524D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08D4FD45-DD58-4264-90A7-1DAFF115C48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312816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33E58CDD-CF8B-48BD-BFC5-DED346268C0A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239288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E14CE464-03EE-4144-A4B2-F4E8B62F2F13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123220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31905966-D6B6-4F4C-8665-0ACB635EE0C3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7ECDA2C0-3652-4D72-8014-CFB3719F89AE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660A6407-9B97-402F-AC98-EF3F0A890855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6C60D0F5-4100-445A-BE88-708B8B7A6FA7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A0E4FD12-B4E5-458E-9227-9D43A5ED5EC4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7250506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74806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pic>
        <p:nvPicPr>
          <p:cNvPr id="1028" name="Picture 3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5B042C12-CCC9-4B23-B3AD-4DEFF84BF241}"/>
              </a:ext>
            </a:extLst>
          </p:cNvPr>
          <p:cNvSpPr/>
          <p:nvPr/>
        </p:nvSpPr>
        <p:spPr>
          <a:xfrm>
            <a:off x="858838" y="2519363"/>
            <a:ext cx="7426325" cy="2571750"/>
          </a:xfrm>
          <a:prstGeom prst="roundRect">
            <a:avLst>
              <a:gd name="adj" fmla="val 8361"/>
            </a:avLst>
          </a:prstGeom>
          <a:solidFill>
            <a:srgbClr val="AED376">
              <a:alpha val="8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96000" tIns="144000" rIns="396000" bIns="144000" anchor="ctr"/>
          <a:lstStyle/>
          <a:p>
            <a:pPr algn="ctr">
              <a:defRPr/>
            </a:pPr>
            <a:r>
              <a:rPr lang="en-GB" sz="2400" dirty="0">
                <a:solidFill>
                  <a:schemeClr val="bg1"/>
                </a:solidFill>
              </a:rPr>
              <a:t>Click the object that you think</a:t>
            </a:r>
            <a:br>
              <a:rPr lang="en-GB" sz="2400" dirty="0">
                <a:solidFill>
                  <a:schemeClr val="bg1"/>
                </a:solidFill>
              </a:rPr>
            </a:br>
            <a:r>
              <a:rPr lang="en-GB" sz="2400" dirty="0">
                <a:solidFill>
                  <a:schemeClr val="bg1"/>
                </a:solidFill>
              </a:rPr>
              <a:t>will be able to hold more inside it.</a:t>
            </a:r>
            <a:br>
              <a:rPr lang="en-GB" sz="2400" dirty="0">
                <a:solidFill>
                  <a:schemeClr val="bg1"/>
                </a:solidFill>
              </a:rPr>
            </a:br>
            <a:r>
              <a:rPr lang="en-GB" sz="2400" dirty="0">
                <a:solidFill>
                  <a:schemeClr val="bg1"/>
                </a:solidFill>
              </a:rPr>
              <a:t/>
            </a:r>
            <a:br>
              <a:rPr lang="en-GB" sz="2400" dirty="0">
                <a:solidFill>
                  <a:schemeClr val="bg1"/>
                </a:solidFill>
              </a:rPr>
            </a:br>
            <a:r>
              <a:rPr lang="en-GB" sz="2400" dirty="0">
                <a:solidFill>
                  <a:schemeClr val="bg1"/>
                </a:solidFill>
              </a:rPr>
              <a:t>If correct, a </a:t>
            </a:r>
            <a:r>
              <a:rPr lang="en-GB" sz="2400" b="1" dirty="0">
                <a:solidFill>
                  <a:srgbClr val="009900"/>
                </a:solidFill>
              </a:rPr>
              <a:t>green</a:t>
            </a:r>
            <a:r>
              <a:rPr lang="en-GB" sz="2400" dirty="0">
                <a:solidFill>
                  <a:schemeClr val="bg1"/>
                </a:solidFill>
              </a:rPr>
              <a:t> circle will appear.</a:t>
            </a:r>
            <a:br>
              <a:rPr lang="en-GB" sz="2400" dirty="0">
                <a:solidFill>
                  <a:schemeClr val="bg1"/>
                </a:solidFill>
              </a:rPr>
            </a:br>
            <a:r>
              <a:rPr lang="en-GB" sz="2400" dirty="0">
                <a:solidFill>
                  <a:schemeClr val="bg1"/>
                </a:solidFill>
              </a:rPr>
              <a:t>If incorrect, a </a:t>
            </a:r>
            <a:r>
              <a:rPr lang="en-GB" sz="2400" b="1" dirty="0">
                <a:solidFill>
                  <a:srgbClr val="EB5335"/>
                </a:solidFill>
              </a:rPr>
              <a:t>red</a:t>
            </a:r>
            <a:r>
              <a:rPr lang="en-GB" sz="2400" dirty="0">
                <a:solidFill>
                  <a:schemeClr val="bg1"/>
                </a:solidFill>
              </a:rPr>
              <a:t> circle will appear.</a:t>
            </a:r>
            <a:endParaRPr lang="en-AU" sz="2400" dirty="0">
              <a:solidFill>
                <a:schemeClr val="bg1"/>
              </a:solidFill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A4A25851-B942-43FF-9C72-F805630CBF39}"/>
              </a:ext>
            </a:extLst>
          </p:cNvPr>
          <p:cNvSpPr/>
          <p:nvPr/>
        </p:nvSpPr>
        <p:spPr>
          <a:xfrm>
            <a:off x="858838" y="1587500"/>
            <a:ext cx="7426325" cy="847725"/>
          </a:xfrm>
          <a:prstGeom prst="roundRect">
            <a:avLst>
              <a:gd name="adj" fmla="val 17429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96000" tIns="144000" rIns="396000" bIns="144000" anchor="ctr"/>
          <a:lstStyle/>
          <a:p>
            <a:pPr algn="ctr">
              <a:defRPr/>
            </a:pPr>
            <a:r>
              <a:rPr lang="en-GB" sz="2800" b="1" dirty="0">
                <a:solidFill>
                  <a:schemeClr val="bg1"/>
                </a:solidFill>
              </a:rPr>
              <a:t>Instructions</a:t>
            </a:r>
            <a:endParaRPr lang="en-AU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val 8">
            <a:extLst>
              <a:ext uri="{FF2B5EF4-FFF2-40B4-BE49-F238E27FC236}">
                <a16:creationId xmlns:a16="http://schemas.microsoft.com/office/drawing/2014/main" id="{33512E71-D99E-47C7-A9EF-0ED7F1BAFF4D}"/>
              </a:ext>
            </a:extLst>
          </p:cNvPr>
          <p:cNvSpPr/>
          <p:nvPr/>
        </p:nvSpPr>
        <p:spPr>
          <a:xfrm>
            <a:off x="5006975" y="1871663"/>
            <a:ext cx="2962275" cy="2962275"/>
          </a:xfrm>
          <a:prstGeom prst="ellipse">
            <a:avLst/>
          </a:prstGeom>
          <a:solidFill>
            <a:srgbClr val="EB53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18B0D00F-EDF6-4020-BEFE-293CC90A790A}"/>
              </a:ext>
            </a:extLst>
          </p:cNvPr>
          <p:cNvSpPr/>
          <p:nvPr/>
        </p:nvSpPr>
        <p:spPr>
          <a:xfrm>
            <a:off x="1211263" y="1871663"/>
            <a:ext cx="2962275" cy="2962275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24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US" altLang="en-US" sz="3600" smtClean="0">
                <a:solidFill>
                  <a:schemeClr val="tx1"/>
                </a:solidFill>
                <a:latin typeface="Twinkl" pitchFamily="2" charset="0"/>
                <a:cs typeface="Twinkl" pitchFamily="2" charset="0"/>
              </a:rPr>
              <a:t>Capacity </a:t>
            </a:r>
            <a:br>
              <a:rPr lang="en-US" altLang="en-US" sz="3600" smtClean="0">
                <a:solidFill>
                  <a:schemeClr val="tx1"/>
                </a:solidFill>
                <a:latin typeface="Twinkl" pitchFamily="2" charset="0"/>
                <a:cs typeface="Twinkl" pitchFamily="2" charset="0"/>
              </a:rPr>
            </a:br>
            <a:r>
              <a:rPr lang="en-US" altLang="en-US" sz="3600" smtClean="0">
                <a:solidFill>
                  <a:schemeClr val="tx1"/>
                </a:solidFill>
                <a:latin typeface="Twinkl" pitchFamily="2" charset="0"/>
                <a:cs typeface="Twinkl" pitchFamily="2" charset="0"/>
              </a:rPr>
              <a:t>Which holds more?</a:t>
            </a:r>
            <a:endParaRPr lang="en-GB" altLang="en-US" sz="3600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4675" y="2362200"/>
            <a:ext cx="1997075" cy="198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1188" y="2951163"/>
            <a:ext cx="1593850" cy="80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7" name="TextBox 7"/>
          <p:cNvSpPr txBox="1">
            <a:spLocks noChangeArrowheads="1"/>
          </p:cNvSpPr>
          <p:nvPr/>
        </p:nvSpPr>
        <p:spPr bwMode="auto">
          <a:xfrm>
            <a:off x="1344613" y="5232400"/>
            <a:ext cx="23177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Twinkl Sb"/>
              <a:buAutoNum type="alphaLcParenR"/>
            </a:pPr>
            <a:r>
              <a:rPr lang="en-GB" altLang="en-US">
                <a:solidFill>
                  <a:schemeClr val="tx1"/>
                </a:solidFill>
              </a:rPr>
              <a:t>the mug</a:t>
            </a:r>
          </a:p>
        </p:txBody>
      </p:sp>
      <p:sp>
        <p:nvSpPr>
          <p:cNvPr id="10248" name="TextBox 10"/>
          <p:cNvSpPr txBox="1">
            <a:spLocks noChangeArrowheads="1"/>
          </p:cNvSpPr>
          <p:nvPr/>
        </p:nvSpPr>
        <p:spPr bwMode="auto">
          <a:xfrm>
            <a:off x="5287963" y="5230813"/>
            <a:ext cx="23161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Twinkl Sb"/>
              <a:buAutoNum type="alphaLcParenR" startAt="2"/>
            </a:pPr>
            <a:r>
              <a:rPr lang="en-GB" altLang="en-US">
                <a:solidFill>
                  <a:schemeClr val="tx1"/>
                </a:solidFill>
              </a:rPr>
              <a:t>the tablespoon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9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val 8">
            <a:extLst>
              <a:ext uri="{FF2B5EF4-FFF2-40B4-BE49-F238E27FC236}">
                <a16:creationId xmlns:a16="http://schemas.microsoft.com/office/drawing/2014/main" id="{CEB4EFD6-0CC1-42CE-AFD5-4A2AEB4624FA}"/>
              </a:ext>
            </a:extLst>
          </p:cNvPr>
          <p:cNvSpPr/>
          <p:nvPr/>
        </p:nvSpPr>
        <p:spPr>
          <a:xfrm>
            <a:off x="5006975" y="1871663"/>
            <a:ext cx="2962275" cy="2962275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AD82FF6B-E613-4445-B1C3-8BBA4ECDDBEB}"/>
              </a:ext>
            </a:extLst>
          </p:cNvPr>
          <p:cNvSpPr/>
          <p:nvPr/>
        </p:nvSpPr>
        <p:spPr>
          <a:xfrm>
            <a:off x="1211263" y="1871663"/>
            <a:ext cx="2962275" cy="2962275"/>
          </a:xfrm>
          <a:prstGeom prst="ellipse">
            <a:avLst/>
          </a:prstGeom>
          <a:solidFill>
            <a:srgbClr val="EB53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26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US" altLang="en-US" sz="3600" smtClean="0">
                <a:solidFill>
                  <a:schemeClr val="tx1"/>
                </a:solidFill>
                <a:latin typeface="Twinkl" pitchFamily="2" charset="0"/>
                <a:cs typeface="Twinkl" pitchFamily="2" charset="0"/>
              </a:rPr>
              <a:t>Capacity </a:t>
            </a:r>
            <a:br>
              <a:rPr lang="en-US" altLang="en-US" sz="3600" smtClean="0">
                <a:solidFill>
                  <a:schemeClr val="tx1"/>
                </a:solidFill>
                <a:latin typeface="Twinkl" pitchFamily="2" charset="0"/>
                <a:cs typeface="Twinkl" pitchFamily="2" charset="0"/>
              </a:rPr>
            </a:br>
            <a:r>
              <a:rPr lang="en-US" altLang="en-US" sz="3600" smtClean="0">
                <a:solidFill>
                  <a:schemeClr val="tx1"/>
                </a:solidFill>
                <a:latin typeface="Twinkl" pitchFamily="2" charset="0"/>
                <a:cs typeface="Twinkl" pitchFamily="2" charset="0"/>
              </a:rPr>
              <a:t>Which holds more?</a:t>
            </a:r>
            <a:endParaRPr lang="en-GB" altLang="en-US" sz="3600" smtClean="0"/>
          </a:p>
        </p:txBody>
      </p:sp>
      <p:sp>
        <p:nvSpPr>
          <p:cNvPr id="11269" name="TextBox 7"/>
          <p:cNvSpPr txBox="1">
            <a:spLocks noChangeArrowheads="1"/>
          </p:cNvSpPr>
          <p:nvPr/>
        </p:nvSpPr>
        <p:spPr bwMode="auto">
          <a:xfrm>
            <a:off x="1344613" y="5232400"/>
            <a:ext cx="23177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Twinkl Sb"/>
              <a:buAutoNum type="alphaLcParenR"/>
            </a:pPr>
            <a:r>
              <a:rPr lang="en-GB" altLang="en-US">
                <a:solidFill>
                  <a:schemeClr val="tx1"/>
                </a:solidFill>
              </a:rPr>
              <a:t>the bowl</a:t>
            </a:r>
          </a:p>
        </p:txBody>
      </p:sp>
      <p:sp>
        <p:nvSpPr>
          <p:cNvPr id="11270" name="TextBox 10"/>
          <p:cNvSpPr txBox="1">
            <a:spLocks noChangeArrowheads="1"/>
          </p:cNvSpPr>
          <p:nvPr/>
        </p:nvSpPr>
        <p:spPr bwMode="auto">
          <a:xfrm>
            <a:off x="5287963" y="5230813"/>
            <a:ext cx="23161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Twinkl Sb"/>
              <a:buAutoNum type="alphaLcParenR" startAt="2"/>
            </a:pPr>
            <a:r>
              <a:rPr lang="en-GB" altLang="en-US">
                <a:solidFill>
                  <a:schemeClr val="tx1"/>
                </a:solidFill>
              </a:rPr>
              <a:t>the bucket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2820988"/>
            <a:ext cx="2244725" cy="1335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7975" y="2273300"/>
            <a:ext cx="2200275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9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val 8">
            <a:extLst>
              <a:ext uri="{FF2B5EF4-FFF2-40B4-BE49-F238E27FC236}">
                <a16:creationId xmlns:a16="http://schemas.microsoft.com/office/drawing/2014/main" id="{97A49D52-C9EF-4893-864E-ADE51E9BC944}"/>
              </a:ext>
            </a:extLst>
          </p:cNvPr>
          <p:cNvSpPr/>
          <p:nvPr/>
        </p:nvSpPr>
        <p:spPr>
          <a:xfrm>
            <a:off x="5006975" y="1871663"/>
            <a:ext cx="2962275" cy="2962275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40EAF25C-A068-450F-B7D4-A9A8EB126B50}"/>
              </a:ext>
            </a:extLst>
          </p:cNvPr>
          <p:cNvSpPr/>
          <p:nvPr/>
        </p:nvSpPr>
        <p:spPr>
          <a:xfrm>
            <a:off x="1211263" y="1871663"/>
            <a:ext cx="2962275" cy="2962275"/>
          </a:xfrm>
          <a:prstGeom prst="ellipse">
            <a:avLst/>
          </a:prstGeom>
          <a:solidFill>
            <a:srgbClr val="EB53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29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US" altLang="en-US" sz="3600" smtClean="0">
                <a:solidFill>
                  <a:schemeClr val="tx1"/>
                </a:solidFill>
                <a:latin typeface="Twinkl" pitchFamily="2" charset="0"/>
                <a:cs typeface="Twinkl" pitchFamily="2" charset="0"/>
              </a:rPr>
              <a:t>Capacity </a:t>
            </a:r>
            <a:br>
              <a:rPr lang="en-US" altLang="en-US" sz="3600" smtClean="0">
                <a:solidFill>
                  <a:schemeClr val="tx1"/>
                </a:solidFill>
                <a:latin typeface="Twinkl" pitchFamily="2" charset="0"/>
                <a:cs typeface="Twinkl" pitchFamily="2" charset="0"/>
              </a:rPr>
            </a:br>
            <a:r>
              <a:rPr lang="en-US" altLang="en-US" sz="3600" smtClean="0">
                <a:solidFill>
                  <a:schemeClr val="tx1"/>
                </a:solidFill>
                <a:latin typeface="Twinkl" pitchFamily="2" charset="0"/>
                <a:cs typeface="Twinkl" pitchFamily="2" charset="0"/>
              </a:rPr>
              <a:t>Which holds more?</a:t>
            </a:r>
            <a:endParaRPr lang="en-GB" altLang="en-US" sz="3600" smtClean="0"/>
          </a:p>
        </p:txBody>
      </p:sp>
      <p:sp>
        <p:nvSpPr>
          <p:cNvPr id="12293" name="TextBox 7"/>
          <p:cNvSpPr txBox="1">
            <a:spLocks noChangeArrowheads="1"/>
          </p:cNvSpPr>
          <p:nvPr/>
        </p:nvSpPr>
        <p:spPr bwMode="auto">
          <a:xfrm>
            <a:off x="1344613" y="5232400"/>
            <a:ext cx="23177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Twinkl Sb"/>
              <a:buAutoNum type="alphaLcParenR"/>
            </a:pPr>
            <a:r>
              <a:rPr lang="en-GB" altLang="en-US">
                <a:solidFill>
                  <a:schemeClr val="tx1"/>
                </a:solidFill>
              </a:rPr>
              <a:t>the water bottle</a:t>
            </a:r>
          </a:p>
        </p:txBody>
      </p:sp>
      <p:sp>
        <p:nvSpPr>
          <p:cNvPr id="12294" name="TextBox 10"/>
          <p:cNvSpPr txBox="1">
            <a:spLocks noChangeArrowheads="1"/>
          </p:cNvSpPr>
          <p:nvPr/>
        </p:nvSpPr>
        <p:spPr bwMode="auto">
          <a:xfrm>
            <a:off x="5287963" y="5230813"/>
            <a:ext cx="23161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Twinkl Sb"/>
              <a:buAutoNum type="alphaLcParenR" startAt="2"/>
            </a:pPr>
            <a:r>
              <a:rPr lang="en-GB" altLang="en-US">
                <a:solidFill>
                  <a:schemeClr val="tx1"/>
                </a:solidFill>
              </a:rPr>
              <a:t>the milk carton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3313" y="2352675"/>
            <a:ext cx="638175" cy="200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876" t="19878" r="26430" b="17036"/>
          <a:stretch>
            <a:fillRect/>
          </a:stretch>
        </p:blipFill>
        <p:spPr bwMode="auto">
          <a:xfrm>
            <a:off x="5794375" y="1968500"/>
            <a:ext cx="1385888" cy="276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9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val 8">
            <a:extLst>
              <a:ext uri="{FF2B5EF4-FFF2-40B4-BE49-F238E27FC236}">
                <a16:creationId xmlns:a16="http://schemas.microsoft.com/office/drawing/2014/main" id="{91D46653-9878-4B8D-BC06-472350529427}"/>
              </a:ext>
            </a:extLst>
          </p:cNvPr>
          <p:cNvSpPr/>
          <p:nvPr/>
        </p:nvSpPr>
        <p:spPr>
          <a:xfrm>
            <a:off x="5006975" y="1871663"/>
            <a:ext cx="2962275" cy="2962275"/>
          </a:xfrm>
          <a:prstGeom prst="ellipse">
            <a:avLst/>
          </a:prstGeom>
          <a:solidFill>
            <a:srgbClr val="EB53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6212560E-E2A2-4B3D-B713-E41B76CA4402}"/>
              </a:ext>
            </a:extLst>
          </p:cNvPr>
          <p:cNvSpPr/>
          <p:nvPr/>
        </p:nvSpPr>
        <p:spPr>
          <a:xfrm>
            <a:off x="1211263" y="1871663"/>
            <a:ext cx="2962275" cy="2962275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92D050"/>
              </a:solidFill>
            </a:endParaRPr>
          </a:p>
        </p:txBody>
      </p:sp>
      <p:sp>
        <p:nvSpPr>
          <p:cNvPr id="1331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US" altLang="en-US" sz="3600" smtClean="0">
                <a:solidFill>
                  <a:schemeClr val="tx1"/>
                </a:solidFill>
                <a:latin typeface="Twinkl" pitchFamily="2" charset="0"/>
                <a:cs typeface="Twinkl" pitchFamily="2" charset="0"/>
              </a:rPr>
              <a:t>Capacity </a:t>
            </a:r>
            <a:br>
              <a:rPr lang="en-US" altLang="en-US" sz="3600" smtClean="0">
                <a:solidFill>
                  <a:schemeClr val="tx1"/>
                </a:solidFill>
                <a:latin typeface="Twinkl" pitchFamily="2" charset="0"/>
                <a:cs typeface="Twinkl" pitchFamily="2" charset="0"/>
              </a:rPr>
            </a:br>
            <a:r>
              <a:rPr lang="en-US" altLang="en-US" sz="3600" smtClean="0">
                <a:solidFill>
                  <a:schemeClr val="tx1"/>
                </a:solidFill>
                <a:latin typeface="Twinkl" pitchFamily="2" charset="0"/>
                <a:cs typeface="Twinkl" pitchFamily="2" charset="0"/>
              </a:rPr>
              <a:t>Which holds more?</a:t>
            </a:r>
            <a:endParaRPr lang="en-GB" altLang="en-US" sz="3600" smtClean="0"/>
          </a:p>
        </p:txBody>
      </p:sp>
      <p:sp>
        <p:nvSpPr>
          <p:cNvPr id="13317" name="TextBox 7"/>
          <p:cNvSpPr txBox="1">
            <a:spLocks noChangeArrowheads="1"/>
          </p:cNvSpPr>
          <p:nvPr/>
        </p:nvSpPr>
        <p:spPr bwMode="auto">
          <a:xfrm>
            <a:off x="1344613" y="5232400"/>
            <a:ext cx="23177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Twinkl Sb"/>
              <a:buAutoNum type="alphaLcParenR"/>
            </a:pPr>
            <a:r>
              <a:rPr lang="en-GB" altLang="en-US">
                <a:solidFill>
                  <a:schemeClr val="tx1"/>
                </a:solidFill>
              </a:rPr>
              <a:t>the kids pool</a:t>
            </a:r>
          </a:p>
        </p:txBody>
      </p:sp>
      <p:sp>
        <p:nvSpPr>
          <p:cNvPr id="13318" name="TextBox 10"/>
          <p:cNvSpPr txBox="1">
            <a:spLocks noChangeArrowheads="1"/>
          </p:cNvSpPr>
          <p:nvPr/>
        </p:nvSpPr>
        <p:spPr bwMode="auto">
          <a:xfrm>
            <a:off x="5287963" y="5230813"/>
            <a:ext cx="23161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Twinkl Sb"/>
              <a:buAutoNum type="alphaLcParenR" startAt="2"/>
            </a:pPr>
            <a:r>
              <a:rPr lang="en-GB" altLang="en-US">
                <a:solidFill>
                  <a:schemeClr val="tx1"/>
                </a:solidFill>
              </a:rPr>
              <a:t>the plant pot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0" y="2667000"/>
            <a:ext cx="2717800" cy="1417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1700" y="2795588"/>
            <a:ext cx="1011238" cy="128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9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val 8">
            <a:extLst>
              <a:ext uri="{FF2B5EF4-FFF2-40B4-BE49-F238E27FC236}">
                <a16:creationId xmlns:a16="http://schemas.microsoft.com/office/drawing/2014/main" id="{FABD318F-AC2E-4F56-B87F-CFCC4AE0B06F}"/>
              </a:ext>
            </a:extLst>
          </p:cNvPr>
          <p:cNvSpPr/>
          <p:nvPr/>
        </p:nvSpPr>
        <p:spPr>
          <a:xfrm>
            <a:off x="5006975" y="1871663"/>
            <a:ext cx="2962275" cy="2962275"/>
          </a:xfrm>
          <a:prstGeom prst="ellipse">
            <a:avLst/>
          </a:prstGeom>
          <a:solidFill>
            <a:srgbClr val="EB53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B6F9D7E5-C7BF-4704-A88B-B5ED92863C61}"/>
              </a:ext>
            </a:extLst>
          </p:cNvPr>
          <p:cNvSpPr/>
          <p:nvPr/>
        </p:nvSpPr>
        <p:spPr>
          <a:xfrm>
            <a:off x="1211263" y="1871663"/>
            <a:ext cx="2962275" cy="2962275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92D050"/>
              </a:solidFill>
            </a:endParaRPr>
          </a:p>
        </p:txBody>
      </p:sp>
      <p:sp>
        <p:nvSpPr>
          <p:cNvPr id="1434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US" altLang="en-US" sz="3600" smtClean="0">
                <a:solidFill>
                  <a:schemeClr val="tx1"/>
                </a:solidFill>
                <a:latin typeface="Twinkl" pitchFamily="2" charset="0"/>
                <a:cs typeface="Twinkl" pitchFamily="2" charset="0"/>
              </a:rPr>
              <a:t>Capacity </a:t>
            </a:r>
            <a:br>
              <a:rPr lang="en-US" altLang="en-US" sz="3600" smtClean="0">
                <a:solidFill>
                  <a:schemeClr val="tx1"/>
                </a:solidFill>
                <a:latin typeface="Twinkl" pitchFamily="2" charset="0"/>
                <a:cs typeface="Twinkl" pitchFamily="2" charset="0"/>
              </a:rPr>
            </a:br>
            <a:r>
              <a:rPr lang="en-US" altLang="en-US" sz="3600" smtClean="0">
                <a:solidFill>
                  <a:schemeClr val="tx1"/>
                </a:solidFill>
                <a:latin typeface="Twinkl" pitchFamily="2" charset="0"/>
                <a:cs typeface="Twinkl" pitchFamily="2" charset="0"/>
              </a:rPr>
              <a:t>Which holds more?</a:t>
            </a:r>
            <a:endParaRPr lang="en-GB" altLang="en-US" sz="3600" smtClean="0"/>
          </a:p>
        </p:txBody>
      </p:sp>
      <p:sp>
        <p:nvSpPr>
          <p:cNvPr id="14341" name="TextBox 7"/>
          <p:cNvSpPr txBox="1">
            <a:spLocks noChangeArrowheads="1"/>
          </p:cNvSpPr>
          <p:nvPr/>
        </p:nvSpPr>
        <p:spPr bwMode="auto">
          <a:xfrm>
            <a:off x="1344613" y="5232400"/>
            <a:ext cx="23177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Twinkl Sb"/>
              <a:buAutoNum type="alphaLcParenR"/>
            </a:pPr>
            <a:r>
              <a:rPr lang="en-GB" altLang="en-US">
                <a:solidFill>
                  <a:schemeClr val="tx1"/>
                </a:solidFill>
              </a:rPr>
              <a:t>the box</a:t>
            </a:r>
          </a:p>
        </p:txBody>
      </p:sp>
      <p:sp>
        <p:nvSpPr>
          <p:cNvPr id="14342" name="TextBox 10"/>
          <p:cNvSpPr txBox="1">
            <a:spLocks noChangeArrowheads="1"/>
          </p:cNvSpPr>
          <p:nvPr/>
        </p:nvSpPr>
        <p:spPr bwMode="auto">
          <a:xfrm>
            <a:off x="5287963" y="5230813"/>
            <a:ext cx="23161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Twinkl Sb"/>
              <a:buAutoNum type="alphaLcParenR" startAt="2"/>
            </a:pPr>
            <a:r>
              <a:rPr lang="en-GB" altLang="en-US">
                <a:solidFill>
                  <a:schemeClr val="tx1"/>
                </a:solidFill>
              </a:rPr>
              <a:t>the jar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2725" y="2319338"/>
            <a:ext cx="2268538" cy="226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5825" y="2743200"/>
            <a:ext cx="1033463" cy="1427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9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val 8">
            <a:extLst>
              <a:ext uri="{FF2B5EF4-FFF2-40B4-BE49-F238E27FC236}">
                <a16:creationId xmlns:a16="http://schemas.microsoft.com/office/drawing/2014/main" id="{AA9C1A26-59A6-4F40-AE38-8C85ADB65390}"/>
              </a:ext>
            </a:extLst>
          </p:cNvPr>
          <p:cNvSpPr/>
          <p:nvPr/>
        </p:nvSpPr>
        <p:spPr>
          <a:xfrm>
            <a:off x="5006975" y="1871663"/>
            <a:ext cx="2962275" cy="2962275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92D050"/>
              </a:solidFill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77B19057-4A26-4771-846B-B47F3D55230E}"/>
              </a:ext>
            </a:extLst>
          </p:cNvPr>
          <p:cNvSpPr/>
          <p:nvPr/>
        </p:nvSpPr>
        <p:spPr>
          <a:xfrm>
            <a:off x="1211263" y="1871663"/>
            <a:ext cx="2962275" cy="2962275"/>
          </a:xfrm>
          <a:prstGeom prst="ellipse">
            <a:avLst/>
          </a:prstGeom>
          <a:solidFill>
            <a:srgbClr val="EB53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92D050"/>
              </a:solidFill>
            </a:endParaRPr>
          </a:p>
        </p:txBody>
      </p:sp>
      <p:sp>
        <p:nvSpPr>
          <p:cNvPr id="1536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US" altLang="en-US" sz="3600" smtClean="0">
                <a:solidFill>
                  <a:schemeClr val="tx1"/>
                </a:solidFill>
                <a:latin typeface="Twinkl" pitchFamily="2" charset="0"/>
                <a:cs typeface="Twinkl" pitchFamily="2" charset="0"/>
              </a:rPr>
              <a:t>Capacity </a:t>
            </a:r>
            <a:br>
              <a:rPr lang="en-US" altLang="en-US" sz="3600" smtClean="0">
                <a:solidFill>
                  <a:schemeClr val="tx1"/>
                </a:solidFill>
                <a:latin typeface="Twinkl" pitchFamily="2" charset="0"/>
                <a:cs typeface="Twinkl" pitchFamily="2" charset="0"/>
              </a:rPr>
            </a:br>
            <a:r>
              <a:rPr lang="en-US" altLang="en-US" sz="3600" smtClean="0">
                <a:solidFill>
                  <a:schemeClr val="tx1"/>
                </a:solidFill>
                <a:latin typeface="Twinkl" pitchFamily="2" charset="0"/>
                <a:cs typeface="Twinkl" pitchFamily="2" charset="0"/>
              </a:rPr>
              <a:t>Which holds more?</a:t>
            </a:r>
            <a:endParaRPr lang="en-GB" altLang="en-US" sz="3600" smtClean="0"/>
          </a:p>
        </p:txBody>
      </p:sp>
      <p:sp>
        <p:nvSpPr>
          <p:cNvPr id="15365" name="TextBox 7"/>
          <p:cNvSpPr txBox="1">
            <a:spLocks noChangeArrowheads="1"/>
          </p:cNvSpPr>
          <p:nvPr/>
        </p:nvSpPr>
        <p:spPr bwMode="auto">
          <a:xfrm>
            <a:off x="1344613" y="5232400"/>
            <a:ext cx="23177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Twinkl Sb"/>
              <a:buAutoNum type="alphaLcParenR"/>
            </a:pPr>
            <a:r>
              <a:rPr lang="en-GB" altLang="en-US">
                <a:solidFill>
                  <a:schemeClr val="tx1"/>
                </a:solidFill>
              </a:rPr>
              <a:t>the teacup</a:t>
            </a:r>
          </a:p>
        </p:txBody>
      </p:sp>
      <p:sp>
        <p:nvSpPr>
          <p:cNvPr id="15366" name="TextBox 10"/>
          <p:cNvSpPr txBox="1">
            <a:spLocks noChangeArrowheads="1"/>
          </p:cNvSpPr>
          <p:nvPr/>
        </p:nvSpPr>
        <p:spPr bwMode="auto">
          <a:xfrm>
            <a:off x="5287963" y="5230813"/>
            <a:ext cx="23161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Twinkl Sb"/>
              <a:buAutoNum type="alphaLcParenR" startAt="2"/>
            </a:pPr>
            <a:r>
              <a:rPr lang="en-GB" altLang="en-US">
                <a:solidFill>
                  <a:schemeClr val="tx1"/>
                </a:solidFill>
              </a:rPr>
              <a:t>The fish bowl</a:t>
            </a:r>
          </a:p>
        </p:txBody>
      </p: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2127250" y="3065463"/>
            <a:ext cx="1130300" cy="820737"/>
            <a:chOff x="2127230" y="3065259"/>
            <a:chExt cx="1130339" cy="820613"/>
          </a:xfrm>
        </p:grpSpPr>
        <p:pic>
          <p:nvPicPr>
            <p:cNvPr id="15369" name="Picture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7471"/>
            <a:stretch>
              <a:fillRect/>
            </a:stretch>
          </p:blipFill>
          <p:spPr bwMode="auto">
            <a:xfrm>
              <a:off x="2127230" y="3539067"/>
              <a:ext cx="1130339" cy="3468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70" name="Picture 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2529"/>
            <a:stretch>
              <a:fillRect/>
            </a:stretch>
          </p:blipFill>
          <p:spPr bwMode="auto">
            <a:xfrm>
              <a:off x="2127230" y="3065259"/>
              <a:ext cx="1130339" cy="7193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1775" y="2311400"/>
            <a:ext cx="2292350" cy="2179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9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val 8">
            <a:extLst>
              <a:ext uri="{FF2B5EF4-FFF2-40B4-BE49-F238E27FC236}">
                <a16:creationId xmlns:a16="http://schemas.microsoft.com/office/drawing/2014/main" id="{94F0EEEC-F23D-49A8-924D-4D46B7D7EBFE}"/>
              </a:ext>
            </a:extLst>
          </p:cNvPr>
          <p:cNvSpPr/>
          <p:nvPr/>
        </p:nvSpPr>
        <p:spPr>
          <a:xfrm>
            <a:off x="5006975" y="1871663"/>
            <a:ext cx="2962275" cy="2962275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92D050"/>
              </a:solidFill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E936DA5E-EE02-4843-90BA-8DAD50458945}"/>
              </a:ext>
            </a:extLst>
          </p:cNvPr>
          <p:cNvSpPr/>
          <p:nvPr/>
        </p:nvSpPr>
        <p:spPr>
          <a:xfrm>
            <a:off x="1211263" y="1871663"/>
            <a:ext cx="2962275" cy="2962275"/>
          </a:xfrm>
          <a:prstGeom prst="ellipse">
            <a:avLst/>
          </a:prstGeom>
          <a:solidFill>
            <a:srgbClr val="EB53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92D050"/>
              </a:solidFill>
            </a:endParaRPr>
          </a:p>
        </p:txBody>
      </p:sp>
      <p:sp>
        <p:nvSpPr>
          <p:cNvPr id="1638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US" altLang="en-US" sz="3600" smtClean="0">
                <a:solidFill>
                  <a:schemeClr val="tx1"/>
                </a:solidFill>
                <a:latin typeface="Twinkl" pitchFamily="2" charset="0"/>
                <a:cs typeface="Twinkl" pitchFamily="2" charset="0"/>
              </a:rPr>
              <a:t>Capacity </a:t>
            </a:r>
            <a:br>
              <a:rPr lang="en-US" altLang="en-US" sz="3600" smtClean="0">
                <a:solidFill>
                  <a:schemeClr val="tx1"/>
                </a:solidFill>
                <a:latin typeface="Twinkl" pitchFamily="2" charset="0"/>
                <a:cs typeface="Twinkl" pitchFamily="2" charset="0"/>
              </a:rPr>
            </a:br>
            <a:r>
              <a:rPr lang="en-US" altLang="en-US" sz="3600" smtClean="0">
                <a:solidFill>
                  <a:schemeClr val="tx1"/>
                </a:solidFill>
                <a:latin typeface="Twinkl" pitchFamily="2" charset="0"/>
                <a:cs typeface="Twinkl" pitchFamily="2" charset="0"/>
              </a:rPr>
              <a:t>Which holds more?</a:t>
            </a:r>
            <a:endParaRPr lang="en-GB" altLang="en-US" sz="3600" smtClean="0"/>
          </a:p>
        </p:txBody>
      </p:sp>
      <p:sp>
        <p:nvSpPr>
          <p:cNvPr id="16389" name="TextBox 7"/>
          <p:cNvSpPr txBox="1">
            <a:spLocks noChangeArrowheads="1"/>
          </p:cNvSpPr>
          <p:nvPr/>
        </p:nvSpPr>
        <p:spPr bwMode="auto">
          <a:xfrm>
            <a:off x="1344613" y="5232400"/>
            <a:ext cx="23177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Twinkl Sb"/>
              <a:buAutoNum type="alphaLcParenR"/>
            </a:pPr>
            <a:r>
              <a:rPr lang="en-GB" altLang="en-US">
                <a:solidFill>
                  <a:schemeClr val="tx1"/>
                </a:solidFill>
              </a:rPr>
              <a:t>the yoghurt tub</a:t>
            </a:r>
          </a:p>
        </p:txBody>
      </p:sp>
      <p:sp>
        <p:nvSpPr>
          <p:cNvPr id="16390" name="TextBox 10"/>
          <p:cNvSpPr txBox="1">
            <a:spLocks noChangeArrowheads="1"/>
          </p:cNvSpPr>
          <p:nvPr/>
        </p:nvSpPr>
        <p:spPr bwMode="auto">
          <a:xfrm>
            <a:off x="5287963" y="5230813"/>
            <a:ext cx="23161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Twinkl Sb"/>
              <a:buAutoNum type="alphaLcParenR" startAt="2"/>
            </a:pPr>
            <a:r>
              <a:rPr lang="en-GB" altLang="en-US">
                <a:solidFill>
                  <a:schemeClr val="tx1"/>
                </a:solidFill>
              </a:rPr>
              <a:t>The cereal box</a:t>
            </a:r>
          </a:p>
        </p:txBody>
      </p:sp>
      <p:pic>
        <p:nvPicPr>
          <p:cNvPr id="15367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2624138"/>
            <a:ext cx="1136650" cy="145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8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6900" y="2243138"/>
            <a:ext cx="1635125" cy="2201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3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6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53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68"/>
                  </p:tgtEl>
                </p:cond>
              </p:nextCondLst>
            </p:seq>
          </p:childTnLst>
        </p:cTn>
      </p:par>
    </p:tnLst>
    <p:bldLst>
      <p:bldP spid="9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1F688B2D4DB234CB344FC66C3A529F6" ma:contentTypeVersion="10" ma:contentTypeDescription="Create a new document." ma:contentTypeScope="" ma:versionID="941d61da797bf1fc1bc1df52eb743012">
  <xsd:schema xmlns:xsd="http://www.w3.org/2001/XMLSchema" xmlns:xs="http://www.w3.org/2001/XMLSchema" xmlns:p="http://schemas.microsoft.com/office/2006/metadata/properties" xmlns:ns3="4919e408-4bfe-440f-8df4-7c63021b4386" targetNamespace="http://schemas.microsoft.com/office/2006/metadata/properties" ma:root="true" ma:fieldsID="ec0003e820f184aa4ac11cba00f0efb5" ns3:_="">
    <xsd:import namespace="4919e408-4bfe-440f-8df4-7c63021b4386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9e408-4bfe-440f-8df4-7c63021b438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092F416-5654-4CD0-9F6A-2FAC87772AD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150509D-F06E-4A2F-9FD6-B39D5338D4A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919e408-4bfe-440f-8df4-7c63021b438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A03265B-5D45-4376-862B-F88422B6BBB6}">
  <ds:schemaRefs>
    <ds:schemaRef ds:uri="http://purl.org/dc/terms/"/>
    <ds:schemaRef ds:uri="4919e408-4bfe-440f-8df4-7c63021b4386"/>
    <ds:schemaRef ds:uri="http://purl.org/dc/dcmitype/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98</TotalTime>
  <Words>49</Words>
  <Application>Microsoft Office PowerPoint</Application>
  <PresentationFormat>On-screen Show (4:3)</PresentationFormat>
  <Paragraphs>23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Calibri</vt:lpstr>
      <vt:lpstr>Twinkl SemiBold</vt:lpstr>
      <vt:lpstr>Twinkl Sb</vt:lpstr>
      <vt:lpstr>Twinkl</vt:lpstr>
      <vt:lpstr>Sassoon Infant Rg</vt:lpstr>
      <vt:lpstr>Arial</vt:lpstr>
      <vt:lpstr>Office Theme</vt:lpstr>
      <vt:lpstr>PowerPoint Presentation</vt:lpstr>
      <vt:lpstr>PowerPoint Presentation</vt:lpstr>
      <vt:lpstr>Capacity  Which holds more?</vt:lpstr>
      <vt:lpstr>Capacity  Which holds more?</vt:lpstr>
      <vt:lpstr>Capacity  Which holds more?</vt:lpstr>
      <vt:lpstr>Capacity  Which holds more?</vt:lpstr>
      <vt:lpstr>Capacity  Which holds more?</vt:lpstr>
      <vt:lpstr>Capacity  Which holds more?</vt:lpstr>
      <vt:lpstr>Capacity  Which holds more?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Philip Tinkler</dc:creator>
  <cp:lastModifiedBy>Janine Nayler</cp:lastModifiedBy>
  <cp:revision>11</cp:revision>
  <dcterms:created xsi:type="dcterms:W3CDTF">2017-07-24T10:33:17Z</dcterms:created>
  <dcterms:modified xsi:type="dcterms:W3CDTF">2021-01-08T14:36:50Z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0x01010021F688B2D4DB234CB344FC66C3A529F6</vt:lpwstr>
  </property>
</Properties>
</file>