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7"/>
  </p:notesMasterIdLst>
  <p:handoutMasterIdLst>
    <p:handoutMasterId r:id="rId48"/>
  </p:handoutMasterIdLst>
  <p:sldIdLst>
    <p:sldId id="305" r:id="rId2"/>
    <p:sldId id="258" r:id="rId3"/>
    <p:sldId id="354" r:id="rId4"/>
    <p:sldId id="263" r:id="rId5"/>
    <p:sldId id="264" r:id="rId6"/>
    <p:sldId id="294" r:id="rId7"/>
    <p:sldId id="289" r:id="rId8"/>
    <p:sldId id="295" r:id="rId9"/>
    <p:sldId id="323" r:id="rId10"/>
    <p:sldId id="324" r:id="rId11"/>
    <p:sldId id="326" r:id="rId12"/>
    <p:sldId id="290" r:id="rId13"/>
    <p:sldId id="327" r:id="rId14"/>
    <p:sldId id="328" r:id="rId15"/>
    <p:sldId id="329" r:id="rId16"/>
    <p:sldId id="330" r:id="rId17"/>
    <p:sldId id="338" r:id="rId18"/>
    <p:sldId id="331" r:id="rId19"/>
    <p:sldId id="296" r:id="rId20"/>
    <p:sldId id="332" r:id="rId21"/>
    <p:sldId id="333" r:id="rId22"/>
    <p:sldId id="334" r:id="rId23"/>
    <p:sldId id="337" r:id="rId24"/>
    <p:sldId id="336" r:id="rId25"/>
    <p:sldId id="309" r:id="rId26"/>
    <p:sldId id="310" r:id="rId27"/>
    <p:sldId id="339" r:id="rId28"/>
    <p:sldId id="341" r:id="rId29"/>
    <p:sldId id="340" r:id="rId30"/>
    <p:sldId id="342" r:id="rId31"/>
    <p:sldId id="291" r:id="rId32"/>
    <p:sldId id="316" r:id="rId33"/>
    <p:sldId id="343" r:id="rId34"/>
    <p:sldId id="292" r:id="rId35"/>
    <p:sldId id="312" r:id="rId36"/>
    <p:sldId id="344" r:id="rId37"/>
    <p:sldId id="345" r:id="rId38"/>
    <p:sldId id="346" r:id="rId39"/>
    <p:sldId id="347" r:id="rId40"/>
    <p:sldId id="348" r:id="rId41"/>
    <p:sldId id="349" r:id="rId42"/>
    <p:sldId id="293" r:id="rId43"/>
    <p:sldId id="353" r:id="rId44"/>
    <p:sldId id="355" r:id="rId45"/>
    <p:sldId id="267" r:id="rId46"/>
  </p:sldIdLst>
  <p:sldSz cx="9144000" cy="6858000" type="screen4x3"/>
  <p:notesSz cx="6858000" cy="9144000"/>
  <p:embeddedFontLst>
    <p:embeddedFont>
      <p:font typeface="Roboto" panose="020B0604020202020204" charset="0"/>
      <p:regular r:id="rId49"/>
      <p:bold r:id="rId50"/>
      <p:italic r:id="rId51"/>
      <p:boldItalic r:id="rId52"/>
    </p:embeddedFont>
    <p:embeddedFont>
      <p:font typeface="Calibri" panose="020F0502020204030204" pitchFamily="34" charset="0"/>
      <p:regular r:id="rId53"/>
      <p:bold r:id="rId54"/>
      <p:italic r:id="rId55"/>
      <p:boldItalic r:id="rId56"/>
    </p:embeddedFont>
    <p:embeddedFont>
      <p:font typeface="Twinkl" panose="020B0604020202020204" charset="0"/>
      <p:regular r:id="rId57"/>
      <p:bold r:id="rId58"/>
    </p:embeddedFont>
    <p:embeddedFont>
      <p:font typeface="Sassoon Infant Rg" panose="02000503030000020003" charset="0"/>
      <p:regular r:id="rId59"/>
      <p:bold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85" userDrawn="1">
          <p15:clr>
            <a:srgbClr val="A4A3A4"/>
          </p15:clr>
        </p15:guide>
        <p15:guide id="5" orient="horz" pos="3906"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B1E4"/>
    <a:srgbClr val="F1811A"/>
    <a:srgbClr val="F08119"/>
    <a:srgbClr val="009285"/>
    <a:srgbClr val="E84D14"/>
    <a:srgbClr val="A673AD"/>
    <a:srgbClr val="F1864B"/>
    <a:srgbClr val="2CB6BC"/>
    <a:srgbClr val="E46278"/>
    <a:srgbClr val="ED6D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02" autoAdjust="0"/>
    <p:restoredTop sz="96357" autoAdjust="0"/>
  </p:normalViewPr>
  <p:slideViewPr>
    <p:cSldViewPr snapToGrid="0" showGuides="1">
      <p:cViewPr varScale="1">
        <p:scale>
          <a:sx n="115" d="100"/>
          <a:sy n="115" d="100"/>
        </p:scale>
        <p:origin x="1332" y="114"/>
      </p:cViewPr>
      <p:guideLst>
        <p:guide orient="horz" pos="2160"/>
        <p:guide pos="2880"/>
        <p:guide pos="385"/>
        <p:guide orient="horz" pos="3906"/>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font" Target="fonts/font12.fntdata"/><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Best" userId="a5396222-24c9-4b07-b329-a36d90ddcf40" providerId="ADAL" clId="{86066E65-A55A-4897-8867-CCD4A0B4A009}"/>
    <pc:docChg chg="delSld">
      <pc:chgData name="Elizabeth Best" userId="a5396222-24c9-4b07-b329-a36d90ddcf40" providerId="ADAL" clId="{86066E65-A55A-4897-8867-CCD4A0B4A009}" dt="2021-06-06T08:30:47.643" v="0" actId="2696"/>
      <pc:docMkLst>
        <pc:docMk/>
      </pc:docMkLst>
      <pc:sldChg chg="del">
        <pc:chgData name="Elizabeth Best" userId="a5396222-24c9-4b07-b329-a36d90ddcf40" providerId="ADAL" clId="{86066E65-A55A-4897-8867-CCD4A0B4A009}" dt="2021-06-06T08:30:47.643" v="0" actId="2696"/>
        <pc:sldMkLst>
          <pc:docMk/>
          <pc:sldMk cId="1759309984" sldId="35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01/07/2021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01/07/2021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a:t>
            </a:fld>
            <a:endParaRPr lang="en-GB" dirty="0"/>
          </a:p>
        </p:txBody>
      </p:sp>
    </p:spTree>
    <p:extLst>
      <p:ext uri="{BB962C8B-B14F-4D97-AF65-F5344CB8AC3E}">
        <p14:creationId xmlns:p14="http://schemas.microsoft.com/office/powerpoint/2010/main" val="1661408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4ECA4875-4AC4-48B5-A7BC-7918798154A7}"/>
              </a:ext>
            </a:extLst>
          </p:cNvPr>
          <p:cNvSpPr/>
          <p:nvPr userDrawn="1"/>
        </p:nvSpPr>
        <p:spPr>
          <a:xfrm>
            <a:off x="4023360" y="5461462"/>
            <a:ext cx="1105593" cy="734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6F71BADD-F8C3-4198-AC3B-7ACFFA160577}"/>
              </a:ext>
            </a:extLst>
          </p:cNvPr>
          <p:cNvSpPr/>
          <p:nvPr userDrawn="1"/>
        </p:nvSpPr>
        <p:spPr>
          <a:xfrm>
            <a:off x="4019203" y="3061668"/>
            <a:ext cx="1105593" cy="734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2.png"/><Relationship Id="rId2" Type="http://schemas.openxmlformats.org/officeDocument/2006/relationships/image" Target="../media/image22.jpeg"/><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7.jpe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jpe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slide" Target="slide20.xml"/><Relationship Id="rId7" Type="http://schemas.openxmlformats.org/officeDocument/2006/relationships/slide" Target="slide24.xml"/><Relationship Id="rId2" Type="http://schemas.openxmlformats.org/officeDocument/2006/relationships/slide" Target="slide19.xml"/><Relationship Id="rId1" Type="http://schemas.openxmlformats.org/officeDocument/2006/relationships/slideLayout" Target="../slideLayouts/slideLayout4.xml"/><Relationship Id="rId6" Type="http://schemas.openxmlformats.org/officeDocument/2006/relationships/slide" Target="slide23.xml"/><Relationship Id="rId5" Type="http://schemas.openxmlformats.org/officeDocument/2006/relationships/slide" Target="slide22.xml"/><Relationship Id="rId10" Type="http://schemas.openxmlformats.org/officeDocument/2006/relationships/image" Target="../media/image12.png"/><Relationship Id="rId4" Type="http://schemas.openxmlformats.org/officeDocument/2006/relationships/slide" Target="slide21.xml"/><Relationship Id="rId9" Type="http://schemas.openxmlformats.org/officeDocument/2006/relationships/slide" Target="slide17.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slide" Target="slide18.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61.png"/><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2.pn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61.png"/></Relationships>
</file>

<file path=ppt/slides/_rels/slide3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3.png"/><Relationship Id="rId7" Type="http://schemas.openxmlformats.org/officeDocument/2006/relationships/slide" Target="slide34.xml"/><Relationship Id="rId2" Type="http://schemas.openxmlformats.org/officeDocument/2006/relationships/image" Target="../media/image60.png"/><Relationship Id="rId1" Type="http://schemas.openxmlformats.org/officeDocument/2006/relationships/slideLayout" Target="../slideLayouts/slideLayout4.xml"/><Relationship Id="rId6" Type="http://schemas.openxmlformats.org/officeDocument/2006/relationships/slide" Target="slide31.xml"/><Relationship Id="rId5" Type="http://schemas.openxmlformats.org/officeDocument/2006/relationships/image" Target="../media/image65.png"/><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8.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4.xml"/><Relationship Id="rId5" Type="http://schemas.openxmlformats.org/officeDocument/2006/relationships/image" Target="../media/image66.png"/><Relationship Id="rId4" Type="http://schemas.openxmlformats.org/officeDocument/2006/relationships/image" Target="../media/image70.png"/></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1.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1.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1.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8.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218161" y="6464797"/>
            <a:ext cx="4707677" cy="204563"/>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and Wellbeing | It’s My Body | Your Body Is Your Own | Lesson 1</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It’s My Body</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BCE1DE9-34E0-49A7-A55D-B54D08F6B0E3}"/>
              </a:ext>
            </a:extLst>
          </p:cNvPr>
          <p:cNvSpPr/>
          <p:nvPr/>
        </p:nvSpPr>
        <p:spPr>
          <a:xfrm>
            <a:off x="755650" y="2140084"/>
            <a:ext cx="7632700" cy="2247089"/>
          </a:xfrm>
          <a:prstGeom prst="rect">
            <a:avLst/>
          </a:prstGeom>
          <a:solidFill>
            <a:schemeClr val="bg1"/>
          </a:solidFill>
          <a:ln w="28575">
            <a:solidFill>
              <a:srgbClr val="4DB1E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We hope you find the information on our website and resources useful. This resource contains potentially sensitive and/or upsetting topics that may emotionally impact on students you use it with due to their experiences in their past. It is your responsibility to consider whether it is appropriate to use this resource with your students. If you do use this resource, it is your responsibility to ensure that appropriate support is available for anyone affected.</a:t>
            </a:r>
          </a:p>
        </p:txBody>
      </p:sp>
    </p:spTree>
    <p:extLst>
      <p:ext uri="{BB962C8B-B14F-4D97-AF65-F5344CB8AC3E}">
        <p14:creationId xmlns:p14="http://schemas.microsoft.com/office/powerpoint/2010/main" val="1804703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that my body belongs to me and that I have control over what happens to it.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that I can make choices about what happens to my body.</a:t>
            </a:r>
          </a:p>
          <a:p>
            <a:r>
              <a:rPr lang="en-GB" dirty="0">
                <a:latin typeface="Twinkl" pitchFamily="50" charset="0"/>
              </a:rPr>
              <a:t>I understand the difference between wanted and unwanted contact.</a:t>
            </a:r>
          </a:p>
          <a:p>
            <a:r>
              <a:rPr lang="en-GB" dirty="0">
                <a:latin typeface="Twinkl" pitchFamily="50" charset="0"/>
              </a:rPr>
              <a:t>I know what to do if I am worried about myself or a friend.</a:t>
            </a:r>
          </a:p>
        </p:txBody>
      </p:sp>
      <p:sp>
        <p:nvSpPr>
          <p:cNvPr id="9" name="TextBox 21"/>
          <p:cNvSpPr txBox="1">
            <a:spLocks noChangeArrowheads="1"/>
          </p:cNvSpPr>
          <p:nvPr/>
        </p:nvSpPr>
        <p:spPr bwMode="auto">
          <a:xfrm>
            <a:off x="2517712" y="6115047"/>
            <a:ext cx="4108576" cy="142273"/>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Rectangular Callout 6"/>
          <p:cNvSpPr/>
          <p:nvPr/>
        </p:nvSpPr>
        <p:spPr>
          <a:xfrm>
            <a:off x="2250754" y="1129887"/>
            <a:ext cx="2255302" cy="1367935"/>
          </a:xfrm>
          <a:prstGeom prst="wedgeRectCallout">
            <a:avLst>
              <a:gd name="adj1" fmla="val -60409"/>
              <a:gd name="adj2" fmla="val 30566"/>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Why is looking after our bodies </a:t>
            </a:r>
            <a:br>
              <a:rPr lang="en-GB" dirty="0">
                <a:solidFill>
                  <a:sysClr val="windowText" lastClr="000000"/>
                </a:solidFill>
              </a:rPr>
            </a:br>
            <a:r>
              <a:rPr lang="en-GB" dirty="0">
                <a:solidFill>
                  <a:sysClr val="windowText" lastClr="000000"/>
                </a:solidFill>
              </a:rPr>
              <a:t>so important?</a:t>
            </a:r>
          </a:p>
        </p:txBody>
      </p:sp>
      <p:sp>
        <p:nvSpPr>
          <p:cNvPr id="8" name="Rectangular Callout 7"/>
          <p:cNvSpPr/>
          <p:nvPr/>
        </p:nvSpPr>
        <p:spPr>
          <a:xfrm>
            <a:off x="4506056" y="2904727"/>
            <a:ext cx="2109987" cy="1367935"/>
          </a:xfrm>
          <a:prstGeom prst="wedgeRectCallout">
            <a:avLst>
              <a:gd name="adj1" fmla="val 59307"/>
              <a:gd name="adj2" fmla="val -33398"/>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What is autonomy and what </a:t>
            </a:r>
            <a:br>
              <a:rPr lang="en-GB" dirty="0">
                <a:solidFill>
                  <a:sysClr val="windowText" lastClr="000000"/>
                </a:solidFill>
              </a:rPr>
            </a:br>
            <a:r>
              <a:rPr lang="en-GB" dirty="0">
                <a:solidFill>
                  <a:sysClr val="windowText" lastClr="000000"/>
                </a:solidFill>
              </a:rPr>
              <a:t>is consent?</a:t>
            </a: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983755" y="1649223"/>
            <a:ext cx="1211977" cy="5259578"/>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080" y="1649223"/>
            <a:ext cx="1668040" cy="5246878"/>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sp>
        <p:nvSpPr>
          <p:cNvPr id="9" name="Rectangle 8"/>
          <p:cNvSpPr/>
          <p:nvPr/>
        </p:nvSpPr>
        <p:spPr>
          <a:xfrm>
            <a:off x="755650" y="1477480"/>
            <a:ext cx="1656110" cy="369332"/>
          </a:xfrm>
          <a:prstGeom prst="rect">
            <a:avLst/>
          </a:prstGeom>
        </p:spPr>
        <p:txBody>
          <a:bodyPr wrap="square">
            <a:spAutoFit/>
          </a:bodyPr>
          <a:lstStyle/>
          <a:p>
            <a:r>
              <a:rPr lang="en-GB" dirty="0"/>
              <a:t>The three Cs – </a:t>
            </a:r>
          </a:p>
        </p:txBody>
      </p:sp>
      <p:sp>
        <p:nvSpPr>
          <p:cNvPr id="18" name="Pentagon 17"/>
          <p:cNvSpPr/>
          <p:nvPr/>
        </p:nvSpPr>
        <p:spPr>
          <a:xfrm>
            <a:off x="457199" y="1920881"/>
            <a:ext cx="5941362" cy="639207"/>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Everyone has choices they can make every day. </a:t>
            </a:r>
          </a:p>
        </p:txBody>
      </p:sp>
      <p:sp>
        <p:nvSpPr>
          <p:cNvPr id="3" name="Rectangle 2"/>
          <p:cNvSpPr/>
          <p:nvPr/>
        </p:nvSpPr>
        <p:spPr>
          <a:xfrm>
            <a:off x="2321774" y="1477480"/>
            <a:ext cx="971741" cy="369332"/>
          </a:xfrm>
          <a:prstGeom prst="rect">
            <a:avLst/>
          </a:prstGeom>
        </p:spPr>
        <p:txBody>
          <a:bodyPr wrap="none">
            <a:spAutoFit/>
          </a:bodyPr>
          <a:lstStyle/>
          <a:p>
            <a:r>
              <a:rPr lang="en-GB" b="1" dirty="0"/>
              <a:t>choice</a:t>
            </a:r>
            <a:r>
              <a:rPr lang="en-GB" dirty="0"/>
              <a:t>, </a:t>
            </a:r>
          </a:p>
        </p:txBody>
      </p:sp>
      <p:sp>
        <p:nvSpPr>
          <p:cNvPr id="4" name="Rectangle 3"/>
          <p:cNvSpPr/>
          <p:nvPr/>
        </p:nvSpPr>
        <p:spPr>
          <a:xfrm>
            <a:off x="3096149" y="1477480"/>
            <a:ext cx="933269" cy="369332"/>
          </a:xfrm>
          <a:prstGeom prst="rect">
            <a:avLst/>
          </a:prstGeom>
        </p:spPr>
        <p:txBody>
          <a:bodyPr wrap="none">
            <a:spAutoFit/>
          </a:bodyPr>
          <a:lstStyle/>
          <a:p>
            <a:r>
              <a:rPr lang="en-GB" b="1" dirty="0"/>
              <a:t>control</a:t>
            </a:r>
            <a:endParaRPr lang="en-GB" dirty="0"/>
          </a:p>
        </p:txBody>
      </p:sp>
      <p:sp>
        <p:nvSpPr>
          <p:cNvPr id="5" name="Rectangle 4"/>
          <p:cNvSpPr/>
          <p:nvPr/>
        </p:nvSpPr>
        <p:spPr>
          <a:xfrm>
            <a:off x="3949940" y="1477480"/>
            <a:ext cx="570990" cy="369332"/>
          </a:xfrm>
          <a:prstGeom prst="rect">
            <a:avLst/>
          </a:prstGeom>
        </p:spPr>
        <p:txBody>
          <a:bodyPr wrap="none">
            <a:spAutoFit/>
          </a:bodyPr>
          <a:lstStyle/>
          <a:p>
            <a:r>
              <a:rPr lang="en-GB" dirty="0"/>
              <a:t>and</a:t>
            </a:r>
          </a:p>
        </p:txBody>
      </p:sp>
      <p:sp>
        <p:nvSpPr>
          <p:cNvPr id="24" name="Rectangle 23"/>
          <p:cNvSpPr/>
          <p:nvPr/>
        </p:nvSpPr>
        <p:spPr>
          <a:xfrm>
            <a:off x="4408398" y="1473016"/>
            <a:ext cx="1043876" cy="369332"/>
          </a:xfrm>
          <a:prstGeom prst="rect">
            <a:avLst/>
          </a:prstGeom>
        </p:spPr>
        <p:txBody>
          <a:bodyPr wrap="none">
            <a:spAutoFit/>
          </a:bodyPr>
          <a:lstStyle/>
          <a:p>
            <a:r>
              <a:rPr lang="en-GB" b="1" dirty="0"/>
              <a:t>consent</a:t>
            </a:r>
            <a:r>
              <a:rPr lang="en-GB" dirty="0"/>
              <a:t>.</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56106" y="2972782"/>
            <a:ext cx="2228437" cy="3335944"/>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98560" y="2182930"/>
            <a:ext cx="2026303" cy="4125796"/>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650" y="2882901"/>
            <a:ext cx="1986439" cy="3432430"/>
          </a:xfrm>
          <a:prstGeom prst="rect">
            <a:avLst/>
          </a:prstGeom>
        </p:spPr>
      </p:pic>
      <p:pic>
        <p:nvPicPr>
          <p:cNvPr id="6" name="Whole Class">
            <a:extLst>
              <a:ext uri="{FF2B5EF4-FFF2-40B4-BE49-F238E27FC236}">
                <a16:creationId xmlns:a16="http://schemas.microsoft.com/office/drawing/2014/main" id="{6B41D58E-F576-40B2-A1A8-DD0CA8264A2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4" presetClass="emph" presetSubtype="0" fill="hold" grpId="0" nodeType="clickEffect">
                                  <p:stCondLst>
                                    <p:cond delay="0"/>
                                  </p:stCondLst>
                                  <p:iterate type="lt">
                                    <p:tmPct val="10000"/>
                                  </p:iterate>
                                  <p:childTnLst>
                                    <p:animMotion origin="layout" path="M 1.94444E-6 -1.11111E-6 L 1.94444E-6 -0.07222 " pathEditMode="relative" rAng="0" ptsTypes="AA">
                                      <p:cBhvr>
                                        <p:cTn id="10" dur="250" accel="50000" decel="50000" autoRev="1" fill="hold">
                                          <p:stCondLst>
                                            <p:cond delay="0"/>
                                          </p:stCondLst>
                                        </p:cTn>
                                        <p:tgtEl>
                                          <p:spTgt spid="3"/>
                                        </p:tgtEl>
                                        <p:attrNameLst>
                                          <p:attrName>ppt_x</p:attrName>
                                          <p:attrName>ppt_y</p:attrName>
                                        </p:attrNameLst>
                                      </p:cBhvr>
                                      <p:rCtr x="0" y="-3611"/>
                                    </p:animMotion>
                                    <p:animRot by="1500000">
                                      <p:cBhvr>
                                        <p:cTn id="11" dur="125" fill="hold">
                                          <p:stCondLst>
                                            <p:cond delay="0"/>
                                          </p:stCondLst>
                                        </p:cTn>
                                        <p:tgtEl>
                                          <p:spTgt spid="3"/>
                                        </p:tgtEl>
                                        <p:attrNameLst>
                                          <p:attrName>r</p:attrName>
                                        </p:attrNameLst>
                                      </p:cBhvr>
                                    </p:animRot>
                                    <p:animRot by="-1500000">
                                      <p:cBhvr>
                                        <p:cTn id="12" dur="125" fill="hold">
                                          <p:stCondLst>
                                            <p:cond delay="125"/>
                                          </p:stCondLst>
                                        </p:cTn>
                                        <p:tgtEl>
                                          <p:spTgt spid="3"/>
                                        </p:tgtEl>
                                        <p:attrNameLst>
                                          <p:attrName>r</p:attrName>
                                        </p:attrNameLst>
                                      </p:cBhvr>
                                    </p:animRot>
                                    <p:animRot by="-1500000">
                                      <p:cBhvr>
                                        <p:cTn id="13" dur="125" fill="hold">
                                          <p:stCondLst>
                                            <p:cond delay="250"/>
                                          </p:stCondLst>
                                        </p:cTn>
                                        <p:tgtEl>
                                          <p:spTgt spid="3"/>
                                        </p:tgtEl>
                                        <p:attrNameLst>
                                          <p:attrName>r</p:attrName>
                                        </p:attrNameLst>
                                      </p:cBhvr>
                                    </p:animRot>
                                    <p:animRot by="1500000">
                                      <p:cBhvr>
                                        <p:cTn id="14" dur="125" fill="hold">
                                          <p:stCondLst>
                                            <p:cond delay="375"/>
                                          </p:stCondLst>
                                        </p:cTn>
                                        <p:tgtEl>
                                          <p:spTgt spid="3"/>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3.33333E-6 -1.11111E-6 L -3.33333E-6 -0.07222 " pathEditMode="relative" rAng="0" ptsTypes="AA">
                                      <p:cBhvr>
                                        <p:cTn id="18" dur="250" accel="50000" decel="50000" autoRev="1" fill="hold">
                                          <p:stCondLst>
                                            <p:cond delay="0"/>
                                          </p:stCondLst>
                                        </p:cTn>
                                        <p:tgtEl>
                                          <p:spTgt spid="4"/>
                                        </p:tgtEl>
                                        <p:attrNameLst>
                                          <p:attrName>ppt_x</p:attrName>
                                          <p:attrName>ppt_y</p:attrName>
                                        </p:attrNameLst>
                                      </p:cBhvr>
                                      <p:rCtr x="0" y="-3611"/>
                                    </p:animMotion>
                                    <p:animRot by="1500000">
                                      <p:cBhvr>
                                        <p:cTn id="19" dur="125" fill="hold">
                                          <p:stCondLst>
                                            <p:cond delay="0"/>
                                          </p:stCondLst>
                                        </p:cTn>
                                        <p:tgtEl>
                                          <p:spTgt spid="4"/>
                                        </p:tgtEl>
                                        <p:attrNameLst>
                                          <p:attrName>r</p:attrName>
                                        </p:attrNameLst>
                                      </p:cBhvr>
                                    </p:animRot>
                                    <p:animRot by="-1500000">
                                      <p:cBhvr>
                                        <p:cTn id="20" dur="125" fill="hold">
                                          <p:stCondLst>
                                            <p:cond delay="125"/>
                                          </p:stCondLst>
                                        </p:cTn>
                                        <p:tgtEl>
                                          <p:spTgt spid="4"/>
                                        </p:tgtEl>
                                        <p:attrNameLst>
                                          <p:attrName>r</p:attrName>
                                        </p:attrNameLst>
                                      </p:cBhvr>
                                    </p:animRot>
                                    <p:animRot by="-1500000">
                                      <p:cBhvr>
                                        <p:cTn id="21" dur="125" fill="hold">
                                          <p:stCondLst>
                                            <p:cond delay="250"/>
                                          </p:stCondLst>
                                        </p:cTn>
                                        <p:tgtEl>
                                          <p:spTgt spid="4"/>
                                        </p:tgtEl>
                                        <p:attrNameLst>
                                          <p:attrName>r</p:attrName>
                                        </p:attrNameLst>
                                      </p:cBhvr>
                                    </p:animRot>
                                    <p:animRot by="1500000">
                                      <p:cBhvr>
                                        <p:cTn id="22" dur="125" fill="hold">
                                          <p:stCondLst>
                                            <p:cond delay="375"/>
                                          </p:stCondLst>
                                        </p:cTn>
                                        <p:tgtEl>
                                          <p:spTgt spid="4"/>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3.88889E-6 3.33333E-6 L 3.88889E-6 -0.07223 " pathEditMode="relative" rAng="0" ptsTypes="AA">
                                      <p:cBhvr>
                                        <p:cTn id="26" dur="250" accel="50000" decel="50000" autoRev="1" fill="hold">
                                          <p:stCondLst>
                                            <p:cond delay="0"/>
                                          </p:stCondLst>
                                        </p:cTn>
                                        <p:tgtEl>
                                          <p:spTgt spid="24"/>
                                        </p:tgtEl>
                                        <p:attrNameLst>
                                          <p:attrName>ppt_x</p:attrName>
                                          <p:attrName>ppt_y</p:attrName>
                                        </p:attrNameLst>
                                      </p:cBhvr>
                                      <p:rCtr x="0" y="-3611"/>
                                    </p:animMotion>
                                    <p:animRot by="1500000">
                                      <p:cBhvr>
                                        <p:cTn id="27" dur="125" fill="hold">
                                          <p:stCondLst>
                                            <p:cond delay="0"/>
                                          </p:stCondLst>
                                        </p:cTn>
                                        <p:tgtEl>
                                          <p:spTgt spid="24"/>
                                        </p:tgtEl>
                                        <p:attrNameLst>
                                          <p:attrName>r</p:attrName>
                                        </p:attrNameLst>
                                      </p:cBhvr>
                                    </p:animRot>
                                    <p:animRot by="-1500000">
                                      <p:cBhvr>
                                        <p:cTn id="28" dur="125" fill="hold">
                                          <p:stCondLst>
                                            <p:cond delay="125"/>
                                          </p:stCondLst>
                                        </p:cTn>
                                        <p:tgtEl>
                                          <p:spTgt spid="24"/>
                                        </p:tgtEl>
                                        <p:attrNameLst>
                                          <p:attrName>r</p:attrName>
                                        </p:attrNameLst>
                                      </p:cBhvr>
                                    </p:animRot>
                                    <p:animRot by="-1500000">
                                      <p:cBhvr>
                                        <p:cTn id="29" dur="125" fill="hold">
                                          <p:stCondLst>
                                            <p:cond delay="250"/>
                                          </p:stCondLst>
                                        </p:cTn>
                                        <p:tgtEl>
                                          <p:spTgt spid="24"/>
                                        </p:tgtEl>
                                        <p:attrNameLst>
                                          <p:attrName>r</p:attrName>
                                        </p:attrNameLst>
                                      </p:cBhvr>
                                    </p:animRot>
                                    <p:animRot by="1500000">
                                      <p:cBhvr>
                                        <p:cTn id="30" dur="125" fill="hold">
                                          <p:stCondLst>
                                            <p:cond delay="375"/>
                                          </p:stCondLst>
                                        </p:cTn>
                                        <p:tgtEl>
                                          <p:spTgt spid="24"/>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1250"/>
                                        <p:tgtEl>
                                          <p:spTgt spid="18"/>
                                        </p:tgtEl>
                                      </p:cBhvr>
                                    </p:animEffect>
                                  </p:childTnLst>
                                </p:cTn>
                              </p:par>
                            </p:childTnLst>
                          </p:cTn>
                        </p:par>
                        <p:par>
                          <p:cTn id="36" fill="hold">
                            <p:stCondLst>
                              <p:cond delay="125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750"/>
                                        <p:tgtEl>
                                          <p:spTgt spid="10"/>
                                        </p:tgtEl>
                                      </p:cBhvr>
                                    </p:animEffect>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750"/>
                                        <p:tgtEl>
                                          <p:spTgt spid="7"/>
                                        </p:tgtEl>
                                      </p:cBhvr>
                                    </p:animEffect>
                                  </p:childTnLst>
                                </p:cTn>
                              </p:par>
                            </p:childTnLst>
                          </p:cTn>
                        </p:par>
                        <p:par>
                          <p:cTn id="44" fill="hold">
                            <p:stCondLst>
                              <p:cond delay="2750"/>
                            </p:stCondLst>
                            <p:childTnLst>
                              <p:par>
                                <p:cTn id="45" presetID="10" presetClass="entr" presetSubtype="0"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 grpId="0"/>
      <p:bldP spid="4"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sp>
        <p:nvSpPr>
          <p:cNvPr id="18" name="Pentagon 17"/>
          <p:cNvSpPr/>
          <p:nvPr/>
        </p:nvSpPr>
        <p:spPr>
          <a:xfrm>
            <a:off x="457198" y="1508463"/>
            <a:ext cx="6032501" cy="548938"/>
          </a:xfrm>
          <a:prstGeom prst="homePlate">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all have control over some aspects of our lives.</a:t>
            </a:r>
          </a:p>
        </p:txBody>
      </p:sp>
      <p:sp>
        <p:nvSpPr>
          <p:cNvPr id="12" name="Rectangle 11"/>
          <p:cNvSpPr/>
          <p:nvPr/>
        </p:nvSpPr>
        <p:spPr>
          <a:xfrm>
            <a:off x="611188" y="5178425"/>
            <a:ext cx="7956550" cy="9943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However, we are all different and live in different families with different rules. So, you might not be allowed to do something your friend is allowed to do but you have the same right to autonomy as everyone else.</a:t>
            </a:r>
          </a:p>
        </p:txBody>
      </p:sp>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48617" y="2194720"/>
            <a:ext cx="2245483" cy="2848933"/>
          </a:xfrm>
          <a:prstGeom prst="rect">
            <a:avLst/>
          </a:prstGeom>
        </p:spPr>
      </p:pic>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5880742" y="2311400"/>
            <a:ext cx="1859258" cy="2817812"/>
          </a:xfrm>
          <a:prstGeom prst="rect">
            <a:avLst/>
          </a:prstGeom>
        </p:spPr>
      </p:pic>
      <p:pic>
        <p:nvPicPr>
          <p:cNvPr id="3" name="Whole Class">
            <a:extLst>
              <a:ext uri="{FF2B5EF4-FFF2-40B4-BE49-F238E27FC236}">
                <a16:creationId xmlns:a16="http://schemas.microsoft.com/office/drawing/2014/main" id="{6DEFE8D0-6D01-4516-B6A8-9A35512910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532109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5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Choice, Control, Consent</a:t>
            </a:r>
          </a:p>
        </p:txBody>
      </p:sp>
      <p:pic>
        <p:nvPicPr>
          <p:cNvPr id="20"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5" name="Rectangle 14"/>
          <p:cNvSpPr/>
          <p:nvPr/>
        </p:nvSpPr>
        <p:spPr>
          <a:xfrm>
            <a:off x="611188" y="1508463"/>
            <a:ext cx="7956550" cy="802937"/>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things we have choices about and control over may differ </a:t>
            </a:r>
            <a:br>
              <a:rPr lang="en-GB" dirty="0"/>
            </a:br>
            <a:r>
              <a:rPr lang="en-GB" dirty="0"/>
              <a:t>from person to person.</a:t>
            </a:r>
          </a:p>
        </p:txBody>
      </p:sp>
      <p:sp>
        <p:nvSpPr>
          <p:cNvPr id="3" name="Rectangle 2"/>
          <p:cNvSpPr/>
          <p:nvPr/>
        </p:nvSpPr>
        <p:spPr>
          <a:xfrm>
            <a:off x="755649" y="2380148"/>
            <a:ext cx="7669213" cy="1138773"/>
          </a:xfrm>
          <a:prstGeom prst="rect">
            <a:avLst/>
          </a:prstGeom>
        </p:spPr>
        <p:txBody>
          <a:bodyPr wrap="square">
            <a:spAutoFit/>
          </a:bodyPr>
          <a:lstStyle/>
          <a:p>
            <a:r>
              <a:rPr lang="en-GB" dirty="0"/>
              <a:t>In your groups, discuss the statements and sort them into two piles:</a:t>
            </a:r>
          </a:p>
          <a:p>
            <a:pPr marL="285750" indent="-285750">
              <a:lnSpc>
                <a:spcPts val="3000"/>
              </a:lnSpc>
              <a:buFont typeface="Arial" panose="020B0604020202020204" pitchFamily="34" charset="0"/>
              <a:buChar char="•"/>
            </a:pPr>
            <a:r>
              <a:rPr lang="en-GB" dirty="0"/>
              <a:t> things which we have </a:t>
            </a:r>
            <a:r>
              <a:rPr lang="en-GB" b="1" dirty="0"/>
              <a:t>choice</a:t>
            </a:r>
            <a:r>
              <a:rPr lang="en-GB" dirty="0"/>
              <a:t> and </a:t>
            </a:r>
            <a:r>
              <a:rPr lang="en-GB" b="1" dirty="0"/>
              <a:t>control</a:t>
            </a:r>
            <a:r>
              <a:rPr lang="en-GB" dirty="0">
                <a:solidFill>
                  <a:srgbClr val="00B050"/>
                </a:solidFill>
              </a:rPr>
              <a:t> </a:t>
            </a:r>
            <a:r>
              <a:rPr lang="en-GB" dirty="0"/>
              <a:t>over; </a:t>
            </a:r>
          </a:p>
          <a:p>
            <a:pPr marL="285750" indent="-285750">
              <a:lnSpc>
                <a:spcPts val="3000"/>
              </a:lnSpc>
              <a:buFont typeface="Arial" panose="020B0604020202020204" pitchFamily="34" charset="0"/>
              <a:buChar char="•"/>
            </a:pPr>
            <a:r>
              <a:rPr lang="en-GB" dirty="0"/>
              <a:t> things that we </a:t>
            </a:r>
            <a:r>
              <a:rPr lang="en-GB" b="1" dirty="0"/>
              <a:t>do not </a:t>
            </a:r>
            <a:r>
              <a:rPr lang="en-GB" dirty="0"/>
              <a:t>have </a:t>
            </a:r>
            <a:r>
              <a:rPr lang="en-GB" b="1" dirty="0"/>
              <a:t>choice</a:t>
            </a:r>
            <a:r>
              <a:rPr lang="en-GB" dirty="0">
                <a:solidFill>
                  <a:srgbClr val="00B050"/>
                </a:solidFill>
              </a:rPr>
              <a:t> </a:t>
            </a:r>
            <a:r>
              <a:rPr lang="en-GB" dirty="0"/>
              <a:t>and</a:t>
            </a:r>
            <a:r>
              <a:rPr lang="en-GB" dirty="0">
                <a:solidFill>
                  <a:srgbClr val="00B050"/>
                </a:solidFill>
              </a:rPr>
              <a:t> </a:t>
            </a:r>
            <a:r>
              <a:rPr lang="en-GB" b="1" dirty="0"/>
              <a:t>control</a:t>
            </a:r>
            <a:r>
              <a:rPr lang="en-GB" dirty="0">
                <a:solidFill>
                  <a:srgbClr val="00B050"/>
                </a:solidFill>
              </a:rPr>
              <a:t> </a:t>
            </a:r>
            <a:r>
              <a:rPr lang="en-GB" dirty="0"/>
              <a:t>over.</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1851" y="3518921"/>
            <a:ext cx="3661843" cy="2615603"/>
          </a:xfrm>
          <a:prstGeom prst="rect">
            <a:avLst/>
          </a:prstGeom>
        </p:spPr>
      </p:pic>
      <p:grpSp>
        <p:nvGrpSpPr>
          <p:cNvPr id="8" name="Group 7"/>
          <p:cNvGrpSpPr/>
          <p:nvPr/>
        </p:nvGrpSpPr>
        <p:grpSpPr>
          <a:xfrm>
            <a:off x="4567235" y="3589152"/>
            <a:ext cx="3817025" cy="2613106"/>
            <a:chOff x="4552951" y="3528400"/>
            <a:chExt cx="4014787" cy="2748493"/>
          </a:xfrm>
        </p:grpSpPr>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27405" y="4197667"/>
              <a:ext cx="2940333" cy="2079226"/>
            </a:xfrm>
            <a:prstGeom prst="rect">
              <a:avLst/>
            </a:prstGeom>
            <a:ln>
              <a:solidFill>
                <a:schemeClr val="tx1"/>
              </a:solidFill>
            </a:ln>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52951" y="3528400"/>
              <a:ext cx="2940333" cy="2079226"/>
            </a:xfrm>
            <a:prstGeom prst="rect">
              <a:avLst/>
            </a:prstGeom>
            <a:ln>
              <a:solidFill>
                <a:schemeClr val="tx1"/>
              </a:solidFill>
            </a:ln>
          </p:spPr>
        </p:pic>
      </p:grpSp>
    </p:spTree>
    <p:extLst>
      <p:ext uri="{BB962C8B-B14F-4D97-AF65-F5344CB8AC3E}">
        <p14:creationId xmlns:p14="http://schemas.microsoft.com/office/powerpoint/2010/main" val="215045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entagon 18"/>
          <p:cNvSpPr/>
          <p:nvPr/>
        </p:nvSpPr>
        <p:spPr>
          <a:xfrm>
            <a:off x="457198" y="1407600"/>
            <a:ext cx="5772152" cy="868192"/>
          </a:xfrm>
          <a:prstGeom prst="homePlate">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Did everyone in the group agree about having </a:t>
            </a:r>
            <a:r>
              <a:rPr lang="en-GB" b="1" dirty="0">
                <a:solidFill>
                  <a:schemeClr val="bg1"/>
                </a:solidFill>
              </a:rPr>
              <a:t>choice</a:t>
            </a:r>
            <a:r>
              <a:rPr lang="en-GB" dirty="0">
                <a:solidFill>
                  <a:schemeClr val="bg1"/>
                </a:solidFill>
              </a:rPr>
              <a:t> and </a:t>
            </a:r>
            <a:r>
              <a:rPr lang="en-GB" b="1" dirty="0">
                <a:solidFill>
                  <a:schemeClr val="bg1"/>
                </a:solidFill>
              </a:rPr>
              <a:t>control</a:t>
            </a:r>
            <a:r>
              <a:rPr lang="en-GB" dirty="0">
                <a:solidFill>
                  <a:schemeClr val="bg1"/>
                </a:solidFill>
              </a:rPr>
              <a:t> over the same things?</a:t>
            </a:r>
          </a:p>
        </p:txBody>
      </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7" y="2105025"/>
            <a:ext cx="7813675" cy="4203700"/>
          </a:xfrm>
          <a:prstGeom prst="rect">
            <a:avLst/>
          </a:prstGeom>
        </p:spPr>
      </p:pic>
      <p:sp>
        <p:nvSpPr>
          <p:cNvPr id="2" name="Title 1"/>
          <p:cNvSpPr>
            <a:spLocks noGrp="1"/>
          </p:cNvSpPr>
          <p:nvPr>
            <p:ph type="title"/>
          </p:nvPr>
        </p:nvSpPr>
        <p:spPr/>
        <p:txBody>
          <a:bodyPr/>
          <a:lstStyle/>
          <a:p>
            <a:r>
              <a:rPr lang="en-GB" dirty="0">
                <a:latin typeface="Twinkl" pitchFamily="2" charset="0"/>
              </a:rPr>
              <a:t>Choice, Control, Consent</a:t>
            </a:r>
          </a:p>
        </p:txBody>
      </p:sp>
      <p:sp>
        <p:nvSpPr>
          <p:cNvPr id="3" name="Rectangle 2"/>
          <p:cNvSpPr/>
          <p:nvPr/>
        </p:nvSpPr>
        <p:spPr>
          <a:xfrm>
            <a:off x="755649" y="1407600"/>
            <a:ext cx="7669213" cy="646331"/>
          </a:xfrm>
          <a:prstGeom prst="rect">
            <a:avLst/>
          </a:prstGeom>
        </p:spPr>
        <p:txBody>
          <a:bodyPr wrap="square">
            <a:spAutoFit/>
          </a:bodyPr>
          <a:lstStyle/>
          <a:p>
            <a:r>
              <a:rPr lang="en-GB" dirty="0"/>
              <a:t>Sometimes, we have limited choice or control, especially when we are young and our parents or carers make a lot of decisions for us.</a:t>
            </a:r>
          </a:p>
        </p:txBody>
      </p:sp>
      <p:sp>
        <p:nvSpPr>
          <p:cNvPr id="18" name="Pentagon 17"/>
          <p:cNvSpPr/>
          <p:nvPr/>
        </p:nvSpPr>
        <p:spPr>
          <a:xfrm>
            <a:off x="457198" y="1407600"/>
            <a:ext cx="3009902"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How did you get on?</a:t>
            </a:r>
          </a:p>
        </p:txBody>
      </p:sp>
      <p:sp>
        <p:nvSpPr>
          <p:cNvPr id="24" name="Oval 23"/>
          <p:cNvSpPr/>
          <p:nvPr/>
        </p:nvSpPr>
        <p:spPr>
          <a:xfrm>
            <a:off x="2971274" y="1835417"/>
            <a:ext cx="3187165" cy="3187165"/>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sym typeface="Wingdings" panose="05000000000000000000" pitchFamily="2" charset="2"/>
              </a:rPr>
              <a:t>Is there an area of your life about which you wish you had more </a:t>
            </a:r>
            <a:r>
              <a:rPr lang="en-GB" b="1" dirty="0">
                <a:solidFill>
                  <a:schemeClr val="bg1"/>
                </a:solidFill>
                <a:sym typeface="Wingdings" panose="05000000000000000000" pitchFamily="2" charset="2"/>
              </a:rPr>
              <a:t>choice</a:t>
            </a:r>
            <a:r>
              <a:rPr lang="en-GB" dirty="0">
                <a:solidFill>
                  <a:schemeClr val="bg1"/>
                </a:solidFill>
                <a:sym typeface="Wingdings" panose="05000000000000000000" pitchFamily="2" charset="2"/>
              </a:rPr>
              <a:t> or more </a:t>
            </a:r>
            <a:r>
              <a:rPr lang="en-GB" b="1" dirty="0">
                <a:solidFill>
                  <a:schemeClr val="bg1"/>
                </a:solidFill>
                <a:sym typeface="Wingdings" panose="05000000000000000000" pitchFamily="2" charset="2"/>
              </a:rPr>
              <a:t>control</a:t>
            </a:r>
            <a:r>
              <a:rPr lang="en-GB" dirty="0">
                <a:solidFill>
                  <a:schemeClr val="bg1"/>
                </a:solidFill>
                <a:sym typeface="Wingdings" panose="05000000000000000000" pitchFamily="2" charset="2"/>
              </a:rPr>
              <a:t>?</a:t>
            </a:r>
          </a:p>
        </p:txBody>
      </p:sp>
      <p:sp>
        <p:nvSpPr>
          <p:cNvPr id="28" name="Oval 27"/>
          <p:cNvSpPr/>
          <p:nvPr/>
        </p:nvSpPr>
        <p:spPr>
          <a:xfrm>
            <a:off x="2833302" y="1682069"/>
            <a:ext cx="3485617" cy="3485617"/>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sym typeface="Wingdings" panose="05000000000000000000" pitchFamily="2" charset="2"/>
              </a:rPr>
              <a:t>Choice and control are two of the three Cs. Let’s take a look at the third – </a:t>
            </a:r>
            <a:r>
              <a:rPr lang="en-GB" b="1" dirty="0">
                <a:solidFill>
                  <a:schemeClr val="bg1"/>
                </a:solidFill>
                <a:sym typeface="Wingdings" panose="05000000000000000000" pitchFamily="2" charset="2"/>
              </a:rPr>
              <a:t>consent</a:t>
            </a:r>
            <a:r>
              <a:rPr lang="en-GB" dirty="0">
                <a:solidFill>
                  <a:schemeClr val="bg1"/>
                </a:solidFill>
                <a:sym typeface="Wingdings" panose="05000000000000000000" pitchFamily="2" charset="2"/>
              </a:rPr>
              <a:t>.</a:t>
            </a:r>
          </a:p>
        </p:txBody>
      </p:sp>
      <p:pic>
        <p:nvPicPr>
          <p:cNvPr id="29" name="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1188" y="2885243"/>
            <a:ext cx="2782436" cy="3521339"/>
          </a:xfrm>
          <a:prstGeom prst="rect">
            <a:avLst/>
          </a:prstGeom>
        </p:spPr>
      </p:pic>
      <p:pic>
        <p:nvPicPr>
          <p:cNvPr id="30" name="Picture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17580" y="2686681"/>
            <a:ext cx="2750158" cy="3719900"/>
          </a:xfrm>
          <a:prstGeom prst="rect">
            <a:avLst/>
          </a:prstGeom>
        </p:spPr>
      </p:pic>
      <p:pic>
        <p:nvPicPr>
          <p:cNvPr id="4" name="Whole Class">
            <a:extLst>
              <a:ext uri="{FF2B5EF4-FFF2-40B4-BE49-F238E27FC236}">
                <a16:creationId xmlns:a16="http://schemas.microsoft.com/office/drawing/2014/main" id="{B13564D0-9383-499F-AC15-E5C234B3264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281860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9"/>
                                        </p:tgtEl>
                                      </p:cBhvr>
                                    </p:animEffect>
                                    <p:set>
                                      <p:cBhvr>
                                        <p:cTn id="21" dur="1" fill="hold">
                                          <p:stCondLst>
                                            <p:cond delay="499"/>
                                          </p:stCondLst>
                                        </p:cTn>
                                        <p:tgtEl>
                                          <p:spTgt spid="19"/>
                                        </p:tgtEl>
                                        <p:attrNameLst>
                                          <p:attrName>style.visibility</p:attrName>
                                        </p:attrNameLst>
                                      </p:cBhvr>
                                      <p:to>
                                        <p:strVal val="hidden"/>
                                      </p:to>
                                    </p:set>
                                  </p:childTnLst>
                                </p:cTn>
                              </p:par>
                            </p:childTnLst>
                          </p:cTn>
                        </p:par>
                        <p:par>
                          <p:cTn id="22" fill="hold">
                            <p:stCondLst>
                              <p:cond delay="500"/>
                            </p:stCondLst>
                            <p:childTnLst>
                              <p:par>
                                <p:cTn id="23" presetID="1"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8" fill="hold" nodeType="clickEffect">
                                  <p:stCondLst>
                                    <p:cond delay="0"/>
                                  </p:stCondLst>
                                  <p:childTnLst>
                                    <p:animEffect transition="out" filter="wipe(left)">
                                      <p:cBhvr>
                                        <p:cTn id="32" dur="1000"/>
                                        <p:tgtEl>
                                          <p:spTgt spid="6"/>
                                        </p:tgtEl>
                                      </p:cBhvr>
                                    </p:animEffect>
                                    <p:set>
                                      <p:cBhvr>
                                        <p:cTn id="33" dur="1" fill="hold">
                                          <p:stCondLst>
                                            <p:cond delay="999"/>
                                          </p:stCondLst>
                                        </p:cTn>
                                        <p:tgtEl>
                                          <p:spTgt spid="6"/>
                                        </p:tgtEl>
                                        <p:attrNameLst>
                                          <p:attrName>style.visibility</p:attrName>
                                        </p:attrNameLst>
                                      </p:cBhvr>
                                      <p:to>
                                        <p:strVal val="hidden"/>
                                      </p:to>
                                    </p:set>
                                  </p:childTnLst>
                                </p:cTn>
                              </p:par>
                            </p:childTnLst>
                          </p:cTn>
                        </p:par>
                        <p:par>
                          <p:cTn id="34" fill="hold">
                            <p:stCondLst>
                              <p:cond delay="1000"/>
                            </p:stCondLst>
                            <p:childTnLst>
                              <p:par>
                                <p:cTn id="35" presetID="10" presetClass="exit" presetSubtype="0" fill="hold" grpId="1" nodeType="afterEffect">
                                  <p:stCondLst>
                                    <p:cond delay="0"/>
                                  </p:stCondLst>
                                  <p:childTnLst>
                                    <p:animEffect transition="out" filter="fade">
                                      <p:cBhvr>
                                        <p:cTn id="36" dur="500"/>
                                        <p:tgtEl>
                                          <p:spTgt spid="3"/>
                                        </p:tgtEl>
                                      </p:cBhvr>
                                    </p:animEffect>
                                    <p:set>
                                      <p:cBhvr>
                                        <p:cTn id="37" dur="1" fill="hold">
                                          <p:stCondLst>
                                            <p:cond delay="499"/>
                                          </p:stCondLst>
                                        </p:cTn>
                                        <p:tgtEl>
                                          <p:spTgt spid="3"/>
                                        </p:tgtEl>
                                        <p:attrNameLst>
                                          <p:attrName>style.visibility</p:attrName>
                                        </p:attrNameLst>
                                      </p:cBhvr>
                                      <p:to>
                                        <p:strVal val="hidden"/>
                                      </p:to>
                                    </p:set>
                                  </p:childTnLst>
                                </p:cTn>
                              </p:par>
                            </p:childTnLst>
                          </p:cTn>
                        </p:par>
                        <p:par>
                          <p:cTn id="38" fill="hold">
                            <p:stCondLst>
                              <p:cond delay="1500"/>
                            </p:stCondLst>
                            <p:childTnLst>
                              <p:par>
                                <p:cTn id="39" presetID="10" presetClass="entr" presetSubtype="0" fill="hold"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par>
                                <p:cTn id="42" presetID="10" presetClass="entr" presetSubtype="0" fill="hold"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500"/>
                                        <p:tgtEl>
                                          <p:spTgt spid="30"/>
                                        </p:tgtEl>
                                      </p:cBhvr>
                                    </p:animEffect>
                                  </p:childTnLst>
                                </p:cTn>
                              </p:par>
                            </p:childTnLst>
                          </p:cTn>
                        </p:par>
                        <p:par>
                          <p:cTn id="45" fill="hold">
                            <p:stCondLst>
                              <p:cond delay="2000"/>
                            </p:stCondLst>
                            <p:childTnLst>
                              <p:par>
                                <p:cTn id="46" presetID="31" presetClass="entr" presetSubtype="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1000" fill="hold"/>
                                        <p:tgtEl>
                                          <p:spTgt spid="24"/>
                                        </p:tgtEl>
                                        <p:attrNameLst>
                                          <p:attrName>ppt_w</p:attrName>
                                        </p:attrNameLst>
                                      </p:cBhvr>
                                      <p:tavLst>
                                        <p:tav tm="0">
                                          <p:val>
                                            <p:fltVal val="0"/>
                                          </p:val>
                                        </p:tav>
                                        <p:tav tm="100000">
                                          <p:val>
                                            <p:strVal val="#ppt_w"/>
                                          </p:val>
                                        </p:tav>
                                      </p:tavLst>
                                    </p:anim>
                                    <p:anim calcmode="lin" valueType="num">
                                      <p:cBhvr>
                                        <p:cTn id="49" dur="1000" fill="hold"/>
                                        <p:tgtEl>
                                          <p:spTgt spid="24"/>
                                        </p:tgtEl>
                                        <p:attrNameLst>
                                          <p:attrName>ppt_h</p:attrName>
                                        </p:attrNameLst>
                                      </p:cBhvr>
                                      <p:tavLst>
                                        <p:tav tm="0">
                                          <p:val>
                                            <p:fltVal val="0"/>
                                          </p:val>
                                        </p:tav>
                                        <p:tav tm="100000">
                                          <p:val>
                                            <p:strVal val="#ppt_h"/>
                                          </p:val>
                                        </p:tav>
                                      </p:tavLst>
                                    </p:anim>
                                    <p:anim calcmode="lin" valueType="num">
                                      <p:cBhvr>
                                        <p:cTn id="50" dur="1000" fill="hold"/>
                                        <p:tgtEl>
                                          <p:spTgt spid="24"/>
                                        </p:tgtEl>
                                        <p:attrNameLst>
                                          <p:attrName>style.rotation</p:attrName>
                                        </p:attrNameLst>
                                      </p:cBhvr>
                                      <p:tavLst>
                                        <p:tav tm="0">
                                          <p:val>
                                            <p:fltVal val="90"/>
                                          </p:val>
                                        </p:tav>
                                        <p:tav tm="100000">
                                          <p:val>
                                            <p:fltVal val="0"/>
                                          </p:val>
                                        </p:tav>
                                      </p:tavLst>
                                    </p:anim>
                                    <p:animEffect transition="in" filter="fade">
                                      <p:cBhvr>
                                        <p:cTn id="51" dur="10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grpId="1" nodeType="clickEffect">
                                  <p:stCondLst>
                                    <p:cond delay="0"/>
                                  </p:stCondLst>
                                  <p:childTnLst>
                                    <p:animEffect transition="out" filter="fade">
                                      <p:cBhvr>
                                        <p:cTn id="55" dur="500"/>
                                        <p:tgtEl>
                                          <p:spTgt spid="24"/>
                                        </p:tgtEl>
                                      </p:cBhvr>
                                    </p:animEffect>
                                    <p:set>
                                      <p:cBhvr>
                                        <p:cTn id="56" dur="1" fill="hold">
                                          <p:stCondLst>
                                            <p:cond delay="499"/>
                                          </p:stCondLst>
                                        </p:cTn>
                                        <p:tgtEl>
                                          <p:spTgt spid="24"/>
                                        </p:tgtEl>
                                        <p:attrNameLst>
                                          <p:attrName>style.visibility</p:attrName>
                                        </p:attrNameLst>
                                      </p:cBhvr>
                                      <p:to>
                                        <p:strVal val="hidden"/>
                                      </p:to>
                                    </p:set>
                                  </p:childTnLst>
                                </p:cTn>
                              </p:par>
                            </p:childTnLst>
                          </p:cTn>
                        </p:par>
                        <p:par>
                          <p:cTn id="57" fill="hold">
                            <p:stCondLst>
                              <p:cond delay="500"/>
                            </p:stCondLst>
                            <p:childTnLst>
                              <p:par>
                                <p:cTn id="58" presetID="31"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1000" fill="hold"/>
                                        <p:tgtEl>
                                          <p:spTgt spid="28"/>
                                        </p:tgtEl>
                                        <p:attrNameLst>
                                          <p:attrName>ppt_w</p:attrName>
                                        </p:attrNameLst>
                                      </p:cBhvr>
                                      <p:tavLst>
                                        <p:tav tm="0">
                                          <p:val>
                                            <p:fltVal val="0"/>
                                          </p:val>
                                        </p:tav>
                                        <p:tav tm="100000">
                                          <p:val>
                                            <p:strVal val="#ppt_w"/>
                                          </p:val>
                                        </p:tav>
                                      </p:tavLst>
                                    </p:anim>
                                    <p:anim calcmode="lin" valueType="num">
                                      <p:cBhvr>
                                        <p:cTn id="61" dur="1000" fill="hold"/>
                                        <p:tgtEl>
                                          <p:spTgt spid="28"/>
                                        </p:tgtEl>
                                        <p:attrNameLst>
                                          <p:attrName>ppt_h</p:attrName>
                                        </p:attrNameLst>
                                      </p:cBhvr>
                                      <p:tavLst>
                                        <p:tav tm="0">
                                          <p:val>
                                            <p:fltVal val="0"/>
                                          </p:val>
                                        </p:tav>
                                        <p:tav tm="100000">
                                          <p:val>
                                            <p:strVal val="#ppt_h"/>
                                          </p:val>
                                        </p:tav>
                                      </p:tavLst>
                                    </p:anim>
                                    <p:anim calcmode="lin" valueType="num">
                                      <p:cBhvr>
                                        <p:cTn id="62" dur="1000" fill="hold"/>
                                        <p:tgtEl>
                                          <p:spTgt spid="28"/>
                                        </p:tgtEl>
                                        <p:attrNameLst>
                                          <p:attrName>style.rotation</p:attrName>
                                        </p:attrNameLst>
                                      </p:cBhvr>
                                      <p:tavLst>
                                        <p:tav tm="0">
                                          <p:val>
                                            <p:fltVal val="90"/>
                                          </p:val>
                                        </p:tav>
                                        <p:tav tm="100000">
                                          <p:val>
                                            <p:fltVal val="0"/>
                                          </p:val>
                                        </p:tav>
                                      </p:tavLst>
                                    </p:anim>
                                    <p:animEffect transition="in" filter="fade">
                                      <p:cBhvr>
                                        <p:cTn id="63"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3" grpId="0"/>
      <p:bldP spid="3" grpId="1"/>
      <p:bldP spid="18" grpId="0" animBg="1"/>
      <p:bldP spid="18" grpId="1" animBg="1"/>
      <p:bldP spid="24" grpId="0" animBg="1"/>
      <p:bldP spid="24" grpId="1"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2057400"/>
            <a:ext cx="7789862" cy="4251324"/>
          </a:xfrm>
          <a:prstGeom prst="rect">
            <a:avLst/>
          </a:prstGeom>
        </p:spPr>
      </p:pic>
      <p:sp>
        <p:nvSpPr>
          <p:cNvPr id="2" name="Title 1"/>
          <p:cNvSpPr>
            <a:spLocks noGrp="1"/>
          </p:cNvSpPr>
          <p:nvPr>
            <p:ph type="title"/>
          </p:nvPr>
        </p:nvSpPr>
        <p:spPr/>
        <p:txBody>
          <a:bodyPr/>
          <a:lstStyle/>
          <a:p>
            <a:r>
              <a:rPr lang="en-GB" dirty="0">
                <a:latin typeface="Twinkl" pitchFamily="2" charset="0"/>
              </a:rPr>
              <a:t>Autonomy – It’s up to Me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54542" y="3855878"/>
            <a:ext cx="2101664" cy="1818019"/>
          </a:xfrm>
          <a:prstGeom prst="rect">
            <a:avLst/>
          </a:prstGeom>
        </p:spPr>
      </p:pic>
      <p:sp>
        <p:nvSpPr>
          <p:cNvPr id="31" name="Pentagon 30"/>
          <p:cNvSpPr/>
          <p:nvPr/>
        </p:nvSpPr>
        <p:spPr>
          <a:xfrm>
            <a:off x="457197" y="1407600"/>
            <a:ext cx="4448177"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What does the word </a:t>
            </a:r>
            <a:r>
              <a:rPr lang="en-GB" b="1" dirty="0">
                <a:solidFill>
                  <a:schemeClr val="bg1"/>
                </a:solidFill>
              </a:rPr>
              <a:t>consent</a:t>
            </a:r>
            <a:r>
              <a:rPr lang="en-GB" dirty="0">
                <a:solidFill>
                  <a:schemeClr val="bg1"/>
                </a:solidFill>
              </a:rPr>
              <a:t> mean?</a:t>
            </a:r>
          </a:p>
        </p:txBody>
      </p:sp>
      <p:grpSp>
        <p:nvGrpSpPr>
          <p:cNvPr id="3" name="Group 2"/>
          <p:cNvGrpSpPr/>
          <p:nvPr/>
        </p:nvGrpSpPr>
        <p:grpSpPr>
          <a:xfrm>
            <a:off x="894027" y="2308035"/>
            <a:ext cx="7355945" cy="5475259"/>
            <a:chOff x="894027" y="2308035"/>
            <a:chExt cx="7355945" cy="5475259"/>
          </a:xfrm>
        </p:grpSpPr>
        <p:grpSp>
          <p:nvGrpSpPr>
            <p:cNvPr id="8" name="Group 7"/>
            <p:cNvGrpSpPr/>
            <p:nvPr/>
          </p:nvGrpSpPr>
          <p:grpSpPr>
            <a:xfrm>
              <a:off x="894027" y="2308035"/>
              <a:ext cx="7355945" cy="5475259"/>
              <a:chOff x="894027" y="2308035"/>
              <a:chExt cx="7355945" cy="5475259"/>
            </a:xfrm>
          </p:grpSpPr>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4027" y="2308035"/>
                <a:ext cx="7355945" cy="5475259"/>
              </a:xfrm>
              <a:prstGeom prst="rect">
                <a:avLst/>
              </a:prstGeom>
            </p:spPr>
          </p:pic>
          <p:sp>
            <p:nvSpPr>
              <p:cNvPr id="5" name="Rectangle 4"/>
              <p:cNvSpPr/>
              <p:nvPr/>
            </p:nvSpPr>
            <p:spPr>
              <a:xfrm>
                <a:off x="4832539" y="3706838"/>
                <a:ext cx="3006536" cy="646331"/>
              </a:xfrm>
              <a:prstGeom prst="rect">
                <a:avLst/>
              </a:prstGeom>
            </p:spPr>
            <p:txBody>
              <a:bodyPr wrap="square">
                <a:spAutoFit/>
              </a:bodyPr>
              <a:lstStyle/>
              <a:p>
                <a:r>
                  <a:rPr lang="en-GB" dirty="0"/>
                  <a:t>The dictionary defines </a:t>
                </a:r>
                <a:r>
                  <a:rPr lang="en-GB" b="1" dirty="0"/>
                  <a:t>consent</a:t>
                </a:r>
                <a:r>
                  <a:rPr lang="en-GB" dirty="0"/>
                  <a:t> as:</a:t>
                </a:r>
              </a:p>
            </p:txBody>
          </p:sp>
        </p:gr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01502" y="3223477"/>
              <a:ext cx="2455696" cy="2869348"/>
            </a:xfrm>
            <a:prstGeom prst="rect">
              <a:avLst/>
            </a:prstGeom>
          </p:spPr>
        </p:pic>
      </p:grpSp>
      <p:sp>
        <p:nvSpPr>
          <p:cNvPr id="18" name="Rectangle 17"/>
          <p:cNvSpPr/>
          <p:nvPr/>
        </p:nvSpPr>
        <p:spPr>
          <a:xfrm>
            <a:off x="4802121" y="4537834"/>
            <a:ext cx="2937879" cy="1323439"/>
          </a:xfrm>
          <a:prstGeom prst="rect">
            <a:avLst/>
          </a:prstGeom>
        </p:spPr>
        <p:txBody>
          <a:bodyPr wrap="square">
            <a:spAutoFit/>
          </a:bodyPr>
          <a:lstStyle/>
          <a:p>
            <a:r>
              <a:rPr lang="en-GB" sz="2000" dirty="0">
                <a:solidFill>
                  <a:schemeClr val="accent2"/>
                </a:solidFill>
              </a:rPr>
              <a:t>‘</a:t>
            </a:r>
            <a:r>
              <a:rPr lang="en-GB" sz="2000" b="1" dirty="0">
                <a:solidFill>
                  <a:schemeClr val="accent2"/>
                </a:solidFill>
              </a:rPr>
              <a:t>permission for something to happen </a:t>
            </a:r>
            <a:br>
              <a:rPr lang="en-GB" sz="2000" b="1" dirty="0">
                <a:solidFill>
                  <a:schemeClr val="accent2"/>
                </a:solidFill>
              </a:rPr>
            </a:br>
            <a:r>
              <a:rPr lang="en-GB" sz="2000" b="1" dirty="0">
                <a:solidFill>
                  <a:schemeClr val="accent2"/>
                </a:solidFill>
              </a:rPr>
              <a:t>or agreement to </a:t>
            </a:r>
            <a:br>
              <a:rPr lang="en-GB" sz="2000" b="1" dirty="0">
                <a:solidFill>
                  <a:schemeClr val="accent2"/>
                </a:solidFill>
              </a:rPr>
            </a:br>
            <a:r>
              <a:rPr lang="en-GB" sz="2000" b="1" dirty="0">
                <a:solidFill>
                  <a:schemeClr val="accent2"/>
                </a:solidFill>
              </a:rPr>
              <a:t>do something</a:t>
            </a:r>
            <a:r>
              <a:rPr lang="en-GB" sz="2000" dirty="0">
                <a:solidFill>
                  <a:schemeClr val="accent2"/>
                </a:solidFill>
              </a:rPr>
              <a:t>.’</a:t>
            </a:r>
          </a:p>
        </p:txBody>
      </p:sp>
      <p:sp>
        <p:nvSpPr>
          <p:cNvPr id="13" name="Rectangle 12"/>
          <p:cNvSpPr/>
          <p:nvPr/>
        </p:nvSpPr>
        <p:spPr>
          <a:xfrm>
            <a:off x="742948" y="2388761"/>
            <a:ext cx="3908094" cy="174499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In addition to having choices and control over what happens to our bodies, we have to </a:t>
            </a:r>
            <a:r>
              <a:rPr lang="en-GB" b="1" dirty="0"/>
              <a:t>consent</a:t>
            </a:r>
            <a:r>
              <a:rPr lang="en-GB" dirty="0"/>
              <a:t> to someone else doing something to our bodies.</a:t>
            </a:r>
          </a:p>
        </p:txBody>
      </p:sp>
      <p:sp>
        <p:nvSpPr>
          <p:cNvPr id="14" name="Rectangle 13"/>
          <p:cNvSpPr/>
          <p:nvPr/>
        </p:nvSpPr>
        <p:spPr>
          <a:xfrm>
            <a:off x="793181" y="4384391"/>
            <a:ext cx="3857861" cy="174499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This is because your body is your own. It belongs to you and no one else. You can decide what does and does not happen to </a:t>
            </a:r>
            <a:br>
              <a:rPr lang="en-GB" dirty="0"/>
            </a:br>
            <a:r>
              <a:rPr lang="en-GB" dirty="0"/>
              <a:t>your body.</a:t>
            </a:r>
          </a:p>
        </p:txBody>
      </p:sp>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t="-2"/>
          <a:stretch/>
        </p:blipFill>
        <p:spPr>
          <a:xfrm>
            <a:off x="4359632" y="1487323"/>
            <a:ext cx="4553964" cy="5392448"/>
          </a:xfrm>
          <a:prstGeom prst="rect">
            <a:avLst/>
          </a:prstGeom>
        </p:spPr>
      </p:pic>
      <p:pic>
        <p:nvPicPr>
          <p:cNvPr id="16" name="Whole Clas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00936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mph" presetSubtype="0" fill="hold" nodeType="clickEffect">
                                  <p:stCondLst>
                                    <p:cond delay="0"/>
                                  </p:stCondLst>
                                  <p:childTnLst>
                                    <p:animEffect transition="out" filter="fade">
                                      <p:cBhvr>
                                        <p:cTn id="17" dur="500" tmFilter="0, 0; .2, .5; .8, .5; 1, 0"/>
                                        <p:tgtEl>
                                          <p:spTgt spid="4"/>
                                        </p:tgtEl>
                                      </p:cBhvr>
                                    </p:animEffect>
                                    <p:animScale>
                                      <p:cBhvr>
                                        <p:cTn id="18" dur="250" autoRev="1" fill="hold"/>
                                        <p:tgtEl>
                                          <p:spTgt spid="4"/>
                                        </p:tgtEl>
                                      </p:cBhvr>
                                      <p:by x="105000" y="105000"/>
                                    </p:animScale>
                                  </p:childTnLst>
                                </p:cTn>
                              </p:par>
                            </p:childTnLst>
                          </p:cTn>
                        </p:par>
                        <p:par>
                          <p:cTn id="19" fill="hold">
                            <p:stCondLst>
                              <p:cond delay="500"/>
                            </p:stCondLst>
                            <p:childTnLst>
                              <p:par>
                                <p:cTn id="20" presetID="10" presetClass="exit" presetSubtype="0" fill="hold" nodeType="afterEffect">
                                  <p:stCondLst>
                                    <p:cond delay="0"/>
                                  </p:stCondLst>
                                  <p:childTnLst>
                                    <p:animEffect transition="out" filter="fade">
                                      <p:cBhvr>
                                        <p:cTn id="21" dur="1500"/>
                                        <p:tgtEl>
                                          <p:spTgt spid="4"/>
                                        </p:tgtEl>
                                      </p:cBhvr>
                                    </p:animEffect>
                                    <p:set>
                                      <p:cBhvr>
                                        <p:cTn id="22" dur="1" fill="hold">
                                          <p:stCondLst>
                                            <p:cond delay="1499"/>
                                          </p:stCondLst>
                                        </p:cTn>
                                        <p:tgtEl>
                                          <p:spTgt spid="4"/>
                                        </p:tgtEl>
                                        <p:attrNameLst>
                                          <p:attrName>style.visibility</p:attrName>
                                        </p:attrNameLst>
                                      </p:cBhvr>
                                      <p:to>
                                        <p:strVal val="hidden"/>
                                      </p:to>
                                    </p:se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2000" fill="hold"/>
                                        <p:tgtEl>
                                          <p:spTgt spid="3"/>
                                        </p:tgtEl>
                                        <p:attrNameLst>
                                          <p:attrName>ppt_x</p:attrName>
                                        </p:attrNameLst>
                                      </p:cBhvr>
                                      <p:tavLst>
                                        <p:tav tm="0">
                                          <p:val>
                                            <p:strVal val="#ppt_x"/>
                                          </p:val>
                                        </p:tav>
                                        <p:tav tm="100000">
                                          <p:val>
                                            <p:strVal val="#ppt_x"/>
                                          </p:val>
                                        </p:tav>
                                      </p:tavLst>
                                    </p:anim>
                                    <p:anim calcmode="lin" valueType="num">
                                      <p:cBhvr additive="base">
                                        <p:cTn id="27" dur="2000" fill="hold"/>
                                        <p:tgtEl>
                                          <p:spTgt spid="3"/>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10" presetClass="entr" presetSubtype="0" fill="hold" grpId="1" nodeType="afterEffect">
                                  <p:stCondLst>
                                    <p:cond delay="0"/>
                                  </p:stCondLst>
                                  <p:iterate type="lt">
                                    <p:tmPct val="0"/>
                                  </p:iterate>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childTnLst>
                                </p:cTn>
                              </p:par>
                            </p:childTnLst>
                          </p:cTn>
                        </p:par>
                        <p:par>
                          <p:cTn id="32" fill="hold">
                            <p:stCondLst>
                              <p:cond delay="5000"/>
                            </p:stCondLst>
                            <p:childTnLst>
                              <p:par>
                                <p:cTn id="33" presetID="34" presetClass="emph" presetSubtype="0" fill="hold" grpId="0" nodeType="afterEffect">
                                  <p:stCondLst>
                                    <p:cond delay="0"/>
                                  </p:stCondLst>
                                  <p:iterate type="lt">
                                    <p:tmPct val="10000"/>
                                  </p:iterate>
                                  <p:childTnLst>
                                    <p:animMotion origin="layout" path="M -3.88889E-6 -0.00254 L -3.88889E-6 -0.07222 " pathEditMode="relative" rAng="0" ptsTypes="AA">
                                      <p:cBhvr>
                                        <p:cTn id="34" dur="250" accel="50000" decel="50000" autoRev="1" fill="hold">
                                          <p:stCondLst>
                                            <p:cond delay="0"/>
                                          </p:stCondLst>
                                        </p:cTn>
                                        <p:tgtEl>
                                          <p:spTgt spid="18"/>
                                        </p:tgtEl>
                                        <p:attrNameLst>
                                          <p:attrName>ppt_x</p:attrName>
                                          <p:attrName>ppt_y</p:attrName>
                                        </p:attrNameLst>
                                      </p:cBhvr>
                                      <p:rCtr x="0" y="-3495"/>
                                    </p:animMotion>
                                    <p:animRot by="1500000">
                                      <p:cBhvr>
                                        <p:cTn id="35" dur="125" fill="hold">
                                          <p:stCondLst>
                                            <p:cond delay="0"/>
                                          </p:stCondLst>
                                        </p:cTn>
                                        <p:tgtEl>
                                          <p:spTgt spid="18"/>
                                        </p:tgtEl>
                                        <p:attrNameLst>
                                          <p:attrName>r</p:attrName>
                                        </p:attrNameLst>
                                      </p:cBhvr>
                                    </p:animRot>
                                    <p:animRot by="-1500000">
                                      <p:cBhvr>
                                        <p:cTn id="36" dur="125" fill="hold">
                                          <p:stCondLst>
                                            <p:cond delay="125"/>
                                          </p:stCondLst>
                                        </p:cTn>
                                        <p:tgtEl>
                                          <p:spTgt spid="18"/>
                                        </p:tgtEl>
                                        <p:attrNameLst>
                                          <p:attrName>r</p:attrName>
                                        </p:attrNameLst>
                                      </p:cBhvr>
                                    </p:animRot>
                                    <p:animRot by="-1500000">
                                      <p:cBhvr>
                                        <p:cTn id="37" dur="125" fill="hold">
                                          <p:stCondLst>
                                            <p:cond delay="250"/>
                                          </p:stCondLst>
                                        </p:cTn>
                                        <p:tgtEl>
                                          <p:spTgt spid="18"/>
                                        </p:tgtEl>
                                        <p:attrNameLst>
                                          <p:attrName>r</p:attrName>
                                        </p:attrNameLst>
                                      </p:cBhvr>
                                    </p:animRot>
                                    <p:animRot by="1500000">
                                      <p:cBhvr>
                                        <p:cTn id="38" dur="125" fill="hold">
                                          <p:stCondLst>
                                            <p:cond delay="375"/>
                                          </p:stCondLst>
                                        </p:cTn>
                                        <p:tgtEl>
                                          <p:spTgt spid="18"/>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nodeType="clickEffect">
                                  <p:stCondLst>
                                    <p:cond delay="0"/>
                                  </p:stCondLst>
                                  <p:childTnLst>
                                    <p:anim calcmode="lin" valueType="num">
                                      <p:cBhvr additive="base">
                                        <p:cTn id="42" dur="1000"/>
                                        <p:tgtEl>
                                          <p:spTgt spid="3"/>
                                        </p:tgtEl>
                                        <p:attrNameLst>
                                          <p:attrName>ppt_x</p:attrName>
                                        </p:attrNameLst>
                                      </p:cBhvr>
                                      <p:tavLst>
                                        <p:tav tm="0">
                                          <p:val>
                                            <p:strVal val="ppt_x"/>
                                          </p:val>
                                        </p:tav>
                                        <p:tav tm="100000">
                                          <p:val>
                                            <p:strVal val="ppt_x"/>
                                          </p:val>
                                        </p:tav>
                                      </p:tavLst>
                                    </p:anim>
                                    <p:anim calcmode="lin" valueType="num">
                                      <p:cBhvr additive="base">
                                        <p:cTn id="43" dur="1000"/>
                                        <p:tgtEl>
                                          <p:spTgt spid="3"/>
                                        </p:tgtEl>
                                        <p:attrNameLst>
                                          <p:attrName>ppt_y</p:attrName>
                                        </p:attrNameLst>
                                      </p:cBhvr>
                                      <p:tavLst>
                                        <p:tav tm="0">
                                          <p:val>
                                            <p:strVal val="ppt_y"/>
                                          </p:val>
                                        </p:tav>
                                        <p:tav tm="100000">
                                          <p:val>
                                            <p:strVal val="1+ppt_h/2"/>
                                          </p:val>
                                        </p:tav>
                                      </p:tavLst>
                                    </p:anim>
                                    <p:set>
                                      <p:cBhvr>
                                        <p:cTn id="44" dur="1" fill="hold">
                                          <p:stCondLst>
                                            <p:cond delay="999"/>
                                          </p:stCondLst>
                                        </p:cTn>
                                        <p:tgtEl>
                                          <p:spTgt spid="3"/>
                                        </p:tgtEl>
                                        <p:attrNameLst>
                                          <p:attrName>style.visibility</p:attrName>
                                        </p:attrNameLst>
                                      </p:cBhvr>
                                      <p:to>
                                        <p:strVal val="hidden"/>
                                      </p:to>
                                    </p:set>
                                  </p:childTnLst>
                                </p:cTn>
                              </p:par>
                              <p:par>
                                <p:cTn id="45" presetID="10" presetClass="exit" presetSubtype="0" fill="hold" grpId="2" nodeType="withEffect">
                                  <p:stCondLst>
                                    <p:cond delay="0"/>
                                  </p:stCondLst>
                                  <p:iterate type="lt">
                                    <p:tmPct val="0"/>
                                  </p:iterate>
                                  <p:childTnLst>
                                    <p:animEffect transition="out" filter="fade">
                                      <p:cBhvr>
                                        <p:cTn id="46" dur="250"/>
                                        <p:tgtEl>
                                          <p:spTgt spid="18"/>
                                        </p:tgtEl>
                                      </p:cBhvr>
                                    </p:animEffect>
                                    <p:set>
                                      <p:cBhvr>
                                        <p:cTn id="47" dur="1" fill="hold">
                                          <p:stCondLst>
                                            <p:cond delay="249"/>
                                          </p:stCondLst>
                                        </p:cTn>
                                        <p:tgtEl>
                                          <p:spTgt spid="18"/>
                                        </p:tgtEl>
                                        <p:attrNameLst>
                                          <p:attrName>style.visibility</p:attrName>
                                        </p:attrNameLst>
                                      </p:cBhvr>
                                      <p:to>
                                        <p:strVal val="hidden"/>
                                      </p:to>
                                    </p:set>
                                  </p:childTnLst>
                                </p:cTn>
                              </p:par>
                            </p:childTnLst>
                          </p:cTn>
                        </p:par>
                        <p:par>
                          <p:cTn id="48" fill="hold">
                            <p:stCondLst>
                              <p:cond delay="1000"/>
                            </p:stCondLst>
                            <p:childTnLst>
                              <p:par>
                                <p:cTn id="49" presetID="2" presetClass="entr" presetSubtype="8"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0-#ppt_w/2"/>
                                          </p:val>
                                        </p:tav>
                                        <p:tav tm="100000">
                                          <p:val>
                                            <p:strVal val="#ppt_x"/>
                                          </p:val>
                                        </p:tav>
                                      </p:tavLst>
                                    </p:anim>
                                    <p:anim calcmode="lin" valueType="num">
                                      <p:cBhvr additive="base">
                                        <p:cTn id="52" dur="500" fill="hold"/>
                                        <p:tgtEl>
                                          <p:spTgt spid="13"/>
                                        </p:tgtEl>
                                        <p:attrNameLst>
                                          <p:attrName>ppt_y</p:attrName>
                                        </p:attrNameLst>
                                      </p:cBhvr>
                                      <p:tavLst>
                                        <p:tav tm="0">
                                          <p:val>
                                            <p:strVal val="#ppt_y"/>
                                          </p:val>
                                        </p:tav>
                                        <p:tav tm="100000">
                                          <p:val>
                                            <p:strVal val="#ppt_y"/>
                                          </p:val>
                                        </p:tav>
                                      </p:tavLst>
                                    </p:anim>
                                  </p:childTnLst>
                                </p:cTn>
                              </p:par>
                            </p:childTnLst>
                          </p:cTn>
                        </p:par>
                        <p:par>
                          <p:cTn id="53" fill="hold">
                            <p:stCondLst>
                              <p:cond delay="1500"/>
                            </p:stCondLst>
                            <p:childTnLst>
                              <p:par>
                                <p:cTn id="54" presetID="10" presetClass="entr" presetSubtype="0" fill="hold"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0-#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8" grpId="0"/>
      <p:bldP spid="18" grpId="1"/>
      <p:bldP spid="18" grpId="2"/>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1480457"/>
            <a:ext cx="7789862" cy="4612368"/>
          </a:xfrm>
          <a:prstGeom prst="rect">
            <a:avLst/>
          </a:prstGeom>
        </p:spPr>
      </p:pic>
      <p:grpSp>
        <p:nvGrpSpPr>
          <p:cNvPr id="12" name="Group 11"/>
          <p:cNvGrpSpPr/>
          <p:nvPr/>
        </p:nvGrpSpPr>
        <p:grpSpPr>
          <a:xfrm>
            <a:off x="894027" y="1788541"/>
            <a:ext cx="7355945" cy="5475259"/>
            <a:chOff x="894027" y="1788541"/>
            <a:chExt cx="7355945" cy="5475259"/>
          </a:xfrm>
        </p:grpSpPr>
        <p:grpSp>
          <p:nvGrpSpPr>
            <p:cNvPr id="19" name="Group 18"/>
            <p:cNvGrpSpPr/>
            <p:nvPr/>
          </p:nvGrpSpPr>
          <p:grpSpPr>
            <a:xfrm>
              <a:off x="894027" y="1788541"/>
              <a:ext cx="7355945" cy="5475259"/>
              <a:chOff x="894027" y="2308035"/>
              <a:chExt cx="7355945" cy="5475259"/>
            </a:xfrm>
          </p:grpSpPr>
          <p:pic>
            <p:nvPicPr>
              <p:cNvPr id="22" name="Pictur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4027" y="2308035"/>
                <a:ext cx="7355945" cy="5475259"/>
              </a:xfrm>
              <a:prstGeom prst="rect">
                <a:avLst/>
              </a:prstGeom>
            </p:spPr>
          </p:pic>
          <p:sp>
            <p:nvSpPr>
              <p:cNvPr id="23" name="Rectangle 22"/>
              <p:cNvSpPr/>
              <p:nvPr/>
            </p:nvSpPr>
            <p:spPr>
              <a:xfrm>
                <a:off x="4832539" y="3706838"/>
                <a:ext cx="3006536" cy="646331"/>
              </a:xfrm>
              <a:prstGeom prst="rect">
                <a:avLst/>
              </a:prstGeom>
            </p:spPr>
            <p:txBody>
              <a:bodyPr wrap="square">
                <a:spAutoFit/>
              </a:bodyPr>
              <a:lstStyle/>
              <a:p>
                <a:r>
                  <a:rPr lang="en-GB" dirty="0"/>
                  <a:t>The dictionary defines </a:t>
                </a:r>
                <a:r>
                  <a:rPr lang="en-GB" b="1" dirty="0"/>
                  <a:t>autonomy</a:t>
                </a:r>
                <a:r>
                  <a:rPr lang="en-GB" dirty="0"/>
                  <a:t> as:</a:t>
                </a:r>
              </a:p>
            </p:txBody>
          </p:sp>
        </p:gr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97884" y="2866701"/>
              <a:ext cx="2923758" cy="2909105"/>
            </a:xfrm>
            <a:prstGeom prst="rect">
              <a:avLst/>
            </a:prstGeom>
          </p:spPr>
        </p:pic>
      </p:grpSp>
      <p:sp>
        <p:nvSpPr>
          <p:cNvPr id="2" name="Title 1"/>
          <p:cNvSpPr>
            <a:spLocks noGrp="1"/>
          </p:cNvSpPr>
          <p:nvPr>
            <p:ph type="title"/>
          </p:nvPr>
        </p:nvSpPr>
        <p:spPr/>
        <p:txBody>
          <a:bodyPr/>
          <a:lstStyle/>
          <a:p>
            <a:r>
              <a:rPr lang="en-GB" dirty="0">
                <a:latin typeface="Twinkl" pitchFamily="2" charset="0"/>
              </a:rPr>
              <a:t>Autonomy – It’s up to Me</a:t>
            </a:r>
          </a:p>
        </p:txBody>
      </p:sp>
      <p:sp>
        <p:nvSpPr>
          <p:cNvPr id="24" name="Rectangle 23"/>
          <p:cNvSpPr/>
          <p:nvPr/>
        </p:nvSpPr>
        <p:spPr>
          <a:xfrm>
            <a:off x="4802121" y="4018340"/>
            <a:ext cx="2937879" cy="1015663"/>
          </a:xfrm>
          <a:prstGeom prst="rect">
            <a:avLst/>
          </a:prstGeom>
        </p:spPr>
        <p:txBody>
          <a:bodyPr wrap="square">
            <a:spAutoFit/>
          </a:bodyPr>
          <a:lstStyle/>
          <a:p>
            <a:r>
              <a:rPr lang="en-GB" sz="2000" b="1" dirty="0">
                <a:solidFill>
                  <a:schemeClr val="accent2"/>
                </a:solidFill>
              </a:rPr>
              <a:t>‘freedom from external control or influence; independence.’</a:t>
            </a:r>
          </a:p>
        </p:txBody>
      </p:sp>
      <p:sp>
        <p:nvSpPr>
          <p:cNvPr id="32" name="Rectangle 31"/>
          <p:cNvSpPr/>
          <p:nvPr/>
        </p:nvSpPr>
        <p:spPr>
          <a:xfrm>
            <a:off x="788415" y="1992549"/>
            <a:ext cx="3829053" cy="14364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No individual should have control over another – we all have the right to be free from the control or influence of others. </a:t>
            </a:r>
          </a:p>
        </p:txBody>
      </p:sp>
      <p:sp>
        <p:nvSpPr>
          <p:cNvPr id="33" name="Rectangle 32"/>
          <p:cNvSpPr/>
          <p:nvPr/>
        </p:nvSpPr>
        <p:spPr>
          <a:xfrm>
            <a:off x="788415" y="3938283"/>
            <a:ext cx="3829053" cy="164525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do not have to do something that we are not comfortable about, even if others say we have to or if they threaten us in </a:t>
            </a:r>
            <a:br>
              <a:rPr lang="en-GB" dirty="0"/>
            </a:br>
            <a:r>
              <a:rPr lang="en-GB" dirty="0"/>
              <a:t>some way. </a:t>
            </a:r>
          </a:p>
        </p:txBody>
      </p:sp>
      <p:pic>
        <p:nvPicPr>
          <p:cNvPr id="34" name="Picture 3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373328" y="1369062"/>
            <a:ext cx="5995522" cy="5533184"/>
          </a:xfrm>
          <a:prstGeom prst="rect">
            <a:avLst/>
          </a:prstGeom>
        </p:spPr>
      </p:pic>
      <p:pic>
        <p:nvPicPr>
          <p:cNvPr id="21"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4428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ppt_x"/>
                                          </p:val>
                                        </p:tav>
                                        <p:tav tm="100000">
                                          <p:val>
                                            <p:strVal val="#ppt_x"/>
                                          </p:val>
                                        </p:tav>
                                      </p:tavLst>
                                    </p:anim>
                                    <p:anim calcmode="lin" valueType="num">
                                      <p:cBhvr additive="base">
                                        <p:cTn id="8" dur="20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10" presetClass="entr" presetSubtype="0" fill="hold" grpId="1" nodeType="afterEffect">
                                  <p:stCondLst>
                                    <p:cond delay="0"/>
                                  </p:stCondLst>
                                  <p:iterate type="lt">
                                    <p:tmPct val="0"/>
                                  </p:iterate>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childTnLst>
                                </p:cTn>
                              </p:par>
                            </p:childTnLst>
                          </p:cTn>
                        </p:par>
                        <p:par>
                          <p:cTn id="13" fill="hold">
                            <p:stCondLst>
                              <p:cond delay="3000"/>
                            </p:stCondLst>
                            <p:childTnLst>
                              <p:par>
                                <p:cTn id="14" presetID="34" presetClass="emph" presetSubtype="0" fill="hold" grpId="0" nodeType="afterEffect">
                                  <p:stCondLst>
                                    <p:cond delay="0"/>
                                  </p:stCondLst>
                                  <p:iterate type="lt">
                                    <p:tmPct val="10000"/>
                                  </p:iterate>
                                  <p:childTnLst>
                                    <p:animMotion origin="layout" path="M -3.88889E-6 -0.00254 L -3.88889E-6 -0.07222 " pathEditMode="relative" rAng="0" ptsTypes="AA">
                                      <p:cBhvr>
                                        <p:cTn id="15" dur="250" accel="50000" decel="50000" autoRev="1" fill="hold">
                                          <p:stCondLst>
                                            <p:cond delay="0"/>
                                          </p:stCondLst>
                                        </p:cTn>
                                        <p:tgtEl>
                                          <p:spTgt spid="24"/>
                                        </p:tgtEl>
                                        <p:attrNameLst>
                                          <p:attrName>ppt_x</p:attrName>
                                          <p:attrName>ppt_y</p:attrName>
                                        </p:attrNameLst>
                                      </p:cBhvr>
                                      <p:rCtr x="0" y="-3495"/>
                                    </p:animMotion>
                                    <p:animRot by="1500000">
                                      <p:cBhvr>
                                        <p:cTn id="16" dur="125" fill="hold">
                                          <p:stCondLst>
                                            <p:cond delay="0"/>
                                          </p:stCondLst>
                                        </p:cTn>
                                        <p:tgtEl>
                                          <p:spTgt spid="24"/>
                                        </p:tgtEl>
                                        <p:attrNameLst>
                                          <p:attrName>r</p:attrName>
                                        </p:attrNameLst>
                                      </p:cBhvr>
                                    </p:animRot>
                                    <p:animRot by="-1500000">
                                      <p:cBhvr>
                                        <p:cTn id="17" dur="125" fill="hold">
                                          <p:stCondLst>
                                            <p:cond delay="125"/>
                                          </p:stCondLst>
                                        </p:cTn>
                                        <p:tgtEl>
                                          <p:spTgt spid="24"/>
                                        </p:tgtEl>
                                        <p:attrNameLst>
                                          <p:attrName>r</p:attrName>
                                        </p:attrNameLst>
                                      </p:cBhvr>
                                    </p:animRot>
                                    <p:animRot by="-1500000">
                                      <p:cBhvr>
                                        <p:cTn id="18" dur="125" fill="hold">
                                          <p:stCondLst>
                                            <p:cond delay="250"/>
                                          </p:stCondLst>
                                        </p:cTn>
                                        <p:tgtEl>
                                          <p:spTgt spid="24"/>
                                        </p:tgtEl>
                                        <p:attrNameLst>
                                          <p:attrName>r</p:attrName>
                                        </p:attrNameLst>
                                      </p:cBhvr>
                                    </p:animRot>
                                    <p:animRot by="1500000">
                                      <p:cBhvr>
                                        <p:cTn id="19" dur="125" fill="hold">
                                          <p:stCondLst>
                                            <p:cond delay="375"/>
                                          </p:stCondLst>
                                        </p:cTn>
                                        <p:tgtEl>
                                          <p:spTgt spid="24"/>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2" nodeType="clickEffect">
                                  <p:stCondLst>
                                    <p:cond delay="0"/>
                                  </p:stCondLst>
                                  <p:iterate type="lt">
                                    <p:tmPct val="0"/>
                                  </p:iterate>
                                  <p:childTnLst>
                                    <p:animEffect transition="out" filter="fade">
                                      <p:cBhvr>
                                        <p:cTn id="23" dur="250"/>
                                        <p:tgtEl>
                                          <p:spTgt spid="24"/>
                                        </p:tgtEl>
                                      </p:cBhvr>
                                    </p:animEffect>
                                    <p:set>
                                      <p:cBhvr>
                                        <p:cTn id="24" dur="1" fill="hold">
                                          <p:stCondLst>
                                            <p:cond delay="249"/>
                                          </p:stCondLst>
                                        </p:cTn>
                                        <p:tgtEl>
                                          <p:spTgt spid="24"/>
                                        </p:tgtEl>
                                        <p:attrNameLst>
                                          <p:attrName>style.visibility</p:attrName>
                                        </p:attrNameLst>
                                      </p:cBhvr>
                                      <p:to>
                                        <p:strVal val="hidden"/>
                                      </p:to>
                                    </p:set>
                                  </p:childTnLst>
                                </p:cTn>
                              </p:par>
                            </p:childTnLst>
                          </p:cTn>
                        </p:par>
                        <p:par>
                          <p:cTn id="25" fill="hold">
                            <p:stCondLst>
                              <p:cond delay="250"/>
                            </p:stCondLst>
                            <p:childTnLst>
                              <p:par>
                                <p:cTn id="26" presetID="2" presetClass="exit" presetSubtype="4" fill="hold" nodeType="afterEffect">
                                  <p:stCondLst>
                                    <p:cond delay="0"/>
                                  </p:stCondLst>
                                  <p:childTnLst>
                                    <p:anim calcmode="lin" valueType="num">
                                      <p:cBhvr additive="base">
                                        <p:cTn id="27" dur="1000"/>
                                        <p:tgtEl>
                                          <p:spTgt spid="12"/>
                                        </p:tgtEl>
                                        <p:attrNameLst>
                                          <p:attrName>ppt_x</p:attrName>
                                        </p:attrNameLst>
                                      </p:cBhvr>
                                      <p:tavLst>
                                        <p:tav tm="0">
                                          <p:val>
                                            <p:strVal val="ppt_x"/>
                                          </p:val>
                                        </p:tav>
                                        <p:tav tm="100000">
                                          <p:val>
                                            <p:strVal val="ppt_x"/>
                                          </p:val>
                                        </p:tav>
                                      </p:tavLst>
                                    </p:anim>
                                    <p:anim calcmode="lin" valueType="num">
                                      <p:cBhvr additive="base">
                                        <p:cTn id="28" dur="1000"/>
                                        <p:tgtEl>
                                          <p:spTgt spid="12"/>
                                        </p:tgtEl>
                                        <p:attrNameLst>
                                          <p:attrName>ppt_y</p:attrName>
                                        </p:attrNameLst>
                                      </p:cBhvr>
                                      <p:tavLst>
                                        <p:tav tm="0">
                                          <p:val>
                                            <p:strVal val="ppt_y"/>
                                          </p:val>
                                        </p:tav>
                                        <p:tav tm="100000">
                                          <p:val>
                                            <p:strVal val="1+ppt_h/2"/>
                                          </p:val>
                                        </p:tav>
                                      </p:tavLst>
                                    </p:anim>
                                    <p:set>
                                      <p:cBhvr>
                                        <p:cTn id="29" dur="1" fill="hold">
                                          <p:stCondLst>
                                            <p:cond delay="999"/>
                                          </p:stCondLst>
                                        </p:cTn>
                                        <p:tgtEl>
                                          <p:spTgt spid="12"/>
                                        </p:tgtEl>
                                        <p:attrNameLst>
                                          <p:attrName>style.visibility</p:attrName>
                                        </p:attrNameLst>
                                      </p:cBhvr>
                                      <p:to>
                                        <p:strVal val="hidden"/>
                                      </p:to>
                                    </p:set>
                                  </p:childTnLst>
                                </p:cTn>
                              </p:par>
                            </p:childTnLst>
                          </p:cTn>
                        </p:par>
                        <p:par>
                          <p:cTn id="30" fill="hold">
                            <p:stCondLst>
                              <p:cond delay="1250"/>
                            </p:stCondLst>
                            <p:childTnLst>
                              <p:par>
                                <p:cTn id="31" presetID="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10" presetClass="entr" presetSubtype="0"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75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fill="hold"/>
                                        <p:tgtEl>
                                          <p:spTgt spid="33"/>
                                        </p:tgtEl>
                                        <p:attrNameLst>
                                          <p:attrName>ppt_x</p:attrName>
                                        </p:attrNameLst>
                                      </p:cBhvr>
                                      <p:tavLst>
                                        <p:tav tm="0">
                                          <p:val>
                                            <p:strVal val="0-#ppt_w/2"/>
                                          </p:val>
                                        </p:tav>
                                        <p:tav tm="100000">
                                          <p:val>
                                            <p:strVal val="#ppt_x"/>
                                          </p:val>
                                        </p:tav>
                                      </p:tavLst>
                                    </p:anim>
                                    <p:anim calcmode="lin" valueType="num">
                                      <p:cBhvr additive="base">
                                        <p:cTn id="44"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4" grpId="2"/>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188" y="1480457"/>
            <a:ext cx="7789862" cy="4612368"/>
          </a:xfrm>
          <a:prstGeom prst="rect">
            <a:avLst/>
          </a:prstGeom>
        </p:spPr>
      </p:pic>
      <p:sp>
        <p:nvSpPr>
          <p:cNvPr id="2" name="Title 1"/>
          <p:cNvSpPr>
            <a:spLocks noGrp="1"/>
          </p:cNvSpPr>
          <p:nvPr>
            <p:ph type="title"/>
          </p:nvPr>
        </p:nvSpPr>
        <p:spPr/>
        <p:txBody>
          <a:bodyPr/>
          <a:lstStyle/>
          <a:p>
            <a:r>
              <a:rPr lang="en-GB" dirty="0">
                <a:latin typeface="Twinkl" pitchFamily="2" charset="0"/>
              </a:rPr>
              <a:t>Autonomy – It’s up to Me</a:t>
            </a:r>
          </a:p>
        </p:txBody>
      </p:sp>
      <p:sp>
        <p:nvSpPr>
          <p:cNvPr id="31" name="Rectangle 30"/>
          <p:cNvSpPr/>
          <p:nvPr/>
        </p:nvSpPr>
        <p:spPr>
          <a:xfrm>
            <a:off x="788415" y="1918814"/>
            <a:ext cx="3783585" cy="14364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do not have to keep something a secret if we </a:t>
            </a:r>
            <a:br>
              <a:rPr lang="en-GB" dirty="0"/>
            </a:br>
            <a:r>
              <a:rPr lang="en-GB" dirty="0"/>
              <a:t>do not want to. </a:t>
            </a:r>
          </a:p>
        </p:txBody>
      </p:sp>
      <p:sp>
        <p:nvSpPr>
          <p:cNvPr id="32" name="Rectangle 31"/>
          <p:cNvSpPr/>
          <p:nvPr/>
        </p:nvSpPr>
        <p:spPr>
          <a:xfrm>
            <a:off x="788415" y="3808770"/>
            <a:ext cx="3783585" cy="105853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If something does not feel right, tell someone you trust.</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86767" y="1204686"/>
            <a:ext cx="5387333" cy="5213716"/>
          </a:xfrm>
          <a:prstGeom prst="rect">
            <a:avLst/>
          </a:prstGeom>
        </p:spPr>
      </p:pic>
      <p:sp>
        <p:nvSpPr>
          <p:cNvPr id="35" name="Rectangle 34"/>
          <p:cNvSpPr/>
          <p:nvPr/>
        </p:nvSpPr>
        <p:spPr>
          <a:xfrm>
            <a:off x="611189" y="5212742"/>
            <a:ext cx="7813674" cy="1024546"/>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dirty="0"/>
              <a:t>We all have the power of consent and autonomy – we can choose what happens to our own bodies and others need our permission to touch us.</a:t>
            </a:r>
          </a:p>
        </p:txBody>
      </p:sp>
      <p:pic>
        <p:nvPicPr>
          <p:cNvPr id="15"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9201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fill="hold"/>
                                        <p:tgtEl>
                                          <p:spTgt spid="32"/>
                                        </p:tgtEl>
                                        <p:attrNameLst>
                                          <p:attrName>ppt_x</p:attrName>
                                        </p:attrNameLst>
                                      </p:cBhvr>
                                      <p:tavLst>
                                        <p:tav tm="0">
                                          <p:val>
                                            <p:strVal val="0-#ppt_w/2"/>
                                          </p:val>
                                        </p:tav>
                                        <p:tav tm="100000">
                                          <p:val>
                                            <p:strVal val="#ppt_x"/>
                                          </p:val>
                                        </p:tav>
                                      </p:tavLst>
                                    </p:anim>
                                    <p:anim calcmode="lin" valueType="num">
                                      <p:cBhvr additive="base">
                                        <p:cTn id="14"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1000"/>
                                        <p:tgtEl>
                                          <p:spTgt spid="35"/>
                                        </p:tgtEl>
                                      </p:cBhvr>
                                    </p:animEffect>
                                    <p:anim calcmode="lin" valueType="num">
                                      <p:cBhvr>
                                        <p:cTn id="20" dur="1000" fill="hold"/>
                                        <p:tgtEl>
                                          <p:spTgt spid="35"/>
                                        </p:tgtEl>
                                        <p:attrNameLst>
                                          <p:attrName>ppt_x</p:attrName>
                                        </p:attrNameLst>
                                      </p:cBhvr>
                                      <p:tavLst>
                                        <p:tav tm="0">
                                          <p:val>
                                            <p:strVal val="#ppt_x"/>
                                          </p:val>
                                        </p:tav>
                                        <p:tav tm="100000">
                                          <p:val>
                                            <p:strVal val="#ppt_x"/>
                                          </p:val>
                                        </p:tav>
                                      </p:tavLst>
                                    </p:anim>
                                    <p:anim calcmode="lin" valueType="num">
                                      <p:cBhvr>
                                        <p:cTn id="2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457198" y="3918243"/>
            <a:ext cx="8220075" cy="2065824"/>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chorCtr="0"/>
          <a:lstStyle/>
          <a:p>
            <a:pPr algn="ctr"/>
            <a:endParaRPr lang="en-GB" dirty="0">
              <a:solidFill>
                <a:schemeClr val="bg1"/>
              </a:solidFill>
              <a:sym typeface="Wingdings" panose="05000000000000000000" pitchFamily="2" charset="2"/>
            </a:endParaRPr>
          </a:p>
        </p:txBody>
      </p:sp>
      <p:sp>
        <p:nvSpPr>
          <p:cNvPr id="2" name="Title 1"/>
          <p:cNvSpPr>
            <a:spLocks noGrp="1"/>
          </p:cNvSpPr>
          <p:nvPr>
            <p:ph type="title"/>
          </p:nvPr>
        </p:nvSpPr>
        <p:spPr/>
        <p:txBody>
          <a:bodyPr/>
          <a:lstStyle/>
          <a:p>
            <a:r>
              <a:rPr lang="en-GB" dirty="0">
                <a:latin typeface="Twinkl" pitchFamily="2" charset="0"/>
              </a:rPr>
              <a:t>Respect and Protect</a:t>
            </a:r>
          </a:p>
        </p:txBody>
      </p:sp>
      <p:sp>
        <p:nvSpPr>
          <p:cNvPr id="15" name="Rectangular Callout 14"/>
          <p:cNvSpPr/>
          <p:nvPr/>
        </p:nvSpPr>
        <p:spPr>
          <a:xfrm>
            <a:off x="4925717" y="1459175"/>
            <a:ext cx="3344862" cy="1587546"/>
          </a:xfrm>
          <a:prstGeom prst="wedgeRectCallout">
            <a:avLst>
              <a:gd name="adj1" fmla="val -772"/>
              <a:gd name="adj2" fmla="val 69510"/>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We should respect ourselves enough to know that our bodies are precious and deserve to be protected from any harm or unwanted touch.</a:t>
            </a:r>
          </a:p>
        </p:txBody>
      </p:sp>
      <p:sp>
        <p:nvSpPr>
          <p:cNvPr id="17" name="Rectangular Callout 16"/>
          <p:cNvSpPr/>
          <p:nvPr/>
        </p:nvSpPr>
        <p:spPr>
          <a:xfrm>
            <a:off x="1058158" y="1500051"/>
            <a:ext cx="3149600" cy="1546670"/>
          </a:xfrm>
          <a:prstGeom prst="wedgeRectCallout">
            <a:avLst>
              <a:gd name="adj1" fmla="val 1355"/>
              <a:gd name="adj2" fmla="val 75440"/>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Respect and protect – these are two very important words when it comes to looking after our bodies.</a:t>
            </a:r>
          </a:p>
        </p:txBody>
      </p:sp>
      <p:sp>
        <p:nvSpPr>
          <p:cNvPr id="34" name="Rectangle 33"/>
          <p:cNvSpPr/>
          <p:nvPr/>
        </p:nvSpPr>
        <p:spPr>
          <a:xfrm>
            <a:off x="2932558" y="4291433"/>
            <a:ext cx="3308780" cy="1200329"/>
          </a:xfrm>
          <a:prstGeom prst="rect">
            <a:avLst/>
          </a:prstGeom>
        </p:spPr>
        <p:txBody>
          <a:bodyPr wrap="square">
            <a:spAutoFit/>
          </a:bodyPr>
          <a:lstStyle/>
          <a:p>
            <a:pPr algn="ctr"/>
            <a:r>
              <a:rPr lang="en-GB" dirty="0">
                <a:solidFill>
                  <a:schemeClr val="bg1"/>
                </a:solidFill>
                <a:sym typeface="Wingdings" panose="05000000000000000000" pitchFamily="2" charset="2"/>
              </a:rPr>
              <a:t>We should also respect others and know that it is never OK to touch someone else if they do not want to be touched. </a:t>
            </a:r>
          </a:p>
        </p:txBody>
      </p:sp>
      <p:sp>
        <p:nvSpPr>
          <p:cNvPr id="37" name="Rectangle 36"/>
          <p:cNvSpPr/>
          <p:nvPr/>
        </p:nvSpPr>
        <p:spPr>
          <a:xfrm>
            <a:off x="3122788" y="4429932"/>
            <a:ext cx="3308780" cy="923330"/>
          </a:xfrm>
          <a:prstGeom prst="rect">
            <a:avLst/>
          </a:prstGeom>
        </p:spPr>
        <p:txBody>
          <a:bodyPr wrap="square">
            <a:spAutoFit/>
          </a:bodyPr>
          <a:lstStyle/>
          <a:p>
            <a:pPr algn="ctr"/>
            <a:r>
              <a:rPr lang="en-GB" dirty="0">
                <a:solidFill>
                  <a:schemeClr val="bg1"/>
                </a:solidFill>
                <a:sym typeface="Wingdings" panose="05000000000000000000" pitchFamily="2" charset="2"/>
              </a:rPr>
              <a:t>It is not OK to make someone do something they are not comfortable doing.</a:t>
            </a:r>
          </a:p>
        </p:txBody>
      </p:sp>
      <p:sp>
        <p:nvSpPr>
          <p:cNvPr id="38" name="Rectangle 37"/>
          <p:cNvSpPr/>
          <p:nvPr/>
        </p:nvSpPr>
        <p:spPr>
          <a:xfrm>
            <a:off x="2932558" y="4363252"/>
            <a:ext cx="3308780" cy="923330"/>
          </a:xfrm>
          <a:prstGeom prst="rect">
            <a:avLst/>
          </a:prstGeom>
        </p:spPr>
        <p:txBody>
          <a:bodyPr wrap="square">
            <a:spAutoFit/>
          </a:bodyPr>
          <a:lstStyle/>
          <a:p>
            <a:pPr algn="ctr"/>
            <a:r>
              <a:rPr lang="en-GB" b="1" dirty="0">
                <a:solidFill>
                  <a:schemeClr val="bg1"/>
                </a:solidFill>
                <a:sym typeface="Wingdings" panose="05000000000000000000" pitchFamily="2" charset="2"/>
              </a:rPr>
              <a:t>Look at the following scenarios and discuss them in your pairs.</a:t>
            </a:r>
          </a:p>
        </p:txBody>
      </p:sp>
      <p:pic>
        <p:nvPicPr>
          <p:cNvPr id="14" name="Picture 1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94027" y="3049130"/>
            <a:ext cx="2142624" cy="3808869"/>
          </a:xfrm>
          <a:prstGeom prst="rect">
            <a:avLst/>
          </a:prstGeom>
        </p:spPr>
      </p:pic>
      <p:pic>
        <p:nvPicPr>
          <p:cNvPr id="18" name="Picture 1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45431" y="3046721"/>
            <a:ext cx="2168024" cy="3808869"/>
          </a:xfrm>
          <a:prstGeom prst="rect">
            <a:avLst/>
          </a:prstGeom>
        </p:spPr>
      </p:pic>
      <p:pic>
        <p:nvPicPr>
          <p:cNvPr id="21" name="Pair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55219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0-#ppt_w/2"/>
                                          </p:val>
                                        </p:tav>
                                        <p:tav tm="100000">
                                          <p:val>
                                            <p:strVal val="#ppt_x"/>
                                          </p:val>
                                        </p:tav>
                                      </p:tavLst>
                                    </p:anim>
                                    <p:anim calcmode="lin" valueType="num">
                                      <p:cBhvr additive="base">
                                        <p:cTn id="25"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xit" presetSubtype="2" fill="hold" grpId="1" nodeType="clickEffect">
                                  <p:stCondLst>
                                    <p:cond delay="0"/>
                                  </p:stCondLst>
                                  <p:childTnLst>
                                    <p:anim calcmode="lin" valueType="num">
                                      <p:cBhvr additive="base">
                                        <p:cTn id="29" dur="500"/>
                                        <p:tgtEl>
                                          <p:spTgt spid="34"/>
                                        </p:tgtEl>
                                        <p:attrNameLst>
                                          <p:attrName>ppt_x</p:attrName>
                                        </p:attrNameLst>
                                      </p:cBhvr>
                                      <p:tavLst>
                                        <p:tav tm="0">
                                          <p:val>
                                            <p:strVal val="ppt_x"/>
                                          </p:val>
                                        </p:tav>
                                        <p:tav tm="100000">
                                          <p:val>
                                            <p:strVal val="1+ppt_w/2"/>
                                          </p:val>
                                        </p:tav>
                                      </p:tavLst>
                                    </p:anim>
                                    <p:anim calcmode="lin" valueType="num">
                                      <p:cBhvr additive="base">
                                        <p:cTn id="30" dur="500"/>
                                        <p:tgtEl>
                                          <p:spTgt spid="34"/>
                                        </p:tgtEl>
                                        <p:attrNameLst>
                                          <p:attrName>ppt_y</p:attrName>
                                        </p:attrNameLst>
                                      </p:cBhvr>
                                      <p:tavLst>
                                        <p:tav tm="0">
                                          <p:val>
                                            <p:strVal val="ppt_y"/>
                                          </p:val>
                                        </p:tav>
                                        <p:tav tm="100000">
                                          <p:val>
                                            <p:strVal val="ppt_y"/>
                                          </p:val>
                                        </p:tav>
                                      </p:tavLst>
                                    </p:anim>
                                    <p:set>
                                      <p:cBhvr>
                                        <p:cTn id="31" dur="1" fill="hold">
                                          <p:stCondLst>
                                            <p:cond delay="499"/>
                                          </p:stCondLst>
                                        </p:cTn>
                                        <p:tgtEl>
                                          <p:spTgt spid="34"/>
                                        </p:tgtEl>
                                        <p:attrNameLst>
                                          <p:attrName>style.visibility</p:attrName>
                                        </p:attrNameLst>
                                      </p:cBhvr>
                                      <p:to>
                                        <p:strVal val="hidden"/>
                                      </p:to>
                                    </p:set>
                                  </p:childTnLst>
                                </p:cTn>
                              </p:par>
                            </p:childTnLst>
                          </p:cTn>
                        </p:par>
                        <p:par>
                          <p:cTn id="32" fill="hold">
                            <p:stCondLst>
                              <p:cond delay="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0-#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xit" presetSubtype="2" fill="hold" grpId="1" nodeType="clickEffect">
                                  <p:stCondLst>
                                    <p:cond delay="0"/>
                                  </p:stCondLst>
                                  <p:childTnLst>
                                    <p:anim calcmode="lin" valueType="num">
                                      <p:cBhvr additive="base">
                                        <p:cTn id="40" dur="500"/>
                                        <p:tgtEl>
                                          <p:spTgt spid="37"/>
                                        </p:tgtEl>
                                        <p:attrNameLst>
                                          <p:attrName>ppt_x</p:attrName>
                                        </p:attrNameLst>
                                      </p:cBhvr>
                                      <p:tavLst>
                                        <p:tav tm="0">
                                          <p:val>
                                            <p:strVal val="ppt_x"/>
                                          </p:val>
                                        </p:tav>
                                        <p:tav tm="100000">
                                          <p:val>
                                            <p:strVal val="1+ppt_w/2"/>
                                          </p:val>
                                        </p:tav>
                                      </p:tavLst>
                                    </p:anim>
                                    <p:anim calcmode="lin" valueType="num">
                                      <p:cBhvr additive="base">
                                        <p:cTn id="41" dur="500"/>
                                        <p:tgtEl>
                                          <p:spTgt spid="37"/>
                                        </p:tgtEl>
                                        <p:attrNameLst>
                                          <p:attrName>ppt_y</p:attrName>
                                        </p:attrNameLst>
                                      </p:cBhvr>
                                      <p:tavLst>
                                        <p:tav tm="0">
                                          <p:val>
                                            <p:strVal val="ppt_y"/>
                                          </p:val>
                                        </p:tav>
                                        <p:tav tm="100000">
                                          <p:val>
                                            <p:strVal val="ppt_y"/>
                                          </p:val>
                                        </p:tav>
                                      </p:tavLst>
                                    </p:anim>
                                    <p:set>
                                      <p:cBhvr>
                                        <p:cTn id="42" dur="1" fill="hold">
                                          <p:stCondLst>
                                            <p:cond delay="499"/>
                                          </p:stCondLst>
                                        </p:cTn>
                                        <p:tgtEl>
                                          <p:spTgt spid="37"/>
                                        </p:tgtEl>
                                        <p:attrNameLst>
                                          <p:attrName>style.visibility</p:attrName>
                                        </p:attrNameLst>
                                      </p:cBhvr>
                                      <p:to>
                                        <p:strVal val="hidden"/>
                                      </p:to>
                                    </p:set>
                                  </p:childTnLst>
                                </p:cTn>
                              </p:par>
                            </p:childTnLst>
                          </p:cTn>
                        </p:par>
                        <p:par>
                          <p:cTn id="43" fill="hold">
                            <p:stCondLst>
                              <p:cond delay="500"/>
                            </p:stCondLst>
                            <p:childTnLst>
                              <p:par>
                                <p:cTn id="44" presetID="1" presetClass="emph" presetSubtype="2" fill="hold" nodeType="afterEffect">
                                  <p:stCondLst>
                                    <p:cond delay="0"/>
                                  </p:stCondLst>
                                  <p:childTnLst>
                                    <p:animClr clrSpc="rgb" dir="cw">
                                      <p:cBhvr>
                                        <p:cTn id="45" dur="2000" fill="hold"/>
                                        <p:tgtEl>
                                          <p:spTgt spid="19"/>
                                        </p:tgtEl>
                                        <p:attrNameLst>
                                          <p:attrName>fillcolor</p:attrName>
                                        </p:attrNameLst>
                                      </p:cBhvr>
                                      <p:to>
                                        <a:srgbClr val="009285"/>
                                      </p:to>
                                    </p:animClr>
                                    <p:set>
                                      <p:cBhvr>
                                        <p:cTn id="46" dur="2000" fill="hold"/>
                                        <p:tgtEl>
                                          <p:spTgt spid="19"/>
                                        </p:tgtEl>
                                        <p:attrNameLst>
                                          <p:attrName>fill.type</p:attrName>
                                        </p:attrNameLst>
                                      </p:cBhvr>
                                      <p:to>
                                        <p:strVal val="solid"/>
                                      </p:to>
                                    </p:set>
                                    <p:set>
                                      <p:cBhvr>
                                        <p:cTn id="47" dur="2000" fill="hold"/>
                                        <p:tgtEl>
                                          <p:spTgt spid="19"/>
                                        </p:tgtEl>
                                        <p:attrNameLst>
                                          <p:attrName>fill.on</p:attrName>
                                        </p:attrNameLst>
                                      </p:cBhvr>
                                      <p:to>
                                        <p:strVal val="true"/>
                                      </p:to>
                                    </p:set>
                                  </p:childTnLst>
                                </p:cTn>
                              </p:par>
                            </p:childTnLst>
                          </p:cTn>
                        </p:par>
                        <p:par>
                          <p:cTn id="48" fill="hold">
                            <p:stCondLst>
                              <p:cond delay="2500"/>
                            </p:stCondLst>
                            <p:childTnLst>
                              <p:par>
                                <p:cTn id="49" presetID="47"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34" grpId="0"/>
      <p:bldP spid="34" grpId="1"/>
      <p:bldP spid="37" grpId="0"/>
      <p:bldP spid="37" grpId="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Respect and Protect</a:t>
            </a:r>
          </a:p>
        </p:txBody>
      </p:sp>
      <p:pic>
        <p:nvPicPr>
          <p:cNvPr id="10"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6" name="Pentagon 5"/>
          <p:cNvSpPr/>
          <p:nvPr/>
        </p:nvSpPr>
        <p:spPr>
          <a:xfrm>
            <a:off x="457198" y="1407600"/>
            <a:ext cx="6223002" cy="548938"/>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Look at these scenarios in pairs and discuss each one.</a:t>
            </a:r>
          </a:p>
        </p:txBody>
      </p:sp>
      <p:sp>
        <p:nvSpPr>
          <p:cNvPr id="11" name="Oval 10"/>
          <p:cNvSpPr/>
          <p:nvPr/>
        </p:nvSpPr>
        <p:spPr>
          <a:xfrm>
            <a:off x="724217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94487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75565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05295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647565" y="4910137"/>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3350260" y="4910137"/>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81585" y="2097106"/>
            <a:ext cx="6806148" cy="2369880"/>
          </a:xfrm>
          <a:prstGeom prst="rect">
            <a:avLst/>
          </a:prstGeom>
        </p:spPr>
        <p:txBody>
          <a:bodyPr wrap="square">
            <a:spAutoFit/>
          </a:bodyPr>
          <a:lstStyle/>
          <a:p>
            <a:r>
              <a:rPr lang="en-GB" dirty="0">
                <a:sym typeface="Wingdings" panose="05000000000000000000" pitchFamily="2" charset="2"/>
              </a:rPr>
              <a:t>Try to answer these questions:</a:t>
            </a:r>
          </a:p>
          <a:p>
            <a:pPr marL="285750" indent="-285750">
              <a:lnSpc>
                <a:spcPts val="2600"/>
              </a:lnSpc>
              <a:buFont typeface="Arial" panose="020B0604020202020204" pitchFamily="34" charset="0"/>
              <a:buChar char="•"/>
            </a:pPr>
            <a:r>
              <a:rPr lang="en-GB" dirty="0">
                <a:sym typeface="Wingdings" panose="05000000000000000000" pitchFamily="2" charset="2"/>
              </a:rPr>
              <a:t>Who is not being treated with respect?</a:t>
            </a:r>
          </a:p>
          <a:p>
            <a:pPr marL="285750" indent="-285750">
              <a:lnSpc>
                <a:spcPts val="2600"/>
              </a:lnSpc>
              <a:buFont typeface="Arial" panose="020B0604020202020204" pitchFamily="34" charset="0"/>
              <a:buChar char="•"/>
            </a:pPr>
            <a:r>
              <a:rPr lang="en-GB" dirty="0">
                <a:sym typeface="Wingdings" panose="05000000000000000000" pitchFamily="2" charset="2"/>
              </a:rPr>
              <a:t>Who does not feel safe?</a:t>
            </a:r>
          </a:p>
          <a:p>
            <a:pPr marL="285750" indent="-285750">
              <a:lnSpc>
                <a:spcPts val="2600"/>
              </a:lnSpc>
              <a:buFont typeface="Arial" panose="020B0604020202020204" pitchFamily="34" charset="0"/>
              <a:buChar char="•"/>
            </a:pPr>
            <a:r>
              <a:rPr lang="en-GB" dirty="0">
                <a:sym typeface="Wingdings" panose="05000000000000000000" pitchFamily="2" charset="2"/>
              </a:rPr>
              <a:t>Who is being harmed?</a:t>
            </a:r>
          </a:p>
          <a:p>
            <a:pPr marL="285750" indent="-285750">
              <a:lnSpc>
                <a:spcPts val="2600"/>
              </a:lnSpc>
              <a:buFont typeface="Arial" panose="020B0604020202020204" pitchFamily="34" charset="0"/>
              <a:buChar char="•"/>
            </a:pPr>
            <a:r>
              <a:rPr lang="en-GB" dirty="0">
                <a:sym typeface="Wingdings" panose="05000000000000000000" pitchFamily="2" charset="2"/>
              </a:rPr>
              <a:t>What can be done to protect the person who is being harmed?</a:t>
            </a:r>
          </a:p>
          <a:p>
            <a:pPr marL="285750" indent="-285750">
              <a:lnSpc>
                <a:spcPts val="2600"/>
              </a:lnSpc>
              <a:buFont typeface="Arial" panose="020B0604020202020204" pitchFamily="34" charset="0"/>
              <a:buChar char="•"/>
            </a:pPr>
            <a:r>
              <a:rPr lang="en-GB" dirty="0">
                <a:sym typeface="Wingdings" panose="05000000000000000000" pitchFamily="2" charset="2"/>
              </a:rPr>
              <a:t>What rights does the person have?</a:t>
            </a:r>
          </a:p>
          <a:p>
            <a:pPr marL="285750" indent="-285750">
              <a:lnSpc>
                <a:spcPts val="2600"/>
              </a:lnSpc>
              <a:buFont typeface="Arial" panose="020B0604020202020204" pitchFamily="34" charset="0"/>
              <a:buChar char="•"/>
            </a:pPr>
            <a:r>
              <a:rPr lang="en-GB" dirty="0">
                <a:sym typeface="Wingdings" panose="05000000000000000000" pitchFamily="2" charset="2"/>
              </a:rPr>
              <a:t>Who could help the person who is being harmed?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36402" y="5067429"/>
            <a:ext cx="1158027" cy="728112"/>
          </a:xfrm>
          <a:prstGeom prst="rect">
            <a:avLst/>
          </a:prstGeom>
        </p:spPr>
      </p:pic>
      <p:pic>
        <p:nvPicPr>
          <p:cNvPr id="17" name="Picture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60097" y="4972359"/>
            <a:ext cx="1186967" cy="920680"/>
          </a:xfrm>
          <a:prstGeom prst="rect">
            <a:avLst/>
          </a:prstGeom>
        </p:spPr>
      </p:pic>
      <p:pic>
        <p:nvPicPr>
          <p:cNvPr id="18" name="Picture 1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0179" y="4819400"/>
            <a:ext cx="379761" cy="1417888"/>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12800" y="4847876"/>
            <a:ext cx="775933" cy="1236193"/>
          </a:xfrm>
          <a:prstGeom prst="rect">
            <a:avLst/>
          </a:prstGeom>
        </p:spPr>
      </p:pic>
      <p:pic>
        <p:nvPicPr>
          <p:cNvPr id="21" name="Picture 2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283362" y="4839456"/>
            <a:ext cx="1261919" cy="1324050"/>
          </a:xfrm>
          <a:prstGeom prst="rect">
            <a:avLst/>
          </a:prstGeom>
        </p:spPr>
      </p:pic>
      <p:pic>
        <p:nvPicPr>
          <p:cNvPr id="22" name="Picture 2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623080" y="5057811"/>
            <a:ext cx="1224107" cy="907493"/>
          </a:xfrm>
          <a:prstGeom prst="rect">
            <a:avLst/>
          </a:prstGeom>
        </p:spPr>
      </p:pic>
    </p:spTree>
    <p:extLst>
      <p:ext uri="{BB962C8B-B14F-4D97-AF65-F5344CB8AC3E}">
        <p14:creationId xmlns:p14="http://schemas.microsoft.com/office/powerpoint/2010/main" val="306598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Respect and Protect</a:t>
            </a:r>
          </a:p>
        </p:txBody>
      </p:sp>
      <p:sp>
        <p:nvSpPr>
          <p:cNvPr id="3" name="Rectangle 2">
            <a:hlinkClick r:id="rId2" action="ppaction://hlinksldjump"/>
          </p:cNvPr>
          <p:cNvSpPr/>
          <p:nvPr/>
        </p:nvSpPr>
        <p:spPr>
          <a:xfrm>
            <a:off x="1531937" y="1471410"/>
            <a:ext cx="1873001" cy="1765322"/>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a:t>Ruby is feeling uncomfortable around her mum’s boyfriend.</a:t>
            </a:r>
          </a:p>
        </p:txBody>
      </p:sp>
      <p:sp>
        <p:nvSpPr>
          <p:cNvPr id="21" name="Rectangle 20">
            <a:hlinkClick r:id="rId3" action="ppaction://hlinksldjump"/>
          </p:cNvPr>
          <p:cNvSpPr/>
          <p:nvPr/>
        </p:nvSpPr>
        <p:spPr>
          <a:xfrm>
            <a:off x="3605868" y="1471410"/>
            <a:ext cx="1873001" cy="1765322"/>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a:t>Deana has got a problem with her older cousin. </a:t>
            </a:r>
          </a:p>
        </p:txBody>
      </p:sp>
      <p:sp>
        <p:nvSpPr>
          <p:cNvPr id="22" name="Rectangle 21">
            <a:hlinkClick r:id="rId4" action="ppaction://hlinksldjump"/>
          </p:cNvPr>
          <p:cNvSpPr/>
          <p:nvPr/>
        </p:nvSpPr>
        <p:spPr>
          <a:xfrm>
            <a:off x="5679799" y="1471410"/>
            <a:ext cx="1873001" cy="1765322"/>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Bayo</a:t>
            </a:r>
            <a:r>
              <a:rPr lang="en-GB" dirty="0"/>
              <a:t> has noticed bruises on the back of his friend, Gav.</a:t>
            </a:r>
          </a:p>
        </p:txBody>
      </p:sp>
      <p:sp>
        <p:nvSpPr>
          <p:cNvPr id="23" name="Rectangle 22">
            <a:hlinkClick r:id="rId5" action="ppaction://hlinksldjump"/>
          </p:cNvPr>
          <p:cNvSpPr/>
          <p:nvPr/>
        </p:nvSpPr>
        <p:spPr>
          <a:xfrm>
            <a:off x="755650" y="3491150"/>
            <a:ext cx="1772277" cy="176532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Sibra’s</a:t>
            </a:r>
            <a:r>
              <a:rPr lang="en-GB" dirty="0"/>
              <a:t> friends are worried about her getting thinner.</a:t>
            </a:r>
          </a:p>
        </p:txBody>
      </p:sp>
      <p:sp>
        <p:nvSpPr>
          <p:cNvPr id="24" name="Rectangle 23">
            <a:hlinkClick r:id="rId6" action="ppaction://hlinksldjump"/>
          </p:cNvPr>
          <p:cNvSpPr/>
          <p:nvPr/>
        </p:nvSpPr>
        <p:spPr>
          <a:xfrm>
            <a:off x="2709124" y="3491150"/>
            <a:ext cx="1772277" cy="1765321"/>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a:t>Rebecca has </a:t>
            </a:r>
            <a:br>
              <a:rPr lang="en-GB" dirty="0"/>
            </a:br>
            <a:r>
              <a:rPr lang="en-GB" dirty="0"/>
              <a:t>an issue with the boy she sits next to </a:t>
            </a:r>
            <a:br>
              <a:rPr lang="en-GB" dirty="0"/>
            </a:br>
            <a:r>
              <a:rPr lang="en-GB" dirty="0"/>
              <a:t>in class.</a:t>
            </a:r>
          </a:p>
        </p:txBody>
      </p:sp>
      <p:sp>
        <p:nvSpPr>
          <p:cNvPr id="31" name="Rectangle 30">
            <a:hlinkClick r:id="rId7" action="ppaction://hlinksldjump"/>
          </p:cNvPr>
          <p:cNvSpPr/>
          <p:nvPr/>
        </p:nvSpPr>
        <p:spPr>
          <a:xfrm>
            <a:off x="4662598" y="3491150"/>
            <a:ext cx="1772277" cy="176532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Soam</a:t>
            </a:r>
            <a:r>
              <a:rPr lang="en-GB" dirty="0"/>
              <a:t> is having friendship problems.</a:t>
            </a:r>
          </a:p>
        </p:txBody>
      </p:sp>
      <p:sp>
        <p:nvSpPr>
          <p:cNvPr id="7" name="Right Arrow 6">
            <a:hlinkClick r:id="rId8" action="ppaction://hlinksldjump"/>
          </p:cNvPr>
          <p:cNvSpPr/>
          <p:nvPr/>
        </p:nvSpPr>
        <p:spPr>
          <a:xfrm>
            <a:off x="7264400" y="5411834"/>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eft Arrow 4">
            <a:hlinkClick r:id="rId9" action="ppaction://hlinksldjump"/>
          </p:cNvPr>
          <p:cNvSpPr/>
          <p:nvPr/>
        </p:nvSpPr>
        <p:spPr>
          <a:xfrm>
            <a:off x="755650" y="5401673"/>
            <a:ext cx="1635125" cy="835615"/>
          </a:xfrm>
          <a:prstGeom prst="lef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r>
              <a:rPr lang="en-GB" b="1" dirty="0"/>
              <a:t>Questions</a:t>
            </a:r>
          </a:p>
        </p:txBody>
      </p:sp>
      <p:pic>
        <p:nvPicPr>
          <p:cNvPr id="18" name="Whole Class"/>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2" name="Rectangle 11">
            <a:hlinkClick r:id="rId8" action="ppaction://hlinksldjump"/>
            <a:extLst>
              <a:ext uri="{FF2B5EF4-FFF2-40B4-BE49-F238E27FC236}">
                <a16:creationId xmlns:a16="http://schemas.microsoft.com/office/drawing/2014/main" id="{5F726150-02DE-4E54-8A09-634987E3D915}"/>
              </a:ext>
            </a:extLst>
          </p:cNvPr>
          <p:cNvSpPr/>
          <p:nvPr/>
        </p:nvSpPr>
        <p:spPr>
          <a:xfrm>
            <a:off x="6616073" y="3491150"/>
            <a:ext cx="1772277" cy="1765321"/>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ctr"/>
            <a:r>
              <a:rPr lang="en-GB" dirty="0" err="1"/>
              <a:t>Astur</a:t>
            </a:r>
            <a:r>
              <a:rPr lang="en-GB" dirty="0"/>
              <a:t> is nervous about a procedure she is going </a:t>
            </a:r>
            <a:br>
              <a:rPr lang="en-GB" dirty="0"/>
            </a:br>
            <a:r>
              <a:rPr lang="en-GB" dirty="0"/>
              <a:t>to have.</a:t>
            </a:r>
          </a:p>
        </p:txBody>
      </p:sp>
    </p:spTree>
    <p:extLst>
      <p:ext uri="{BB962C8B-B14F-4D97-AF65-F5344CB8AC3E}">
        <p14:creationId xmlns:p14="http://schemas.microsoft.com/office/powerpoint/2010/main" val="18416411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1000" tmFilter="0, 0; .2, .5; .8, .5; 1, 0"/>
                                        <p:tgtEl>
                                          <p:spTgt spid="3"/>
                                        </p:tgtEl>
                                      </p:cBhvr>
                                    </p:animEffect>
                                    <p:animScale>
                                      <p:cBhvr>
                                        <p:cTn id="7" dur="500" autoRev="1" fill="hold"/>
                                        <p:tgtEl>
                                          <p:spTgt spid="3"/>
                                        </p:tgtEl>
                                      </p:cBhvr>
                                      <p:by x="105000" y="105000"/>
                                    </p:animScale>
                                  </p:childTnLst>
                                </p:cTn>
                              </p:par>
                            </p:childTnLst>
                          </p:cTn>
                        </p:par>
                        <p:par>
                          <p:cTn id="8" fill="hold">
                            <p:stCondLst>
                              <p:cond delay="1000"/>
                            </p:stCondLst>
                            <p:childTnLst>
                              <p:par>
                                <p:cTn id="9" presetID="26" presetClass="emph" presetSubtype="0" fill="hold" grpId="0" nodeType="afterEffect">
                                  <p:stCondLst>
                                    <p:cond delay="0"/>
                                  </p:stCondLst>
                                  <p:childTnLst>
                                    <p:animEffect transition="out" filter="fade">
                                      <p:cBhvr>
                                        <p:cTn id="10" dur="1000" tmFilter="0, 0; .2, .5; .8, .5; 1, 0"/>
                                        <p:tgtEl>
                                          <p:spTgt spid="21"/>
                                        </p:tgtEl>
                                      </p:cBhvr>
                                    </p:animEffect>
                                    <p:animScale>
                                      <p:cBhvr>
                                        <p:cTn id="11" dur="500" autoRev="1" fill="hold"/>
                                        <p:tgtEl>
                                          <p:spTgt spid="21"/>
                                        </p:tgtEl>
                                      </p:cBhvr>
                                      <p:by x="105000" y="105000"/>
                                    </p:animScale>
                                  </p:childTnLst>
                                </p:cTn>
                              </p:par>
                            </p:childTnLst>
                          </p:cTn>
                        </p:par>
                        <p:par>
                          <p:cTn id="12" fill="hold">
                            <p:stCondLst>
                              <p:cond delay="2000"/>
                            </p:stCondLst>
                            <p:childTnLst>
                              <p:par>
                                <p:cTn id="13" presetID="26" presetClass="emph" presetSubtype="0" fill="hold" grpId="0" nodeType="afterEffect">
                                  <p:stCondLst>
                                    <p:cond delay="0"/>
                                  </p:stCondLst>
                                  <p:childTnLst>
                                    <p:animEffect transition="out" filter="fade">
                                      <p:cBhvr>
                                        <p:cTn id="14" dur="1000" tmFilter="0, 0; .2, .5; .8, .5; 1, 0"/>
                                        <p:tgtEl>
                                          <p:spTgt spid="22"/>
                                        </p:tgtEl>
                                      </p:cBhvr>
                                    </p:animEffect>
                                    <p:animScale>
                                      <p:cBhvr>
                                        <p:cTn id="15" dur="500" autoRev="1" fill="hold"/>
                                        <p:tgtEl>
                                          <p:spTgt spid="22"/>
                                        </p:tgtEl>
                                      </p:cBhvr>
                                      <p:by x="105000" y="105000"/>
                                    </p:animScale>
                                  </p:childTnLst>
                                </p:cTn>
                              </p:par>
                            </p:childTnLst>
                          </p:cTn>
                        </p:par>
                        <p:par>
                          <p:cTn id="16" fill="hold">
                            <p:stCondLst>
                              <p:cond delay="3000"/>
                            </p:stCondLst>
                            <p:childTnLst>
                              <p:par>
                                <p:cTn id="17" presetID="26" presetClass="emph" presetSubtype="0" fill="hold" grpId="0" nodeType="afterEffect">
                                  <p:stCondLst>
                                    <p:cond delay="0"/>
                                  </p:stCondLst>
                                  <p:childTnLst>
                                    <p:animEffect transition="out" filter="fade">
                                      <p:cBhvr>
                                        <p:cTn id="18" dur="1000" tmFilter="0, 0; .2, .5; .8, .5; 1, 0"/>
                                        <p:tgtEl>
                                          <p:spTgt spid="23"/>
                                        </p:tgtEl>
                                      </p:cBhvr>
                                    </p:animEffect>
                                    <p:animScale>
                                      <p:cBhvr>
                                        <p:cTn id="19" dur="500" autoRev="1" fill="hold"/>
                                        <p:tgtEl>
                                          <p:spTgt spid="23"/>
                                        </p:tgtEl>
                                      </p:cBhvr>
                                      <p:by x="105000" y="105000"/>
                                    </p:animScale>
                                  </p:childTnLst>
                                </p:cTn>
                              </p:par>
                            </p:childTnLst>
                          </p:cTn>
                        </p:par>
                        <p:par>
                          <p:cTn id="20" fill="hold">
                            <p:stCondLst>
                              <p:cond delay="4000"/>
                            </p:stCondLst>
                            <p:childTnLst>
                              <p:par>
                                <p:cTn id="21" presetID="26" presetClass="emph" presetSubtype="0" fill="hold" grpId="0" nodeType="afterEffect">
                                  <p:stCondLst>
                                    <p:cond delay="0"/>
                                  </p:stCondLst>
                                  <p:childTnLst>
                                    <p:animEffect transition="out" filter="fade">
                                      <p:cBhvr>
                                        <p:cTn id="22" dur="1000" tmFilter="0, 0; .2, .5; .8, .5; 1, 0"/>
                                        <p:tgtEl>
                                          <p:spTgt spid="24"/>
                                        </p:tgtEl>
                                      </p:cBhvr>
                                    </p:animEffect>
                                    <p:animScale>
                                      <p:cBhvr>
                                        <p:cTn id="23" dur="500" autoRev="1" fill="hold"/>
                                        <p:tgtEl>
                                          <p:spTgt spid="24"/>
                                        </p:tgtEl>
                                      </p:cBhvr>
                                      <p:by x="105000" y="105000"/>
                                    </p:animScale>
                                  </p:childTnLst>
                                </p:cTn>
                              </p:par>
                            </p:childTnLst>
                          </p:cTn>
                        </p:par>
                        <p:par>
                          <p:cTn id="24" fill="hold">
                            <p:stCondLst>
                              <p:cond delay="5000"/>
                            </p:stCondLst>
                            <p:childTnLst>
                              <p:par>
                                <p:cTn id="25" presetID="26" presetClass="emph" presetSubtype="0" fill="hold" grpId="0" nodeType="afterEffect">
                                  <p:stCondLst>
                                    <p:cond delay="0"/>
                                  </p:stCondLst>
                                  <p:childTnLst>
                                    <p:animEffect transition="out" filter="fade">
                                      <p:cBhvr>
                                        <p:cTn id="26" dur="1000" tmFilter="0, 0; .2, .5; .8, .5; 1, 0"/>
                                        <p:tgtEl>
                                          <p:spTgt spid="31"/>
                                        </p:tgtEl>
                                      </p:cBhvr>
                                    </p:animEffect>
                                    <p:animScale>
                                      <p:cBhvr>
                                        <p:cTn id="27" dur="500" autoRev="1" fill="hold"/>
                                        <p:tgtEl>
                                          <p:spTgt spid="31"/>
                                        </p:tgtEl>
                                      </p:cBhvr>
                                      <p:by x="105000" y="105000"/>
                                    </p:animScale>
                                  </p:childTnLst>
                                </p:cTn>
                              </p:par>
                            </p:childTnLst>
                          </p:cTn>
                        </p:par>
                        <p:par>
                          <p:cTn id="28" fill="hold">
                            <p:stCondLst>
                              <p:cond delay="6000"/>
                            </p:stCondLst>
                            <p:childTnLst>
                              <p:par>
                                <p:cTn id="29" presetID="26" presetClass="emph" presetSubtype="0" fill="hold" grpId="0" nodeType="afterEffect">
                                  <p:stCondLst>
                                    <p:cond delay="0"/>
                                  </p:stCondLst>
                                  <p:childTnLst>
                                    <p:animEffect transition="out" filter="fade">
                                      <p:cBhvr>
                                        <p:cTn id="30" dur="1000" tmFilter="0, 0; .2, .5; .8, .5; 1, 0"/>
                                        <p:tgtEl>
                                          <p:spTgt spid="12"/>
                                        </p:tgtEl>
                                      </p:cBhvr>
                                    </p:animEffect>
                                    <p:animScale>
                                      <p:cBhvr>
                                        <p:cTn id="31" dur="500" autoRev="1" fill="hold"/>
                                        <p:tgtEl>
                                          <p:spTgt spid="12"/>
                                        </p:tgtEl>
                                      </p:cBhvr>
                                      <p:by x="105000" y="105000"/>
                                    </p:animScale>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1" grpId="0" animBg="1"/>
      <p:bldP spid="22" grpId="0" animBg="1"/>
      <p:bldP spid="23" grpId="0" animBg="1"/>
      <p:bldP spid="24" grpId="0" animBg="1"/>
      <p:bldP spid="31" grpId="0" animBg="1"/>
      <p:bldP spid="7"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150839" y="1472306"/>
            <a:ext cx="3341135" cy="4906800"/>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00</a:t>
            </a:r>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t="-2709"/>
          <a:stretch/>
        </p:blipFill>
        <p:spPr>
          <a:xfrm>
            <a:off x="5362240" y="1407600"/>
            <a:ext cx="2935414" cy="5534966"/>
          </a:xfrm>
          <a:prstGeom prst="rect">
            <a:avLst/>
          </a:prstGeom>
        </p:spPr>
      </p:pic>
      <p:sp>
        <p:nvSpPr>
          <p:cNvPr id="8" name="Rectangle 7"/>
          <p:cNvSpPr/>
          <p:nvPr/>
        </p:nvSpPr>
        <p:spPr>
          <a:xfrm>
            <a:off x="689060" y="1497472"/>
            <a:ext cx="4370436" cy="3416320"/>
          </a:xfrm>
          <a:prstGeom prst="rect">
            <a:avLst/>
          </a:prstGeom>
        </p:spPr>
        <p:txBody>
          <a:bodyPr wrap="square">
            <a:spAutoFit/>
          </a:bodyPr>
          <a:lstStyle/>
          <a:p>
            <a:r>
              <a:rPr lang="en-GB" dirty="0">
                <a:solidFill>
                  <a:sysClr val="windowText" lastClr="000000"/>
                </a:solidFill>
              </a:rPr>
              <a:t>Ruby’s mum has a new boyfriend, who has started staying over quite a lot.</a:t>
            </a:r>
          </a:p>
          <a:p>
            <a:endParaRPr lang="en-GB" dirty="0">
              <a:solidFill>
                <a:sysClr val="windowText" lastClr="000000"/>
              </a:solidFill>
            </a:endParaRPr>
          </a:p>
          <a:p>
            <a:r>
              <a:rPr lang="en-GB" dirty="0">
                <a:solidFill>
                  <a:sysClr val="windowText" lastClr="000000"/>
                </a:solidFill>
              </a:rPr>
              <a:t>Sometimes, when mum is at work he looks after Ruby and her sister, Sapphire.</a:t>
            </a:r>
          </a:p>
          <a:p>
            <a:endParaRPr lang="en-GB" dirty="0">
              <a:solidFill>
                <a:sysClr val="windowText" lastClr="000000"/>
              </a:solidFill>
            </a:endParaRPr>
          </a:p>
          <a:p>
            <a:r>
              <a:rPr lang="en-GB" dirty="0">
                <a:solidFill>
                  <a:sysClr val="windowText" lastClr="000000"/>
                </a:solidFill>
              </a:rPr>
              <a:t>The girls feel uncomfortable when they are in the house on their own with him because he always makes them have a bath and he wants to help wash them. He says it is their little secret and they should not tell their mum.</a:t>
            </a:r>
          </a:p>
        </p:txBody>
      </p:sp>
      <p:sp>
        <p:nvSpPr>
          <p:cNvPr id="13" name="Right Arrow 12">
            <a:hlinkClick r:id="rId4" action="ppaction://hlinksldjump"/>
          </p:cNvPr>
          <p:cNvSpPr/>
          <p:nvPr/>
        </p:nvSpPr>
        <p:spPr>
          <a:xfrm rot="10800000">
            <a:off x="2278804" y="5411834"/>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17818749"/>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673600" y="1472306"/>
            <a:ext cx="3751263" cy="4906800"/>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64561" y="1472305"/>
            <a:ext cx="3807439" cy="3416320"/>
          </a:xfrm>
          <a:prstGeom prst="rect">
            <a:avLst/>
          </a:prstGeom>
        </p:spPr>
        <p:txBody>
          <a:bodyPr wrap="square">
            <a:spAutoFit/>
          </a:bodyPr>
          <a:lstStyle/>
          <a:p>
            <a:r>
              <a:rPr lang="en-GB" dirty="0">
                <a:solidFill>
                  <a:sysClr val="windowText" lastClr="000000"/>
                </a:solidFill>
              </a:rPr>
              <a:t>Deana’s older cousin has a learning disability. He is very fond of Deana and sees her often but he doesn’t know his own strength.</a:t>
            </a:r>
          </a:p>
          <a:p>
            <a:endParaRPr lang="en-GB" dirty="0">
              <a:solidFill>
                <a:sysClr val="windowText" lastClr="000000"/>
              </a:solidFill>
            </a:endParaRPr>
          </a:p>
          <a:p>
            <a:r>
              <a:rPr lang="en-GB" dirty="0">
                <a:solidFill>
                  <a:sysClr val="windowText" lastClr="000000"/>
                </a:solidFill>
              </a:rPr>
              <a:t>Whenever he sees Deana, he gives her a really big, hard squeeze. Deana really hates this because </a:t>
            </a:r>
          </a:p>
          <a:p>
            <a:r>
              <a:rPr lang="en-GB" dirty="0">
                <a:solidFill>
                  <a:sysClr val="windowText" lastClr="000000"/>
                </a:solidFill>
              </a:rPr>
              <a:t>it hurts.</a:t>
            </a:r>
          </a:p>
          <a:p>
            <a:endParaRPr lang="en-GB" dirty="0">
              <a:solidFill>
                <a:sysClr val="windowText" lastClr="000000"/>
              </a:solidFill>
            </a:endParaRPr>
          </a:p>
          <a:p>
            <a:r>
              <a:rPr lang="en-GB" dirty="0">
                <a:solidFill>
                  <a:sysClr val="windowText" lastClr="000000"/>
                </a:solidFill>
              </a:rPr>
              <a:t>Deana doesn’t want to upset him by saying anything about this.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6315" y="1397231"/>
            <a:ext cx="3445832" cy="5489796"/>
          </a:xfrm>
          <a:prstGeom prst="rect">
            <a:avLst/>
          </a:prstGeom>
        </p:spPr>
      </p:pic>
      <p:sp>
        <p:nvSpPr>
          <p:cNvPr id="13" name="Right Arrow 12">
            <a:hlinkClick r:id="rId4" action="ppaction://hlinksldjump"/>
          </p:cNvPr>
          <p:cNvSpPr/>
          <p:nvPr/>
        </p:nvSpPr>
        <p:spPr>
          <a:xfrm rot="10800000">
            <a:off x="2088048" y="5132434"/>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2913470"/>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8">
                                            <p:txEl>
                                              <p:pRg st="5" end="5"/>
                                            </p:txEl>
                                          </p:spTgt>
                                        </p:tgtEl>
                                        <p:attrNameLst>
                                          <p:attrName>style.visibility</p:attrName>
                                        </p:attrNameLst>
                                      </p:cBhvr>
                                      <p:to>
                                        <p:strVal val="visible"/>
                                      </p:to>
                                    </p:set>
                                    <p:animEffect transition="in" filter="fade">
                                      <p:cBhvr>
                                        <p:cTn id="20" dur="500"/>
                                        <p:tgtEl>
                                          <p:spTgt spid="8">
                                            <p:txEl>
                                              <p:pRg st="5" end="5"/>
                                            </p:txEl>
                                          </p:spTgt>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1" y="1479210"/>
            <a:ext cx="3811408" cy="489989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4715544" y="1479210"/>
            <a:ext cx="3751263" cy="3693319"/>
          </a:xfrm>
          <a:prstGeom prst="rect">
            <a:avLst/>
          </a:prstGeom>
        </p:spPr>
        <p:txBody>
          <a:bodyPr wrap="square">
            <a:spAutoFit/>
          </a:bodyPr>
          <a:lstStyle/>
          <a:p>
            <a:r>
              <a:rPr lang="en-GB" dirty="0">
                <a:solidFill>
                  <a:sysClr val="windowText" lastClr="000000"/>
                </a:solidFill>
              </a:rPr>
              <a:t>Two friends, </a:t>
            </a:r>
            <a:r>
              <a:rPr lang="en-GB" dirty="0" err="1">
                <a:solidFill>
                  <a:sysClr val="windowText" lastClr="000000"/>
                </a:solidFill>
              </a:rPr>
              <a:t>Bayo</a:t>
            </a:r>
            <a:r>
              <a:rPr lang="en-GB" dirty="0">
                <a:solidFill>
                  <a:sysClr val="windowText" lastClr="000000"/>
                </a:solidFill>
              </a:rPr>
              <a:t> and Gav, are getting changed for PE. Bayo notices that Gav has some bruises and marks on his back. He asks Gav how he got them.</a:t>
            </a:r>
          </a:p>
          <a:p>
            <a:endParaRPr lang="en-GB" dirty="0">
              <a:solidFill>
                <a:sysClr val="windowText" lastClr="000000"/>
              </a:solidFill>
            </a:endParaRPr>
          </a:p>
          <a:p>
            <a:r>
              <a:rPr lang="en-GB" dirty="0">
                <a:solidFill>
                  <a:sysClr val="windowText" lastClr="000000"/>
                </a:solidFill>
              </a:rPr>
              <a:t>Gav says that they are from playing in the garden and he quickly changes the subject. </a:t>
            </a:r>
          </a:p>
          <a:p>
            <a:endParaRPr lang="en-GB" dirty="0">
              <a:solidFill>
                <a:sysClr val="windowText" lastClr="000000"/>
              </a:solidFill>
            </a:endParaRPr>
          </a:p>
          <a:p>
            <a:r>
              <a:rPr lang="en-GB" dirty="0" err="1">
                <a:solidFill>
                  <a:sysClr val="windowText" lastClr="000000"/>
                </a:solidFill>
              </a:rPr>
              <a:t>Bayo</a:t>
            </a:r>
            <a:r>
              <a:rPr lang="en-GB" dirty="0">
                <a:solidFill>
                  <a:sysClr val="windowText" lastClr="000000"/>
                </a:solidFill>
              </a:rPr>
              <a:t> is worried about his friend because it looks like someone has been hitting him.</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428" y="1937261"/>
            <a:ext cx="3837943" cy="4026906"/>
          </a:xfrm>
          <a:prstGeom prst="rect">
            <a:avLst/>
          </a:prstGeom>
        </p:spPr>
      </p:pic>
      <p:sp>
        <p:nvSpPr>
          <p:cNvPr id="13" name="Right Arrow 12">
            <a:hlinkClick r:id="rId4" action="ppaction://hlinksldjump"/>
          </p:cNvPr>
          <p:cNvSpPr/>
          <p:nvPr/>
        </p:nvSpPr>
        <p:spPr>
          <a:xfrm rot="10800000">
            <a:off x="5968998" y="5386388"/>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3563240"/>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500"/>
                                        <p:tgtEl>
                                          <p:spTgt spid="8">
                                            <p:txEl>
                                              <p:pRg st="2" end="2"/>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543832" y="2627414"/>
            <a:ext cx="4881031" cy="3751691"/>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55651" y="1537906"/>
            <a:ext cx="7669212" cy="923330"/>
          </a:xfrm>
          <a:prstGeom prst="rect">
            <a:avLst/>
          </a:prstGeom>
        </p:spPr>
        <p:txBody>
          <a:bodyPr wrap="square">
            <a:spAutoFit/>
          </a:bodyPr>
          <a:lstStyle/>
          <a:p>
            <a:r>
              <a:rPr lang="en-GB" dirty="0">
                <a:solidFill>
                  <a:sysClr val="windowText" lastClr="000000"/>
                </a:solidFill>
              </a:rPr>
              <a:t>Sibra’s friends have noticed that she is getting thinner and thinner. She is always asking them if she can have some of their playtime snacks or their packed lunch at breaktime.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0857" y="2315950"/>
            <a:ext cx="5093856" cy="3776331"/>
          </a:xfrm>
          <a:prstGeom prst="rect">
            <a:avLst/>
          </a:prstGeom>
        </p:spPr>
      </p:pic>
      <p:sp>
        <p:nvSpPr>
          <p:cNvPr id="5" name="Rectangle 4"/>
          <p:cNvSpPr/>
          <p:nvPr/>
        </p:nvSpPr>
        <p:spPr>
          <a:xfrm>
            <a:off x="755651" y="2630502"/>
            <a:ext cx="2788181" cy="1754326"/>
          </a:xfrm>
          <a:prstGeom prst="rect">
            <a:avLst/>
          </a:prstGeom>
        </p:spPr>
        <p:txBody>
          <a:bodyPr wrap="square">
            <a:spAutoFit/>
          </a:bodyPr>
          <a:lstStyle/>
          <a:p>
            <a:r>
              <a:rPr lang="en-GB" dirty="0">
                <a:solidFill>
                  <a:sysClr val="windowText" lastClr="000000"/>
                </a:solidFill>
              </a:rPr>
              <a:t>Sibra does bring a packed lunch but her friends have noticed that often all she has is some dry bread or a couple of small crackers.</a:t>
            </a:r>
          </a:p>
        </p:txBody>
      </p:sp>
      <p:sp>
        <p:nvSpPr>
          <p:cNvPr id="15" name="Right Arrow 14">
            <a:hlinkClick r:id="rId4" action="ppaction://hlinksldjump"/>
          </p:cNvPr>
          <p:cNvSpPr/>
          <p:nvPr/>
        </p:nvSpPr>
        <p:spPr>
          <a:xfrm rot="10800000">
            <a:off x="1569509" y="4920768"/>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47615521"/>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72000" y="1472305"/>
            <a:ext cx="3852863" cy="494991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55651" y="1472305"/>
            <a:ext cx="3816349" cy="646331"/>
          </a:xfrm>
          <a:prstGeom prst="rect">
            <a:avLst/>
          </a:prstGeom>
        </p:spPr>
        <p:txBody>
          <a:bodyPr wrap="square">
            <a:spAutoFit/>
          </a:bodyPr>
          <a:lstStyle/>
          <a:p>
            <a:r>
              <a:rPr lang="en-GB" dirty="0">
                <a:solidFill>
                  <a:sysClr val="windowText" lastClr="000000"/>
                </a:solidFill>
              </a:rPr>
              <a:t>Rebecca is sitting next to Tyler at the back of the class.</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96721" y="3196691"/>
            <a:ext cx="5007529" cy="3148498"/>
          </a:xfrm>
          <a:prstGeom prst="rect">
            <a:avLst/>
          </a:prstGeom>
        </p:spPr>
      </p:pic>
      <p:sp>
        <p:nvSpPr>
          <p:cNvPr id="13" name="Right Arrow 12">
            <a:hlinkClick r:id="rId4" action="ppaction://hlinksldjump"/>
          </p:cNvPr>
          <p:cNvSpPr/>
          <p:nvPr/>
        </p:nvSpPr>
        <p:spPr>
          <a:xfrm rot="10800000">
            <a:off x="1863459" y="4880010"/>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2234407"/>
            <a:ext cx="3663950" cy="2031325"/>
          </a:xfrm>
          <a:prstGeom prst="rect">
            <a:avLst/>
          </a:prstGeom>
        </p:spPr>
        <p:txBody>
          <a:bodyPr wrap="square">
            <a:spAutoFit/>
          </a:bodyPr>
          <a:lstStyle/>
          <a:p>
            <a:r>
              <a:rPr lang="en-GB" dirty="0">
                <a:solidFill>
                  <a:sysClr val="windowText" lastClr="000000"/>
                </a:solidFill>
              </a:rPr>
              <a:t>Tyler keeps touching her thigh and squeezing her knee under the desk. He knows that the teacher can’t see. </a:t>
            </a:r>
          </a:p>
          <a:p>
            <a:endParaRPr lang="en-GB" dirty="0">
              <a:solidFill>
                <a:sysClr val="windowText" lastClr="000000"/>
              </a:solidFill>
            </a:endParaRPr>
          </a:p>
          <a:p>
            <a:r>
              <a:rPr lang="en-GB" dirty="0">
                <a:solidFill>
                  <a:sysClr val="windowText" lastClr="000000"/>
                </a:solidFill>
              </a:rPr>
              <a:t>He tells </a:t>
            </a:r>
            <a:r>
              <a:rPr lang="en-GB" dirty="0"/>
              <a:t>Rebecca</a:t>
            </a:r>
            <a:r>
              <a:rPr lang="en-GB" dirty="0">
                <a:solidFill>
                  <a:sysClr val="windowText" lastClr="000000"/>
                </a:solidFill>
              </a:rPr>
              <a:t> that if she tells the teacher, he will just deny it.</a:t>
            </a:r>
          </a:p>
        </p:txBody>
      </p:sp>
    </p:spTree>
    <p:extLst>
      <p:ext uri="{BB962C8B-B14F-4D97-AF65-F5344CB8AC3E}">
        <p14:creationId xmlns:p14="http://schemas.microsoft.com/office/powerpoint/2010/main" val="389105406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500"/>
                                        <p:tgtEl>
                                          <p:spTgt spid="4">
                                            <p:txEl>
                                              <p:pRg st="0" end="0"/>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66470" y="2430934"/>
            <a:ext cx="3437473" cy="3984380"/>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Respect and Protect</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ectangle 7"/>
          <p:cNvSpPr/>
          <p:nvPr/>
        </p:nvSpPr>
        <p:spPr>
          <a:xfrm>
            <a:off x="762678" y="1436628"/>
            <a:ext cx="7625671" cy="923330"/>
          </a:xfrm>
          <a:prstGeom prst="rect">
            <a:avLst/>
          </a:prstGeom>
        </p:spPr>
        <p:txBody>
          <a:bodyPr wrap="square">
            <a:spAutoFit/>
          </a:bodyPr>
          <a:lstStyle/>
          <a:p>
            <a:pPr algn="ctr"/>
            <a:r>
              <a:rPr lang="en-GB" dirty="0" err="1">
                <a:solidFill>
                  <a:sysClr val="windowText" lastClr="000000"/>
                </a:solidFill>
              </a:rPr>
              <a:t>Soam</a:t>
            </a:r>
            <a:r>
              <a:rPr lang="en-GB" dirty="0">
                <a:solidFill>
                  <a:sysClr val="windowText" lastClr="000000"/>
                </a:solidFill>
              </a:rPr>
              <a:t> has recently started a new school. He is struggling to make friends. However, there is one boy in his class who really wants to be friends with him.</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l="-1266" r="-1"/>
          <a:stretch/>
        </p:blipFill>
        <p:spPr>
          <a:xfrm>
            <a:off x="3646907" y="2322915"/>
            <a:ext cx="5228852" cy="4005067"/>
          </a:xfrm>
          <a:prstGeom prst="rect">
            <a:avLst/>
          </a:prstGeom>
        </p:spPr>
      </p:pic>
      <p:sp>
        <p:nvSpPr>
          <p:cNvPr id="6" name="Rectangle 5"/>
          <p:cNvSpPr/>
          <p:nvPr/>
        </p:nvSpPr>
        <p:spPr>
          <a:xfrm>
            <a:off x="762679" y="2552662"/>
            <a:ext cx="4203791" cy="923330"/>
          </a:xfrm>
          <a:prstGeom prst="rect">
            <a:avLst/>
          </a:prstGeom>
        </p:spPr>
        <p:txBody>
          <a:bodyPr wrap="square">
            <a:spAutoFit/>
          </a:bodyPr>
          <a:lstStyle/>
          <a:p>
            <a:r>
              <a:rPr lang="en-GB" dirty="0">
                <a:solidFill>
                  <a:sysClr val="windowText" lastClr="000000"/>
                </a:solidFill>
              </a:rPr>
              <a:t>Every day, at playtime, the other boy wants to play-fight, pretending </a:t>
            </a:r>
            <a:r>
              <a:rPr lang="en-GB" dirty="0" err="1">
                <a:solidFill>
                  <a:sysClr val="windowText" lastClr="000000"/>
                </a:solidFill>
              </a:rPr>
              <a:t>Soam</a:t>
            </a:r>
            <a:r>
              <a:rPr lang="en-GB" dirty="0">
                <a:solidFill>
                  <a:sysClr val="windowText" lastClr="000000"/>
                </a:solidFill>
              </a:rPr>
              <a:t> is the dragon and he is the knight.</a:t>
            </a:r>
          </a:p>
        </p:txBody>
      </p:sp>
      <p:sp>
        <p:nvSpPr>
          <p:cNvPr id="7" name="Rectangle 6"/>
          <p:cNvSpPr/>
          <p:nvPr/>
        </p:nvSpPr>
        <p:spPr>
          <a:xfrm>
            <a:off x="762679" y="3668696"/>
            <a:ext cx="4027035" cy="1200329"/>
          </a:xfrm>
          <a:prstGeom prst="rect">
            <a:avLst/>
          </a:prstGeom>
        </p:spPr>
        <p:txBody>
          <a:bodyPr wrap="square">
            <a:spAutoFit/>
          </a:bodyPr>
          <a:lstStyle/>
          <a:p>
            <a:r>
              <a:rPr lang="en-GB" dirty="0">
                <a:solidFill>
                  <a:sysClr val="windowText" lastClr="000000"/>
                </a:solidFill>
              </a:rPr>
              <a:t>The other boy is very rough and </a:t>
            </a:r>
            <a:r>
              <a:rPr lang="en-GB" dirty="0" err="1">
                <a:solidFill>
                  <a:sysClr val="windowText" lastClr="000000"/>
                </a:solidFill>
              </a:rPr>
              <a:t>Soam</a:t>
            </a:r>
            <a:r>
              <a:rPr lang="en-GB" dirty="0">
                <a:solidFill>
                  <a:sysClr val="windowText" lastClr="000000"/>
                </a:solidFill>
              </a:rPr>
              <a:t> always gets hurt. </a:t>
            </a:r>
            <a:r>
              <a:rPr lang="en-GB" dirty="0" err="1">
                <a:solidFill>
                  <a:sysClr val="windowText" lastClr="000000"/>
                </a:solidFill>
              </a:rPr>
              <a:t>Soam</a:t>
            </a:r>
            <a:r>
              <a:rPr lang="en-GB" dirty="0">
                <a:solidFill>
                  <a:sysClr val="windowText" lastClr="000000"/>
                </a:solidFill>
              </a:rPr>
              <a:t> doesn’t like this but he does not want to lose his only friend.</a:t>
            </a:r>
          </a:p>
        </p:txBody>
      </p:sp>
      <p:sp>
        <p:nvSpPr>
          <p:cNvPr id="15" name="Right Arrow 14">
            <a:hlinkClick r:id="rId4" action="ppaction://hlinksldjump"/>
          </p:cNvPr>
          <p:cNvSpPr/>
          <p:nvPr/>
        </p:nvSpPr>
        <p:spPr>
          <a:xfrm rot="10800000">
            <a:off x="1817835" y="5061729"/>
            <a:ext cx="1160463" cy="850900"/>
          </a:xfrm>
          <a:prstGeom prst="rightArrow">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15127997"/>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500"/>
                                        <p:tgtEl>
                                          <p:spTgt spid="6">
                                            <p:txEl>
                                              <p:pRg st="0" end="0"/>
                                            </p:txEl>
                                          </p:spTgt>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500"/>
                                        <p:tgtEl>
                                          <p:spTgt spid="7">
                                            <p:txEl>
                                              <p:pRg st="0" end="0"/>
                                            </p:txEl>
                                          </p:spTgt>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Respect and Protect</a:t>
            </a:r>
          </a:p>
        </p:txBody>
      </p:sp>
      <p:pic>
        <p:nvPicPr>
          <p:cNvPr id="10"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3" name="Rectangle 2"/>
          <p:cNvSpPr/>
          <p:nvPr/>
        </p:nvSpPr>
        <p:spPr>
          <a:xfrm>
            <a:off x="755649" y="1407600"/>
            <a:ext cx="7669213" cy="369332"/>
          </a:xfrm>
          <a:prstGeom prst="rect">
            <a:avLst/>
          </a:prstGeom>
        </p:spPr>
        <p:txBody>
          <a:bodyPr wrap="square">
            <a:spAutoFit/>
          </a:bodyPr>
          <a:lstStyle/>
          <a:p>
            <a:r>
              <a:rPr lang="en-GB" dirty="0"/>
              <a:t>It is important to remember that these scenarios are made-up examples. </a:t>
            </a:r>
          </a:p>
        </p:txBody>
      </p:sp>
      <p:sp>
        <p:nvSpPr>
          <p:cNvPr id="20" name="Rectangle 19"/>
          <p:cNvSpPr/>
          <p:nvPr/>
        </p:nvSpPr>
        <p:spPr>
          <a:xfrm>
            <a:off x="2658534" y="1778579"/>
            <a:ext cx="3809999" cy="495108"/>
          </a:xfrm>
          <a:prstGeom prst="rect">
            <a:avLst/>
          </a:prstGeom>
          <a:solidFill>
            <a:srgbClr val="F08115"/>
          </a:solidFill>
        </p:spPr>
        <p:txBody>
          <a:bodyPr wrap="square" lIns="108000" tIns="108000" rIns="108000" bIns="108000">
            <a:spAutoFit/>
          </a:bodyPr>
          <a:lstStyle/>
          <a:p>
            <a:r>
              <a:rPr lang="en-GB" b="1" dirty="0">
                <a:solidFill>
                  <a:schemeClr val="bg1"/>
                </a:solidFill>
              </a:rPr>
              <a:t>Most children are safe and happy. </a:t>
            </a:r>
          </a:p>
        </p:txBody>
      </p:sp>
      <p:sp>
        <p:nvSpPr>
          <p:cNvPr id="28" name="Rectangle 27"/>
          <p:cNvSpPr/>
          <p:nvPr/>
        </p:nvSpPr>
        <p:spPr>
          <a:xfrm>
            <a:off x="800949" y="2388760"/>
            <a:ext cx="2272222" cy="4469239"/>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t" anchorCtr="0"/>
          <a:lstStyle/>
          <a:p>
            <a:pPr algn="ctr"/>
            <a:r>
              <a:rPr lang="en-GB" dirty="0">
                <a:solidFill>
                  <a:schemeClr val="tx1"/>
                </a:solidFill>
              </a:rPr>
              <a:t>Ruby doesn’t feel comfortable with her mum’s new boyfriend. However, Ruby’s friend Maddie lives with her mum’s new boyfriend and he is really kind. Maddie is really happy and she always feels safe.</a:t>
            </a:r>
          </a:p>
        </p:txBody>
      </p:sp>
      <p:sp>
        <p:nvSpPr>
          <p:cNvPr id="29" name="Rectangle 28"/>
          <p:cNvSpPr/>
          <p:nvPr/>
        </p:nvSpPr>
        <p:spPr>
          <a:xfrm>
            <a:off x="3433048" y="2388761"/>
            <a:ext cx="2277903" cy="4469238"/>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t" anchorCtr="0"/>
          <a:lstStyle/>
          <a:p>
            <a:pPr algn="ctr"/>
            <a:r>
              <a:rPr lang="en-GB" dirty="0" err="1">
                <a:solidFill>
                  <a:schemeClr val="tx1"/>
                </a:solidFill>
              </a:rPr>
              <a:t>Soam</a:t>
            </a:r>
            <a:r>
              <a:rPr lang="en-GB" dirty="0">
                <a:solidFill>
                  <a:schemeClr val="tx1"/>
                </a:solidFill>
              </a:rPr>
              <a:t> is having a tough time finding the right </a:t>
            </a:r>
          </a:p>
          <a:p>
            <a:pPr algn="ctr"/>
            <a:r>
              <a:rPr lang="en-GB" dirty="0">
                <a:solidFill>
                  <a:schemeClr val="tx1"/>
                </a:solidFill>
              </a:rPr>
              <a:t>friends and communicating his feelings to the boy who plays with him. However, his brother has made friends easily in his class in the same school. </a:t>
            </a:r>
          </a:p>
        </p:txBody>
      </p:sp>
      <p:sp>
        <p:nvSpPr>
          <p:cNvPr id="30" name="Rectangle 29"/>
          <p:cNvSpPr/>
          <p:nvPr/>
        </p:nvSpPr>
        <p:spPr>
          <a:xfrm>
            <a:off x="6137355" y="2388761"/>
            <a:ext cx="2272222" cy="4469238"/>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t" anchorCtr="0"/>
          <a:lstStyle/>
          <a:p>
            <a:pPr algn="ctr"/>
            <a:r>
              <a:rPr lang="en-GB" dirty="0">
                <a:solidFill>
                  <a:schemeClr val="tx1"/>
                </a:solidFill>
              </a:rPr>
              <a:t>Rebecca has problems with the boy who sits next to her in class. However, her  friend, Olivia, sits next to a boy who used to keep poking her with a pencil. He stopped when Olivia told him to stop.</a:t>
            </a:r>
          </a:p>
        </p:txBody>
      </p:sp>
      <p:sp>
        <p:nvSpPr>
          <p:cNvPr id="15" name="Rectangle 14">
            <a:extLst>
              <a:ext uri="{FF2B5EF4-FFF2-40B4-BE49-F238E27FC236}">
                <a16:creationId xmlns:a16="http://schemas.microsoft.com/office/drawing/2014/main" id="{F8661189-0D5D-4247-831E-F5BDF5CB9D23}"/>
              </a:ext>
            </a:extLst>
          </p:cNvPr>
          <p:cNvSpPr/>
          <p:nvPr/>
        </p:nvSpPr>
        <p:spPr>
          <a:xfrm>
            <a:off x="1562223" y="2388760"/>
            <a:ext cx="2277903" cy="4469238"/>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t" anchorCtr="0"/>
          <a:lstStyle/>
          <a:p>
            <a:pPr algn="ctr"/>
            <a:r>
              <a:rPr lang="en-GB" dirty="0" err="1">
                <a:solidFill>
                  <a:schemeClr val="tx1"/>
                </a:solidFill>
              </a:rPr>
              <a:t>Bilan</a:t>
            </a:r>
            <a:r>
              <a:rPr lang="en-GB" dirty="0">
                <a:solidFill>
                  <a:schemeClr val="tx1"/>
                </a:solidFill>
              </a:rPr>
              <a:t> is Astur's cousin. Her parents believe that FGM is wrong and support the laws against it.</a:t>
            </a:r>
          </a:p>
        </p:txBody>
      </p:sp>
      <p:pic>
        <p:nvPicPr>
          <p:cNvPr id="23" name="Picture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78172" y="2388760"/>
            <a:ext cx="1897198" cy="4362225"/>
          </a:xfrm>
          <a:prstGeom prst="rect">
            <a:avLst/>
          </a:prstGeom>
        </p:spPr>
      </p:pic>
      <p:pic>
        <p:nvPicPr>
          <p:cNvPr id="31" name="Picture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10587" y="2619986"/>
            <a:ext cx="2850982" cy="4006785"/>
          </a:xfrm>
          <a:prstGeom prst="rect">
            <a:avLst/>
          </a:prstGeom>
        </p:spPr>
      </p:pic>
      <p:pic>
        <p:nvPicPr>
          <p:cNvPr id="32" name="Picture 3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02274" y="2640932"/>
            <a:ext cx="4461547" cy="3619224"/>
          </a:xfrm>
          <a:prstGeom prst="rect">
            <a:avLst/>
          </a:prstGeom>
        </p:spPr>
      </p:pic>
      <p:pic>
        <p:nvPicPr>
          <p:cNvPr id="16" name="Picture 15">
            <a:extLst>
              <a:ext uri="{FF2B5EF4-FFF2-40B4-BE49-F238E27FC236}">
                <a16:creationId xmlns:a16="http://schemas.microsoft.com/office/drawing/2014/main" id="{34010920-B720-46D6-8003-8D5614DD5E99}"/>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4572000" y="2411825"/>
            <a:ext cx="2980800" cy="3960579"/>
          </a:xfrm>
          <a:prstGeom prst="rect">
            <a:avLst/>
          </a:prstGeom>
        </p:spPr>
      </p:pic>
      <p:grpSp>
        <p:nvGrpSpPr>
          <p:cNvPr id="35" name="Group 34"/>
          <p:cNvGrpSpPr/>
          <p:nvPr/>
        </p:nvGrpSpPr>
        <p:grpSpPr>
          <a:xfrm>
            <a:off x="755650" y="2250654"/>
            <a:ext cx="7669213" cy="3986634"/>
            <a:chOff x="755650" y="2250654"/>
            <a:chExt cx="7669213" cy="3986634"/>
          </a:xfrm>
        </p:grpSpPr>
        <p:pic>
          <p:nvPicPr>
            <p:cNvPr id="34" name="Picture 3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465158" y="2250654"/>
              <a:ext cx="6463228" cy="3393360"/>
            </a:xfrm>
            <a:prstGeom prst="rect">
              <a:avLst/>
            </a:prstGeom>
          </p:spPr>
        </p:pic>
        <p:sp>
          <p:nvSpPr>
            <p:cNvPr id="33" name="Rectangle 32"/>
            <p:cNvSpPr/>
            <p:nvPr/>
          </p:nvSpPr>
          <p:spPr>
            <a:xfrm>
              <a:off x="755650" y="5167618"/>
              <a:ext cx="7669213" cy="1069670"/>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b="1" dirty="0"/>
                <a:t>Some situations can be resolved if we give them time. However, it’s usually best to speak up and ask for advice or help, sooner rather than later. Knowing when to ask for help is an important skill. </a:t>
              </a:r>
            </a:p>
          </p:txBody>
        </p:sp>
      </p:grpSp>
    </p:spTree>
    <p:extLst>
      <p:ext uri="{BB962C8B-B14F-4D97-AF65-F5344CB8AC3E}">
        <p14:creationId xmlns:p14="http://schemas.microsoft.com/office/powerpoint/2010/main" val="3350469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ppt_x"/>
                                          </p:val>
                                        </p:tav>
                                        <p:tav tm="100000">
                                          <p:val>
                                            <p:strVal val="#ppt_x"/>
                                          </p:val>
                                        </p:tav>
                                      </p:tavLst>
                                    </p:anim>
                                    <p:anim calcmode="lin" valueType="num">
                                      <p:cBhvr additive="base">
                                        <p:cTn id="17" dur="500" fill="hold"/>
                                        <p:tgtEl>
                                          <p:spTgt spid="28"/>
                                        </p:tgtEl>
                                        <p:attrNameLst>
                                          <p:attrName>ppt_y</p:attrName>
                                        </p:attrNameLst>
                                      </p:cBhvr>
                                      <p:tavLst>
                                        <p:tav tm="0">
                                          <p:val>
                                            <p:strVal val="1+#ppt_h/2"/>
                                          </p:val>
                                        </p:tav>
                                        <p:tav tm="100000">
                                          <p:val>
                                            <p:strVal val="#ppt_y"/>
                                          </p:val>
                                        </p:tav>
                                      </p:tavLst>
                                    </p:anim>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xit" presetSubtype="4" fill="hold" grpId="1" nodeType="clickEffect">
                                  <p:stCondLst>
                                    <p:cond delay="0"/>
                                  </p:stCondLst>
                                  <p:childTnLst>
                                    <p:anim calcmode="lin" valueType="num">
                                      <p:cBhvr additive="base">
                                        <p:cTn id="25" dur="500"/>
                                        <p:tgtEl>
                                          <p:spTgt spid="28"/>
                                        </p:tgtEl>
                                        <p:attrNameLst>
                                          <p:attrName>ppt_x</p:attrName>
                                        </p:attrNameLst>
                                      </p:cBhvr>
                                      <p:tavLst>
                                        <p:tav tm="0">
                                          <p:val>
                                            <p:strVal val="ppt_x"/>
                                          </p:val>
                                        </p:tav>
                                        <p:tav tm="100000">
                                          <p:val>
                                            <p:strVal val="ppt_x"/>
                                          </p:val>
                                        </p:tav>
                                      </p:tavLst>
                                    </p:anim>
                                    <p:anim calcmode="lin" valueType="num">
                                      <p:cBhvr additive="base">
                                        <p:cTn id="26" dur="500"/>
                                        <p:tgtEl>
                                          <p:spTgt spid="28"/>
                                        </p:tgtEl>
                                        <p:attrNameLst>
                                          <p:attrName>ppt_y</p:attrName>
                                        </p:attrNameLst>
                                      </p:cBhvr>
                                      <p:tavLst>
                                        <p:tav tm="0">
                                          <p:val>
                                            <p:strVal val="ppt_y"/>
                                          </p:val>
                                        </p:tav>
                                        <p:tav tm="100000">
                                          <p:val>
                                            <p:strVal val="1+ppt_h/2"/>
                                          </p:val>
                                        </p:tav>
                                      </p:tavLst>
                                    </p:anim>
                                    <p:set>
                                      <p:cBhvr>
                                        <p:cTn id="27" dur="1" fill="hold">
                                          <p:stCondLst>
                                            <p:cond delay="499"/>
                                          </p:stCondLst>
                                        </p:cTn>
                                        <p:tgtEl>
                                          <p:spTgt spid="2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3"/>
                                        </p:tgtEl>
                                      </p:cBhvr>
                                    </p:animEffect>
                                    <p:set>
                                      <p:cBhvr>
                                        <p:cTn id="30" dur="1" fill="hold">
                                          <p:stCondLst>
                                            <p:cond delay="499"/>
                                          </p:stCondLst>
                                        </p:cTn>
                                        <p:tgtEl>
                                          <p:spTgt spid="23"/>
                                        </p:tgtEl>
                                        <p:attrNameLst>
                                          <p:attrName>style.visibility</p:attrName>
                                        </p:attrNameLst>
                                      </p:cBhvr>
                                      <p:to>
                                        <p:strVal val="hidden"/>
                                      </p:to>
                                    </p:set>
                                  </p:childTnLst>
                                </p:cTn>
                              </p:par>
                            </p:childTnLst>
                          </p:cTn>
                        </p:par>
                        <p:par>
                          <p:cTn id="31" fill="hold">
                            <p:stCondLst>
                              <p:cond delay="500"/>
                            </p:stCondLst>
                            <p:childTnLst>
                              <p:par>
                                <p:cTn id="32" presetID="2" presetClass="entr" presetSubtype="4"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nodeType="click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500"/>
                                        <p:tgtEl>
                                          <p:spTgt spid="29"/>
                                        </p:tgtEl>
                                        <p:attrNameLst>
                                          <p:attrName>ppt_x</p:attrName>
                                        </p:attrNameLst>
                                      </p:cBhvr>
                                      <p:tavLst>
                                        <p:tav tm="0">
                                          <p:val>
                                            <p:strVal val="ppt_x"/>
                                          </p:val>
                                        </p:tav>
                                        <p:tav tm="100000">
                                          <p:val>
                                            <p:strVal val="ppt_x"/>
                                          </p:val>
                                        </p:tav>
                                      </p:tavLst>
                                    </p:anim>
                                    <p:anim calcmode="lin" valueType="num">
                                      <p:cBhvr additive="base">
                                        <p:cTn id="47" dur="500"/>
                                        <p:tgtEl>
                                          <p:spTgt spid="29"/>
                                        </p:tgtEl>
                                        <p:attrNameLst>
                                          <p:attrName>ppt_y</p:attrName>
                                        </p:attrNameLst>
                                      </p:cBhvr>
                                      <p:tavLst>
                                        <p:tav tm="0">
                                          <p:val>
                                            <p:strVal val="ppt_y"/>
                                          </p:val>
                                        </p:tav>
                                        <p:tav tm="100000">
                                          <p:val>
                                            <p:strVal val="1+ppt_h/2"/>
                                          </p:val>
                                        </p:tav>
                                      </p:tavLst>
                                    </p:anim>
                                    <p:set>
                                      <p:cBhvr>
                                        <p:cTn id="48" dur="1" fill="hold">
                                          <p:stCondLst>
                                            <p:cond delay="499"/>
                                          </p:stCondLst>
                                        </p:cTn>
                                        <p:tgtEl>
                                          <p:spTgt spid="29"/>
                                        </p:tgtEl>
                                        <p:attrNameLst>
                                          <p:attrName>style.visibility</p:attrName>
                                        </p:attrNameLst>
                                      </p:cBhvr>
                                      <p:to>
                                        <p:strVal val="hidden"/>
                                      </p:to>
                                    </p:set>
                                  </p:childTnLst>
                                </p:cTn>
                              </p:par>
                            </p:childTnLst>
                          </p:cTn>
                        </p:par>
                        <p:par>
                          <p:cTn id="49" fill="hold">
                            <p:stCondLst>
                              <p:cond delay="500"/>
                            </p:stCondLst>
                            <p:childTnLst>
                              <p:par>
                                <p:cTn id="50" presetID="2" presetClass="entr" presetSubtype="4"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par>
                          <p:cTn id="54" fill="hold">
                            <p:stCondLst>
                              <p:cond delay="1000"/>
                            </p:stCondLst>
                            <p:childTnLst>
                              <p:par>
                                <p:cTn id="55" presetID="10" presetClass="entr" presetSubtype="0" fill="hold"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500"/>
                                        <p:tgtEl>
                                          <p:spTgt spid="32"/>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xit" presetSubtype="4" fill="hold" grpId="1" nodeType="clickEffect">
                                  <p:stCondLst>
                                    <p:cond delay="0"/>
                                  </p:stCondLst>
                                  <p:childTnLst>
                                    <p:anim calcmode="lin" valueType="num">
                                      <p:cBhvr additive="base">
                                        <p:cTn id="61" dur="500"/>
                                        <p:tgtEl>
                                          <p:spTgt spid="30"/>
                                        </p:tgtEl>
                                        <p:attrNameLst>
                                          <p:attrName>ppt_x</p:attrName>
                                        </p:attrNameLst>
                                      </p:cBhvr>
                                      <p:tavLst>
                                        <p:tav tm="0">
                                          <p:val>
                                            <p:strVal val="ppt_x"/>
                                          </p:val>
                                        </p:tav>
                                        <p:tav tm="100000">
                                          <p:val>
                                            <p:strVal val="ppt_x"/>
                                          </p:val>
                                        </p:tav>
                                      </p:tavLst>
                                    </p:anim>
                                    <p:anim calcmode="lin" valueType="num">
                                      <p:cBhvr additive="base">
                                        <p:cTn id="62" dur="500"/>
                                        <p:tgtEl>
                                          <p:spTgt spid="30"/>
                                        </p:tgtEl>
                                        <p:attrNameLst>
                                          <p:attrName>ppt_y</p:attrName>
                                        </p:attrNameLst>
                                      </p:cBhvr>
                                      <p:tavLst>
                                        <p:tav tm="0">
                                          <p:val>
                                            <p:strVal val="ppt_y"/>
                                          </p:val>
                                        </p:tav>
                                        <p:tav tm="100000">
                                          <p:val>
                                            <p:strVal val="1+ppt_h/2"/>
                                          </p:val>
                                        </p:tav>
                                      </p:tavLst>
                                    </p:anim>
                                    <p:set>
                                      <p:cBhvr>
                                        <p:cTn id="63" dur="1" fill="hold">
                                          <p:stCondLst>
                                            <p:cond delay="499"/>
                                          </p:stCondLst>
                                        </p:cTn>
                                        <p:tgtEl>
                                          <p:spTgt spid="30"/>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32"/>
                                        </p:tgtEl>
                                      </p:cBhvr>
                                    </p:animEffect>
                                    <p:set>
                                      <p:cBhvr>
                                        <p:cTn id="66" dur="1" fill="hold">
                                          <p:stCondLst>
                                            <p:cond delay="499"/>
                                          </p:stCondLst>
                                        </p:cTn>
                                        <p:tgtEl>
                                          <p:spTgt spid="32"/>
                                        </p:tgtEl>
                                        <p:attrNameLst>
                                          <p:attrName>style.visibility</p:attrName>
                                        </p:attrNameLst>
                                      </p:cBhvr>
                                      <p:to>
                                        <p:strVal val="hidden"/>
                                      </p:to>
                                    </p:set>
                                  </p:childTnLst>
                                </p:cTn>
                              </p:par>
                            </p:childTnLst>
                          </p:cTn>
                        </p:par>
                        <p:par>
                          <p:cTn id="67" fill="hold">
                            <p:stCondLst>
                              <p:cond delay="500"/>
                            </p:stCondLst>
                            <p:childTnLst>
                              <p:par>
                                <p:cTn id="68" presetID="2" presetClass="entr" presetSubtype="4"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500" fill="hold"/>
                                        <p:tgtEl>
                                          <p:spTgt spid="15"/>
                                        </p:tgtEl>
                                        <p:attrNameLst>
                                          <p:attrName>ppt_x</p:attrName>
                                        </p:attrNameLst>
                                      </p:cBhvr>
                                      <p:tavLst>
                                        <p:tav tm="0">
                                          <p:val>
                                            <p:strVal val="#ppt_x"/>
                                          </p:val>
                                        </p:tav>
                                        <p:tav tm="100000">
                                          <p:val>
                                            <p:strVal val="#ppt_x"/>
                                          </p:val>
                                        </p:tav>
                                      </p:tavLst>
                                    </p:anim>
                                    <p:anim calcmode="lin" valueType="num">
                                      <p:cBhvr additive="base">
                                        <p:cTn id="71" dur="500" fill="hold"/>
                                        <p:tgtEl>
                                          <p:spTgt spid="15"/>
                                        </p:tgtEl>
                                        <p:attrNameLst>
                                          <p:attrName>ppt_y</p:attrName>
                                        </p:attrNameLst>
                                      </p:cBhvr>
                                      <p:tavLst>
                                        <p:tav tm="0">
                                          <p:val>
                                            <p:strVal val="1+#ppt_h/2"/>
                                          </p:val>
                                        </p:tav>
                                        <p:tav tm="100000">
                                          <p:val>
                                            <p:strVal val="#ppt_y"/>
                                          </p:val>
                                        </p:tav>
                                      </p:tavLst>
                                    </p:anim>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fade">
                                      <p:cBhvr>
                                        <p:cTn id="75" dur="500"/>
                                        <p:tgtEl>
                                          <p:spTgt spid="16"/>
                                        </p:tgtEl>
                                      </p:cBhvr>
                                    </p:animEffect>
                                  </p:childTnLst>
                                </p:cTn>
                              </p:par>
                            </p:childTnLst>
                          </p:cTn>
                        </p:par>
                      </p:childTnLst>
                    </p:cTn>
                  </p:par>
                  <p:par>
                    <p:cTn id="76" fill="hold">
                      <p:stCondLst>
                        <p:cond delay="indefinite"/>
                      </p:stCondLst>
                      <p:childTnLst>
                        <p:par>
                          <p:cTn id="77" fill="hold">
                            <p:stCondLst>
                              <p:cond delay="0"/>
                            </p:stCondLst>
                            <p:childTnLst>
                              <p:par>
                                <p:cTn id="78" presetID="2" presetClass="exit" presetSubtype="4" fill="hold" grpId="1" nodeType="clickEffect">
                                  <p:stCondLst>
                                    <p:cond delay="0"/>
                                  </p:stCondLst>
                                  <p:childTnLst>
                                    <p:anim calcmode="lin" valueType="num">
                                      <p:cBhvr additive="base">
                                        <p:cTn id="79" dur="500"/>
                                        <p:tgtEl>
                                          <p:spTgt spid="15"/>
                                        </p:tgtEl>
                                        <p:attrNameLst>
                                          <p:attrName>ppt_x</p:attrName>
                                        </p:attrNameLst>
                                      </p:cBhvr>
                                      <p:tavLst>
                                        <p:tav tm="0">
                                          <p:val>
                                            <p:strVal val="ppt_x"/>
                                          </p:val>
                                        </p:tav>
                                        <p:tav tm="100000">
                                          <p:val>
                                            <p:strVal val="ppt_x"/>
                                          </p:val>
                                        </p:tav>
                                      </p:tavLst>
                                    </p:anim>
                                    <p:anim calcmode="lin" valueType="num">
                                      <p:cBhvr additive="base">
                                        <p:cTn id="80" dur="500"/>
                                        <p:tgtEl>
                                          <p:spTgt spid="15"/>
                                        </p:tgtEl>
                                        <p:attrNameLst>
                                          <p:attrName>ppt_y</p:attrName>
                                        </p:attrNameLst>
                                      </p:cBhvr>
                                      <p:tavLst>
                                        <p:tav tm="0">
                                          <p:val>
                                            <p:strVal val="ppt_y"/>
                                          </p:val>
                                        </p:tav>
                                        <p:tav tm="100000">
                                          <p:val>
                                            <p:strVal val="1+ppt_h/2"/>
                                          </p:val>
                                        </p:tav>
                                      </p:tavLst>
                                    </p:anim>
                                    <p:set>
                                      <p:cBhvr>
                                        <p:cTn id="81" dur="1" fill="hold">
                                          <p:stCondLst>
                                            <p:cond delay="499"/>
                                          </p:stCondLst>
                                        </p:cTn>
                                        <p:tgtEl>
                                          <p:spTgt spid="15"/>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16"/>
                                        </p:tgtEl>
                                      </p:cBhvr>
                                    </p:animEffect>
                                    <p:set>
                                      <p:cBhvr>
                                        <p:cTn id="84" dur="1" fill="hold">
                                          <p:stCondLst>
                                            <p:cond delay="499"/>
                                          </p:stCondLst>
                                        </p:cTn>
                                        <p:tgtEl>
                                          <p:spTgt spid="16"/>
                                        </p:tgtEl>
                                        <p:attrNameLst>
                                          <p:attrName>style.visibility</p:attrName>
                                        </p:attrNameLst>
                                      </p:cBhvr>
                                      <p:to>
                                        <p:strVal val="hidden"/>
                                      </p:to>
                                    </p:set>
                                  </p:childTnLst>
                                </p:cTn>
                              </p:par>
                            </p:childTnLst>
                          </p:cTn>
                        </p:par>
                        <p:par>
                          <p:cTn id="85" fill="hold">
                            <p:stCondLst>
                              <p:cond delay="500"/>
                            </p:stCondLst>
                            <p:childTnLst>
                              <p:par>
                                <p:cTn id="86" presetID="42" presetClass="entr" presetSubtype="0" fill="hold"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1000"/>
                                        <p:tgtEl>
                                          <p:spTgt spid="35"/>
                                        </p:tgtEl>
                                      </p:cBhvr>
                                    </p:animEffect>
                                    <p:anim calcmode="lin" valueType="num">
                                      <p:cBhvr>
                                        <p:cTn id="89" dur="1000" fill="hold"/>
                                        <p:tgtEl>
                                          <p:spTgt spid="35"/>
                                        </p:tgtEl>
                                        <p:attrNameLst>
                                          <p:attrName>ppt_x</p:attrName>
                                        </p:attrNameLst>
                                      </p:cBhvr>
                                      <p:tavLst>
                                        <p:tav tm="0">
                                          <p:val>
                                            <p:strVal val="#ppt_x"/>
                                          </p:val>
                                        </p:tav>
                                        <p:tav tm="100000">
                                          <p:val>
                                            <p:strVal val="#ppt_x"/>
                                          </p:val>
                                        </p:tav>
                                      </p:tavLst>
                                    </p:anim>
                                    <p:anim calcmode="lin" valueType="num">
                                      <p:cBhvr>
                                        <p:cTn id="90"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animBg="1"/>
      <p:bldP spid="28" grpId="0" animBg="1"/>
      <p:bldP spid="28" grpId="1" animBg="1"/>
      <p:bldP spid="29" grpId="0" animBg="1"/>
      <p:bldP spid="29" grpId="1" animBg="1"/>
      <p:bldP spid="30" grpId="0" animBg="1"/>
      <p:bldP spid="30" grpId="1" animBg="1"/>
      <p:bldP spid="15" grpId="0" animBg="1"/>
      <p:bldP spid="1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9" name="Rectangle 8"/>
          <p:cNvSpPr/>
          <p:nvPr/>
        </p:nvSpPr>
        <p:spPr>
          <a:xfrm>
            <a:off x="755650" y="1473081"/>
            <a:ext cx="7632700" cy="646331"/>
          </a:xfrm>
          <a:prstGeom prst="rect">
            <a:avLst/>
          </a:prstGeom>
        </p:spPr>
        <p:txBody>
          <a:bodyPr wrap="square">
            <a:spAutoFit/>
          </a:bodyPr>
          <a:lstStyle/>
          <a:p>
            <a:r>
              <a:rPr lang="en-GB" dirty="0"/>
              <a:t>All the children in the made-up scenarios need support to cope with their own situation and make things better. </a:t>
            </a:r>
          </a:p>
        </p:txBody>
      </p:sp>
      <p:sp>
        <p:nvSpPr>
          <p:cNvPr id="17" name="Rectangle 16"/>
          <p:cNvSpPr/>
          <p:nvPr/>
        </p:nvSpPr>
        <p:spPr>
          <a:xfrm>
            <a:off x="755651" y="2119412"/>
            <a:ext cx="3923925" cy="769461"/>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No child has to keep their concerns and worries to themselves.</a:t>
            </a:r>
          </a:p>
        </p:txBody>
      </p:sp>
      <p:sp>
        <p:nvSpPr>
          <p:cNvPr id="18" name="Rectangle 17"/>
          <p:cNvSpPr/>
          <p:nvPr/>
        </p:nvSpPr>
        <p:spPr>
          <a:xfrm>
            <a:off x="755650" y="2969448"/>
            <a:ext cx="3923926" cy="1274550"/>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No child has to keep a secret about something that makes them uncomfortable or that makes them feel upset or worried.</a:t>
            </a:r>
          </a:p>
        </p:txBody>
      </p:sp>
      <p:sp>
        <p:nvSpPr>
          <p:cNvPr id="21" name="Rectangle 20"/>
          <p:cNvSpPr/>
          <p:nvPr/>
        </p:nvSpPr>
        <p:spPr>
          <a:xfrm>
            <a:off x="755652" y="4324573"/>
            <a:ext cx="3923924" cy="1768251"/>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pPr algn="ctr"/>
            <a:r>
              <a:rPr lang="en-GB" spc="-30" dirty="0"/>
              <a:t>It can sometimes be hard to talk about certain situations but seeking support from a trusted adult is always the best thing to do.</a:t>
            </a:r>
          </a:p>
        </p:txBody>
      </p:sp>
      <p:pic>
        <p:nvPicPr>
          <p:cNvPr id="10"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Rectangle 10"/>
          <p:cNvSpPr/>
          <p:nvPr/>
        </p:nvSpPr>
        <p:spPr>
          <a:xfrm>
            <a:off x="755650" y="2969448"/>
            <a:ext cx="3923926" cy="1274550"/>
          </a:xfrm>
          <a:prstGeom prst="rect">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 bIns="108000" rtlCol="0" anchor="ctr"/>
          <a:lstStyle/>
          <a:p>
            <a:r>
              <a:rPr lang="en-GB" dirty="0"/>
              <a:t>If something happens that makes someone feel uncomfortable, it is not their fault. A trusted adult will be able to help.</a:t>
            </a:r>
          </a:p>
        </p:txBody>
      </p:sp>
      <p:sp>
        <p:nvSpPr>
          <p:cNvPr id="12" name="Rectangle 11"/>
          <p:cNvSpPr/>
          <p:nvPr/>
        </p:nvSpPr>
        <p:spPr>
          <a:xfrm>
            <a:off x="755650" y="4324573"/>
            <a:ext cx="7848600" cy="2038127"/>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700000" bIns="108000" rtlCol="0" anchor="ctr"/>
          <a:lstStyle/>
          <a:p>
            <a:r>
              <a:rPr lang="en-GB" spc="-30" dirty="0"/>
              <a:t>Sometimes people may need to seek support for themselves but sometimes it is for someone else. If a friend tells you something that has happened to that has made them feel worried or uncomfortable, the most helpful thing to do is to talk to a trusted adult about what's been shared, to make sure your friend gets the help they need.</a:t>
            </a:r>
          </a:p>
        </p:txBody>
      </p:sp>
      <p:sp>
        <p:nvSpPr>
          <p:cNvPr id="23" name="Oval 22"/>
          <p:cNvSpPr/>
          <p:nvPr/>
        </p:nvSpPr>
        <p:spPr>
          <a:xfrm>
            <a:off x="4848936" y="1918616"/>
            <a:ext cx="2523324" cy="2523324"/>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could the children in our scenarios have turned to?</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5938221" y="3180278"/>
            <a:ext cx="2739052" cy="3677722"/>
          </a:xfrm>
          <a:prstGeom prst="rect">
            <a:avLst/>
          </a:prstGeom>
        </p:spPr>
      </p:pic>
    </p:spTree>
    <p:extLst>
      <p:ext uri="{BB962C8B-B14F-4D97-AF65-F5344CB8AC3E}">
        <p14:creationId xmlns:p14="http://schemas.microsoft.com/office/powerpoint/2010/main" val="391458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8"/>
                                        </p:tgtEl>
                                      </p:cBhvr>
                                    </p:animEffect>
                                    <p:set>
                                      <p:cBhvr>
                                        <p:cTn id="33" dur="1" fill="hold">
                                          <p:stCondLst>
                                            <p:cond delay="499"/>
                                          </p:stCondLst>
                                        </p:cTn>
                                        <p:tgtEl>
                                          <p:spTgt spid="18"/>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21"/>
                                        </p:tgtEl>
                                      </p:cBhvr>
                                    </p:animEffect>
                                    <p:set>
                                      <p:cBhvr>
                                        <p:cTn id="36" dur="1" fill="hold">
                                          <p:stCondLst>
                                            <p:cond delay="499"/>
                                          </p:stCondLst>
                                        </p:cTn>
                                        <p:tgtEl>
                                          <p:spTgt spid="21"/>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750" fill="hold"/>
                                        <p:tgtEl>
                                          <p:spTgt spid="23"/>
                                        </p:tgtEl>
                                        <p:attrNameLst>
                                          <p:attrName>ppt_w</p:attrName>
                                        </p:attrNameLst>
                                      </p:cBhvr>
                                      <p:tavLst>
                                        <p:tav tm="0">
                                          <p:val>
                                            <p:fltVal val="0"/>
                                          </p:val>
                                        </p:tav>
                                        <p:tav tm="100000">
                                          <p:val>
                                            <p:strVal val="#ppt_w"/>
                                          </p:val>
                                        </p:tav>
                                      </p:tavLst>
                                    </p:anim>
                                    <p:anim calcmode="lin" valueType="num">
                                      <p:cBhvr>
                                        <p:cTn id="56" dur="750" fill="hold"/>
                                        <p:tgtEl>
                                          <p:spTgt spid="23"/>
                                        </p:tgtEl>
                                        <p:attrNameLst>
                                          <p:attrName>ppt_h</p:attrName>
                                        </p:attrNameLst>
                                      </p:cBhvr>
                                      <p:tavLst>
                                        <p:tav tm="0">
                                          <p:val>
                                            <p:fltVal val="0"/>
                                          </p:val>
                                        </p:tav>
                                        <p:tav tm="100000">
                                          <p:val>
                                            <p:strVal val="#ppt_h"/>
                                          </p:val>
                                        </p:tav>
                                      </p:tavLst>
                                    </p:anim>
                                    <p:anim calcmode="lin" valueType="num">
                                      <p:cBhvr>
                                        <p:cTn id="57" dur="750" fill="hold"/>
                                        <p:tgtEl>
                                          <p:spTgt spid="23"/>
                                        </p:tgtEl>
                                        <p:attrNameLst>
                                          <p:attrName>style.rotation</p:attrName>
                                        </p:attrNameLst>
                                      </p:cBhvr>
                                      <p:tavLst>
                                        <p:tav tm="0">
                                          <p:val>
                                            <p:fltVal val="90"/>
                                          </p:val>
                                        </p:tav>
                                        <p:tav tm="100000">
                                          <p:val>
                                            <p:fltVal val="0"/>
                                          </p:val>
                                        </p:tav>
                                      </p:tavLst>
                                    </p:anim>
                                    <p:animEffect transition="in" filter="fade">
                                      <p:cBhvr>
                                        <p:cTn id="58"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7" grpId="0" animBg="1"/>
      <p:bldP spid="18" grpId="0" animBg="1"/>
      <p:bldP spid="18" grpId="1" animBg="1"/>
      <p:bldP spid="21" grpId="0" animBg="1"/>
      <p:bldP spid="21" grpId="1" animBg="1"/>
      <p:bldP spid="11" grpId="0" animBg="1"/>
      <p:bldP spid="1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23" name="Oval 22"/>
          <p:cNvSpPr/>
          <p:nvPr/>
        </p:nvSpPr>
        <p:spPr>
          <a:xfrm>
            <a:off x="5920139" y="3677451"/>
            <a:ext cx="2523324" cy="2523324"/>
          </a:xfrm>
          <a:prstGeom prst="ellipse">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are your trusted adults?</a:t>
            </a:r>
          </a:p>
        </p:txBody>
      </p:sp>
      <p:sp>
        <p:nvSpPr>
          <p:cNvPr id="10" name="Pentagon 9"/>
          <p:cNvSpPr/>
          <p:nvPr/>
        </p:nvSpPr>
        <p:spPr>
          <a:xfrm>
            <a:off x="457198" y="1407600"/>
            <a:ext cx="3454402" cy="548938"/>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b="1" dirty="0">
                <a:solidFill>
                  <a:schemeClr val="bg1"/>
                </a:solidFill>
              </a:rPr>
              <a:t>A trusted adult could be:</a:t>
            </a:r>
          </a:p>
        </p:txBody>
      </p:sp>
      <p:sp>
        <p:nvSpPr>
          <p:cNvPr id="11" name="Rectangle 10"/>
          <p:cNvSpPr/>
          <p:nvPr/>
        </p:nvSpPr>
        <p:spPr>
          <a:xfrm>
            <a:off x="755650" y="2091094"/>
            <a:ext cx="5543550" cy="2015936"/>
          </a:xfrm>
          <a:prstGeom prst="rect">
            <a:avLst/>
          </a:prstGeom>
        </p:spPr>
        <p:txBody>
          <a:bodyPr wrap="square">
            <a:spAutoFit/>
          </a:bodyPr>
          <a:lstStyle/>
          <a:p>
            <a:pPr marL="285750" indent="-285750">
              <a:lnSpc>
                <a:spcPts val="3000"/>
              </a:lnSpc>
              <a:buFont typeface="Arial" panose="020B0604020202020204" pitchFamily="34" charset="0"/>
              <a:buChar char="•"/>
            </a:pPr>
            <a:r>
              <a:rPr lang="en-GB" dirty="0">
                <a:sym typeface="Wingdings" panose="05000000000000000000" pitchFamily="2" charset="2"/>
              </a:rPr>
              <a:t>a parent or a carer;</a:t>
            </a:r>
          </a:p>
          <a:p>
            <a:pPr marL="285750" indent="-285750">
              <a:lnSpc>
                <a:spcPts val="3000"/>
              </a:lnSpc>
              <a:buFont typeface="Arial" panose="020B0604020202020204" pitchFamily="34" charset="0"/>
              <a:buChar char="•"/>
            </a:pPr>
            <a:r>
              <a:rPr lang="en-GB" dirty="0">
                <a:sym typeface="Wingdings" panose="05000000000000000000" pitchFamily="2" charset="2"/>
              </a:rPr>
              <a:t>another family member, such as a grandparent;</a:t>
            </a:r>
          </a:p>
          <a:p>
            <a:pPr marL="285750" indent="-285750">
              <a:lnSpc>
                <a:spcPts val="3000"/>
              </a:lnSpc>
              <a:buFont typeface="Arial" panose="020B0604020202020204" pitchFamily="34" charset="0"/>
              <a:buChar char="•"/>
            </a:pPr>
            <a:r>
              <a:rPr lang="en-GB" dirty="0">
                <a:sym typeface="Wingdings" panose="05000000000000000000" pitchFamily="2" charset="2"/>
              </a:rPr>
              <a:t>a friend’s parent or carer;</a:t>
            </a:r>
          </a:p>
          <a:p>
            <a:pPr marL="285750" indent="-285750">
              <a:lnSpc>
                <a:spcPts val="3000"/>
              </a:lnSpc>
              <a:buFont typeface="Arial" panose="020B0604020202020204" pitchFamily="34" charset="0"/>
              <a:buChar char="•"/>
            </a:pPr>
            <a:r>
              <a:rPr lang="en-GB" dirty="0">
                <a:sym typeface="Wingdings" panose="05000000000000000000" pitchFamily="2" charset="2"/>
              </a:rPr>
              <a:t>a teacher or another adult in school;</a:t>
            </a:r>
          </a:p>
          <a:p>
            <a:pPr marL="285750" indent="-285750">
              <a:lnSpc>
                <a:spcPts val="3000"/>
              </a:lnSpc>
              <a:buFont typeface="Arial" panose="020B0604020202020204" pitchFamily="34" charset="0"/>
              <a:buChar char="•"/>
            </a:pPr>
            <a:r>
              <a:rPr lang="en-GB" dirty="0">
                <a:sym typeface="Wingdings" panose="05000000000000000000" pitchFamily="2" charset="2"/>
              </a:rPr>
              <a:t>a doctor, nurse or police officer.</a:t>
            </a:r>
          </a:p>
        </p:txBody>
      </p:sp>
      <p:grpSp>
        <p:nvGrpSpPr>
          <p:cNvPr id="40" name="Group 39"/>
          <p:cNvGrpSpPr/>
          <p:nvPr/>
        </p:nvGrpSpPr>
        <p:grpSpPr>
          <a:xfrm>
            <a:off x="705691" y="4370288"/>
            <a:ext cx="1229925" cy="1830487"/>
            <a:chOff x="705691" y="4370288"/>
            <a:chExt cx="1229925" cy="1830487"/>
          </a:xfrm>
        </p:grpSpPr>
        <p:sp>
          <p:nvSpPr>
            <p:cNvPr id="32" name="Oval 31"/>
            <p:cNvSpPr/>
            <p:nvPr/>
          </p:nvSpPr>
          <p:spPr>
            <a:xfrm>
              <a:off x="752928" y="4765674"/>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5691" y="4370288"/>
              <a:ext cx="1229925" cy="1830487"/>
            </a:xfrm>
            <a:prstGeom prst="rect">
              <a:avLst/>
            </a:prstGeom>
          </p:spPr>
        </p:pic>
      </p:grpSp>
      <p:grpSp>
        <p:nvGrpSpPr>
          <p:cNvPr id="41" name="Group 40"/>
          <p:cNvGrpSpPr/>
          <p:nvPr/>
        </p:nvGrpSpPr>
        <p:grpSpPr>
          <a:xfrm>
            <a:off x="2044731" y="4358111"/>
            <a:ext cx="1182688" cy="1959189"/>
            <a:chOff x="2044731" y="4358111"/>
            <a:chExt cx="1182688" cy="1959189"/>
          </a:xfrm>
        </p:grpSpPr>
        <p:sp>
          <p:nvSpPr>
            <p:cNvPr id="13" name="Oval 12"/>
            <p:cNvSpPr/>
            <p:nvPr/>
          </p:nvSpPr>
          <p:spPr>
            <a:xfrm>
              <a:off x="2044731" y="4765674"/>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97099" y="4358111"/>
              <a:ext cx="762264" cy="1959189"/>
            </a:xfrm>
            <a:prstGeom prst="rect">
              <a:avLst/>
            </a:prstGeom>
          </p:spPr>
        </p:pic>
      </p:grpSp>
      <p:grpSp>
        <p:nvGrpSpPr>
          <p:cNvPr id="42" name="Group 41"/>
          <p:cNvGrpSpPr/>
          <p:nvPr/>
        </p:nvGrpSpPr>
        <p:grpSpPr>
          <a:xfrm>
            <a:off x="3336534" y="4373681"/>
            <a:ext cx="1182688" cy="1966673"/>
            <a:chOff x="3336534" y="4373681"/>
            <a:chExt cx="1182688" cy="1966673"/>
          </a:xfrm>
        </p:grpSpPr>
        <p:sp>
          <p:nvSpPr>
            <p:cNvPr id="15" name="Oval 14"/>
            <p:cNvSpPr/>
            <p:nvPr/>
          </p:nvSpPr>
          <p:spPr>
            <a:xfrm>
              <a:off x="3336534" y="4765674"/>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15287" y="4373681"/>
              <a:ext cx="821304" cy="1966673"/>
            </a:xfrm>
            <a:prstGeom prst="rect">
              <a:avLst/>
            </a:prstGeom>
          </p:spPr>
        </p:pic>
      </p:grpSp>
      <p:grpSp>
        <p:nvGrpSpPr>
          <p:cNvPr id="43" name="Group 42"/>
          <p:cNvGrpSpPr/>
          <p:nvPr/>
        </p:nvGrpSpPr>
        <p:grpSpPr>
          <a:xfrm>
            <a:off x="4653737" y="4241585"/>
            <a:ext cx="1182688" cy="2098769"/>
            <a:chOff x="4653737" y="4241585"/>
            <a:chExt cx="1182688" cy="2098769"/>
          </a:xfrm>
        </p:grpSpPr>
        <p:sp>
          <p:nvSpPr>
            <p:cNvPr id="14" name="Oval 13"/>
            <p:cNvSpPr/>
            <p:nvPr/>
          </p:nvSpPr>
          <p:spPr>
            <a:xfrm>
              <a:off x="4653737" y="4765674"/>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00160" y="4241585"/>
              <a:ext cx="837348" cy="2098769"/>
            </a:xfrm>
            <a:prstGeom prst="rect">
              <a:avLst/>
            </a:prstGeom>
          </p:spPr>
        </p:pic>
      </p:grpSp>
      <p:grpSp>
        <p:nvGrpSpPr>
          <p:cNvPr id="44" name="Group 43"/>
          <p:cNvGrpSpPr/>
          <p:nvPr/>
        </p:nvGrpSpPr>
        <p:grpSpPr>
          <a:xfrm>
            <a:off x="6256811" y="1089265"/>
            <a:ext cx="1820291" cy="2522585"/>
            <a:chOff x="6256811" y="1089265"/>
            <a:chExt cx="1820291" cy="2522585"/>
          </a:xfrm>
        </p:grpSpPr>
        <p:sp>
          <p:nvSpPr>
            <p:cNvPr id="33" name="Oval 32"/>
            <p:cNvSpPr/>
            <p:nvPr/>
          </p:nvSpPr>
          <p:spPr>
            <a:xfrm>
              <a:off x="6597654" y="2383358"/>
              <a:ext cx="1182688" cy="1182688"/>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6590457" y="1089265"/>
              <a:ext cx="1182688" cy="11826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56811" y="1224443"/>
              <a:ext cx="937520" cy="2387407"/>
            </a:xfrm>
            <a:prstGeom prst="rect">
              <a:avLst/>
            </a:prstGeom>
          </p:spPr>
        </p:pic>
        <p:pic>
          <p:nvPicPr>
            <p:cNvPr id="39" name="Picture 3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45538" y="1224443"/>
              <a:ext cx="731564" cy="2387407"/>
            </a:xfrm>
            <a:prstGeom prst="rect">
              <a:avLst/>
            </a:prstGeom>
          </p:spPr>
        </p:pic>
      </p:grpSp>
      <p:pic>
        <p:nvPicPr>
          <p:cNvPr id="24" name="Whole Class"/>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27751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childTnLst>
                                </p:cTn>
                              </p:par>
                            </p:childTnLst>
                          </p:cTn>
                        </p:par>
                        <p:par>
                          <p:cTn id="12" fill="hold">
                            <p:stCondLst>
                              <p:cond delay="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childTnLst>
                                </p:cTn>
                              </p:par>
                            </p:childTnLst>
                          </p:cTn>
                        </p:par>
                        <p:par>
                          <p:cTn id="20" fill="hold">
                            <p:stCondLst>
                              <p:cond delay="0"/>
                            </p:stCondLst>
                            <p:childTnLst>
                              <p:par>
                                <p:cTn id="21" presetID="10" presetClass="entr" presetSubtype="0"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par>
                          <p:cTn id="28" fill="hold">
                            <p:stCondLst>
                              <p:cond delay="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1">
                                            <p:txEl>
                                              <p:pRg st="3" end="3"/>
                                            </p:txEl>
                                          </p:spTgt>
                                        </p:tgtEl>
                                        <p:attrNameLst>
                                          <p:attrName>style.visibility</p:attrName>
                                        </p:attrNameLst>
                                      </p:cBhvr>
                                      <p:to>
                                        <p:strVal val="visible"/>
                                      </p:to>
                                    </p:set>
                                  </p:childTnLst>
                                </p:cTn>
                              </p:par>
                            </p:childTnLst>
                          </p:cTn>
                        </p:par>
                        <p:par>
                          <p:cTn id="36" fill="hold">
                            <p:stCondLst>
                              <p:cond delay="0"/>
                            </p:stCondLst>
                            <p:childTnLst>
                              <p:par>
                                <p:cTn id="37" presetID="10" presetClass="entr" presetSubtype="0"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childTnLst>
                                </p:cTn>
                              </p:par>
                            </p:childTnLst>
                          </p:cTn>
                        </p:par>
                        <p:par>
                          <p:cTn id="44" fill="hold">
                            <p:stCondLst>
                              <p:cond delay="0"/>
                            </p:stCondLst>
                            <p:childTnLst>
                              <p:par>
                                <p:cTn id="45" presetID="10" presetClass="entr" presetSubtype="0"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childTnLst>
                          </p:cTn>
                        </p:par>
                        <p:par>
                          <p:cTn id="48" fill="hold">
                            <p:stCondLst>
                              <p:cond delay="500"/>
                            </p:stCondLst>
                            <p:childTnLst>
                              <p:par>
                                <p:cTn id="49" presetID="31" presetClass="entr" presetSubtype="0"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1000" fill="hold"/>
                                        <p:tgtEl>
                                          <p:spTgt spid="23"/>
                                        </p:tgtEl>
                                        <p:attrNameLst>
                                          <p:attrName>ppt_w</p:attrName>
                                        </p:attrNameLst>
                                      </p:cBhvr>
                                      <p:tavLst>
                                        <p:tav tm="0">
                                          <p:val>
                                            <p:fltVal val="0"/>
                                          </p:val>
                                        </p:tav>
                                        <p:tav tm="100000">
                                          <p:val>
                                            <p:strVal val="#ppt_w"/>
                                          </p:val>
                                        </p:tav>
                                      </p:tavLst>
                                    </p:anim>
                                    <p:anim calcmode="lin" valueType="num">
                                      <p:cBhvr>
                                        <p:cTn id="52" dur="1000" fill="hold"/>
                                        <p:tgtEl>
                                          <p:spTgt spid="23"/>
                                        </p:tgtEl>
                                        <p:attrNameLst>
                                          <p:attrName>ppt_h</p:attrName>
                                        </p:attrNameLst>
                                      </p:cBhvr>
                                      <p:tavLst>
                                        <p:tav tm="0">
                                          <p:val>
                                            <p:fltVal val="0"/>
                                          </p:val>
                                        </p:tav>
                                        <p:tav tm="100000">
                                          <p:val>
                                            <p:strVal val="#ppt_h"/>
                                          </p:val>
                                        </p:tav>
                                      </p:tavLst>
                                    </p:anim>
                                    <p:anim calcmode="lin" valueType="num">
                                      <p:cBhvr>
                                        <p:cTn id="53" dur="1000" fill="hold"/>
                                        <p:tgtEl>
                                          <p:spTgt spid="23"/>
                                        </p:tgtEl>
                                        <p:attrNameLst>
                                          <p:attrName>style.rotation</p:attrName>
                                        </p:attrNameLst>
                                      </p:cBhvr>
                                      <p:tavLst>
                                        <p:tav tm="0">
                                          <p:val>
                                            <p:fltVal val="90"/>
                                          </p:val>
                                        </p:tav>
                                        <p:tav tm="100000">
                                          <p:val>
                                            <p:fltVal val="0"/>
                                          </p:val>
                                        </p:tav>
                                      </p:tavLst>
                                    </p:anim>
                                    <p:animEffect transition="in" filter="fade">
                                      <p:cBhvr>
                                        <p:cTn id="54"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sp>
        <p:nvSpPr>
          <p:cNvPr id="5" name="Rectangle 4"/>
          <p:cNvSpPr/>
          <p:nvPr/>
        </p:nvSpPr>
        <p:spPr>
          <a:xfrm>
            <a:off x="755650" y="1473201"/>
            <a:ext cx="3816350" cy="1754326"/>
          </a:xfrm>
          <a:prstGeom prst="rect">
            <a:avLst/>
          </a:prstGeom>
        </p:spPr>
        <p:txBody>
          <a:bodyPr wrap="square">
            <a:spAutoFit/>
          </a:bodyPr>
          <a:lstStyle/>
          <a:p>
            <a:r>
              <a:rPr lang="en-GB" dirty="0"/>
              <a:t>Sometimes, children might feel that they have no one to talk to. Maybe they are worried or frightened to speak to someone they know. Perhaps they are embarrassed or think that they will not be believed.</a:t>
            </a:r>
          </a:p>
        </p:txBody>
      </p:sp>
      <p:grpSp>
        <p:nvGrpSpPr>
          <p:cNvPr id="16" name="Group 15"/>
          <p:cNvGrpSpPr/>
          <p:nvPr/>
        </p:nvGrpSpPr>
        <p:grpSpPr>
          <a:xfrm>
            <a:off x="987827" y="4276724"/>
            <a:ext cx="1622824" cy="1816100"/>
            <a:chOff x="836498" y="3898900"/>
            <a:chExt cx="1622824" cy="1816100"/>
          </a:xfrm>
        </p:grpSpPr>
        <p:sp>
          <p:nvSpPr>
            <p:cNvPr id="30" name="Oval 29"/>
            <p:cNvSpPr/>
            <p:nvPr/>
          </p:nvSpPr>
          <p:spPr>
            <a:xfrm>
              <a:off x="836498" y="3995538"/>
              <a:ext cx="1622824" cy="1622824"/>
            </a:xfrm>
            <a:prstGeom prst="ellipse">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69122" y="3898900"/>
              <a:ext cx="1557576" cy="1816100"/>
            </a:xfrm>
            <a:prstGeom prst="rect">
              <a:avLst/>
            </a:prstGeom>
          </p:spPr>
        </p:pic>
      </p:grpSp>
      <p:grpSp>
        <p:nvGrpSpPr>
          <p:cNvPr id="17" name="Group 16"/>
          <p:cNvGrpSpPr/>
          <p:nvPr/>
        </p:nvGrpSpPr>
        <p:grpSpPr>
          <a:xfrm>
            <a:off x="2942826" y="4167457"/>
            <a:ext cx="1622824" cy="1925368"/>
            <a:chOff x="2942826" y="3789633"/>
            <a:chExt cx="1622824" cy="1925368"/>
          </a:xfrm>
        </p:grpSpPr>
        <p:sp>
          <p:nvSpPr>
            <p:cNvPr id="29" name="Oval 28"/>
            <p:cNvSpPr/>
            <p:nvPr/>
          </p:nvSpPr>
          <p:spPr>
            <a:xfrm>
              <a:off x="2942826" y="3940905"/>
              <a:ext cx="1622824" cy="1622824"/>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26976" y="3789633"/>
              <a:ext cx="1254524" cy="1925368"/>
            </a:xfrm>
            <a:prstGeom prst="rect">
              <a:avLst/>
            </a:prstGeom>
          </p:spPr>
        </p:pic>
      </p:grpSp>
      <p:grpSp>
        <p:nvGrpSpPr>
          <p:cNvPr id="11" name="Group 10"/>
          <p:cNvGrpSpPr/>
          <p:nvPr/>
        </p:nvGrpSpPr>
        <p:grpSpPr>
          <a:xfrm>
            <a:off x="4686301" y="1407600"/>
            <a:ext cx="3688110" cy="5020890"/>
            <a:chOff x="4686301" y="1407600"/>
            <a:chExt cx="3688110" cy="5020890"/>
          </a:xfrm>
        </p:grpSpPr>
        <p:grpSp>
          <p:nvGrpSpPr>
            <p:cNvPr id="10" name="Group 9"/>
            <p:cNvGrpSpPr/>
            <p:nvPr/>
          </p:nvGrpSpPr>
          <p:grpSpPr>
            <a:xfrm>
              <a:off x="4686301" y="1407600"/>
              <a:ext cx="3688110" cy="5020889"/>
              <a:chOff x="4686301" y="1407600"/>
              <a:chExt cx="3688110" cy="5020889"/>
            </a:xfrm>
          </p:grpSpPr>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4" name="Straight Connector 3"/>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9" name="Picture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04813" y="3279715"/>
              <a:ext cx="3265996" cy="3148775"/>
            </a:xfrm>
            <a:prstGeom prst="rect">
              <a:avLst/>
            </a:prstGeom>
          </p:spPr>
        </p:pic>
      </p:grpSp>
      <p:pic>
        <p:nvPicPr>
          <p:cNvPr id="18"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320727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1000"/>
                                        <p:tgtEl>
                                          <p:spTgt spid="16"/>
                                        </p:tgtEl>
                                      </p:cBhvr>
                                    </p:animEffect>
                                  </p:childTnLst>
                                </p:cTn>
                              </p:par>
                              <p:par>
                                <p:cTn id="10" presetID="10"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611188" y="2765862"/>
            <a:ext cx="4075113" cy="3662627"/>
          </a:xfrm>
          <a:prstGeom prst="rect">
            <a:avLst/>
          </a:prstGeom>
          <a:solidFill>
            <a:srgbClr val="C0DE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Seeking Support</a:t>
            </a:r>
          </a:p>
        </p:txBody>
      </p:sp>
      <p:sp>
        <p:nvSpPr>
          <p:cNvPr id="18" name="Rectangle 17"/>
          <p:cNvSpPr/>
          <p:nvPr/>
        </p:nvSpPr>
        <p:spPr>
          <a:xfrm>
            <a:off x="755649" y="1473201"/>
            <a:ext cx="3885213" cy="2585323"/>
          </a:xfrm>
          <a:prstGeom prst="rect">
            <a:avLst/>
          </a:prstGeom>
        </p:spPr>
        <p:txBody>
          <a:bodyPr wrap="square">
            <a:spAutoFit/>
          </a:bodyPr>
          <a:lstStyle/>
          <a:p>
            <a:r>
              <a:rPr lang="en-GB" dirty="0"/>
              <a:t>This is why </a:t>
            </a:r>
            <a:r>
              <a:rPr lang="en-GB" b="1" dirty="0"/>
              <a:t>Childline</a:t>
            </a:r>
            <a:r>
              <a:rPr lang="en-GB" dirty="0"/>
              <a:t> exists.</a:t>
            </a:r>
          </a:p>
          <a:p>
            <a:endParaRPr lang="en-GB" dirty="0"/>
          </a:p>
          <a:p>
            <a:r>
              <a:rPr lang="en-GB" b="1" dirty="0"/>
              <a:t>Childline</a:t>
            </a:r>
            <a:r>
              <a:rPr lang="en-GB" dirty="0"/>
              <a:t> is a charity that provides help for children.</a:t>
            </a:r>
          </a:p>
          <a:p>
            <a:endParaRPr lang="en-GB" dirty="0"/>
          </a:p>
          <a:p>
            <a:r>
              <a:rPr lang="en-GB" dirty="0"/>
              <a:t>Children can speak to a grown-up who will listen to their worry, concern or problem and give them advice about what they can do. </a:t>
            </a:r>
          </a:p>
        </p:txBody>
      </p:sp>
      <p:cxnSp>
        <p:nvCxnSpPr>
          <p:cNvPr id="46" name="Straight Connector 45"/>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80158" y="4058524"/>
            <a:ext cx="2636193" cy="2369965"/>
          </a:xfrm>
          <a:prstGeom prst="rect">
            <a:avLst/>
          </a:prstGeom>
        </p:spPr>
      </p:pic>
      <p:grpSp>
        <p:nvGrpSpPr>
          <p:cNvPr id="55" name="Group 54"/>
          <p:cNvGrpSpPr/>
          <p:nvPr/>
        </p:nvGrpSpPr>
        <p:grpSpPr>
          <a:xfrm>
            <a:off x="4686301" y="1407600"/>
            <a:ext cx="3688110" cy="5020889"/>
            <a:chOff x="4686301" y="1407600"/>
            <a:chExt cx="3688110" cy="5020889"/>
          </a:xfrm>
        </p:grpSpPr>
        <p:pic>
          <p:nvPicPr>
            <p:cNvPr id="57" name="Picture 5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58" name="Straight Connector 57"/>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56" name="Picture 5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04813" y="3279715"/>
            <a:ext cx="3265996" cy="3148775"/>
          </a:xfrm>
          <a:prstGeom prst="rect">
            <a:avLst/>
          </a:prstGeom>
        </p:spPr>
      </p:pic>
      <p:pic>
        <p:nvPicPr>
          <p:cNvPr id="59" name="Whole Class"/>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436752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nodeType="with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18">
                                            <p:txEl>
                                              <p:pRg st="0" end="0"/>
                                            </p:txEl>
                                          </p:spTgt>
                                        </p:tgtEl>
                                        <p:attrNameLst>
                                          <p:attrName>ppt_x</p:attrName>
                                          <p:attrName>ppt_y</p:attrName>
                                        </p:attrNameLst>
                                      </p:cBhvr>
                                    </p:animMotion>
                                    <p:animRot by="1500000">
                                      <p:cBhvr>
                                        <p:cTn id="7" dur="125" fill="hold">
                                          <p:stCondLst>
                                            <p:cond delay="0"/>
                                          </p:stCondLst>
                                        </p:cTn>
                                        <p:tgtEl>
                                          <p:spTgt spid="18">
                                            <p:txEl>
                                              <p:pRg st="0" end="0"/>
                                            </p:txEl>
                                          </p:spTgt>
                                        </p:tgtEl>
                                        <p:attrNameLst>
                                          <p:attrName>r</p:attrName>
                                        </p:attrNameLst>
                                      </p:cBhvr>
                                    </p:animRot>
                                    <p:animRot by="-1500000">
                                      <p:cBhvr>
                                        <p:cTn id="8" dur="125" fill="hold">
                                          <p:stCondLst>
                                            <p:cond delay="125"/>
                                          </p:stCondLst>
                                        </p:cTn>
                                        <p:tgtEl>
                                          <p:spTgt spid="18">
                                            <p:txEl>
                                              <p:pRg st="0" end="0"/>
                                            </p:txEl>
                                          </p:spTgt>
                                        </p:tgtEl>
                                        <p:attrNameLst>
                                          <p:attrName>r</p:attrName>
                                        </p:attrNameLst>
                                      </p:cBhvr>
                                    </p:animRot>
                                    <p:animRot by="-1500000">
                                      <p:cBhvr>
                                        <p:cTn id="9" dur="125" fill="hold">
                                          <p:stCondLst>
                                            <p:cond delay="250"/>
                                          </p:stCondLst>
                                        </p:cTn>
                                        <p:tgtEl>
                                          <p:spTgt spid="18">
                                            <p:txEl>
                                              <p:pRg st="0" end="0"/>
                                            </p:txEl>
                                          </p:spTgt>
                                        </p:tgtEl>
                                        <p:attrNameLst>
                                          <p:attrName>r</p:attrName>
                                        </p:attrNameLst>
                                      </p:cBhvr>
                                    </p:animRot>
                                    <p:animRot by="1500000">
                                      <p:cBhvr>
                                        <p:cTn id="10" dur="125" fill="hold">
                                          <p:stCondLst>
                                            <p:cond delay="375"/>
                                          </p:stCondLst>
                                        </p:cTn>
                                        <p:tgtEl>
                                          <p:spTgt spid="1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xEl>
                                              <p:pRg st="4" end="4"/>
                                            </p:txEl>
                                          </p:spTgt>
                                        </p:tgtEl>
                                        <p:attrNameLst>
                                          <p:attrName>style.visibility</p:attrName>
                                        </p:attrNameLst>
                                      </p:cBhvr>
                                      <p:to>
                                        <p:strVal val="visible"/>
                                      </p:to>
                                    </p:set>
                                  </p:childTnLst>
                                </p:cTn>
                              </p:par>
                            </p:childTnLst>
                          </p:cTn>
                        </p:par>
                        <p:par>
                          <p:cTn id="19" fill="hold">
                            <p:stCondLst>
                              <p:cond delay="0"/>
                            </p:stCondLst>
                            <p:childTnLst>
                              <p:par>
                                <p:cTn id="20" presetID="47"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Seeking Support</a:t>
            </a:r>
          </a:p>
        </p:txBody>
      </p:sp>
      <p:pic>
        <p:nvPicPr>
          <p:cNvPr id="37" name="Picture 3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70451" y="1407600"/>
            <a:ext cx="3503960" cy="4955288"/>
          </a:xfrm>
          <a:prstGeom prst="rect">
            <a:avLst/>
          </a:prstGeom>
        </p:spPr>
      </p:pic>
      <p:cxnSp>
        <p:nvCxnSpPr>
          <p:cNvPr id="46" name="Straight Connector 45"/>
          <p:cNvCxnSpPr/>
          <p:nvPr/>
        </p:nvCxnSpPr>
        <p:spPr>
          <a:xfrm flipV="1">
            <a:off x="4686301" y="1407600"/>
            <a:ext cx="0" cy="50208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04813" y="3257089"/>
            <a:ext cx="3289463" cy="3171400"/>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40862" y="1333502"/>
            <a:ext cx="2753415" cy="5029386"/>
          </a:xfrm>
          <a:prstGeom prst="rect">
            <a:avLst/>
          </a:prstGeom>
        </p:spPr>
      </p:pic>
      <p:sp>
        <p:nvSpPr>
          <p:cNvPr id="11" name="Rectangle 10"/>
          <p:cNvSpPr/>
          <p:nvPr/>
        </p:nvSpPr>
        <p:spPr>
          <a:xfrm>
            <a:off x="5495026" y="2113471"/>
            <a:ext cx="2244974" cy="3387008"/>
          </a:xfrm>
          <a:prstGeom prst="rect">
            <a:avLst/>
          </a:prstGeom>
          <a:solidFill>
            <a:srgbClr val="FFEB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667452" y="2216151"/>
            <a:ext cx="1881187" cy="5857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643637" y="2250331"/>
            <a:ext cx="357187" cy="523220"/>
          </a:xfrm>
          <a:prstGeom prst="rect">
            <a:avLst/>
          </a:prstGeom>
          <a:noFill/>
        </p:spPr>
        <p:txBody>
          <a:bodyPr wrap="square" rtlCol="0">
            <a:spAutoFit/>
          </a:bodyPr>
          <a:lstStyle/>
          <a:p>
            <a:pPr algn="ctr"/>
            <a:r>
              <a:rPr lang="en-GB" sz="2800" b="1" dirty="0"/>
              <a:t>0</a:t>
            </a:r>
          </a:p>
        </p:txBody>
      </p:sp>
      <p:sp>
        <p:nvSpPr>
          <p:cNvPr id="14" name="TextBox 13"/>
          <p:cNvSpPr txBox="1"/>
          <p:nvPr/>
        </p:nvSpPr>
        <p:spPr>
          <a:xfrm>
            <a:off x="6129651" y="2250331"/>
            <a:ext cx="357187" cy="523220"/>
          </a:xfrm>
          <a:prstGeom prst="rect">
            <a:avLst/>
          </a:prstGeom>
          <a:noFill/>
        </p:spPr>
        <p:txBody>
          <a:bodyPr wrap="square" rtlCol="0">
            <a:spAutoFit/>
          </a:bodyPr>
          <a:lstStyle/>
          <a:p>
            <a:pPr algn="ctr"/>
            <a:r>
              <a:rPr lang="en-GB" sz="2800" b="1" dirty="0"/>
              <a:t>0</a:t>
            </a:r>
          </a:p>
        </p:txBody>
      </p:sp>
      <p:sp>
        <p:nvSpPr>
          <p:cNvPr id="15" name="TextBox 14"/>
          <p:cNvSpPr txBox="1"/>
          <p:nvPr/>
        </p:nvSpPr>
        <p:spPr>
          <a:xfrm>
            <a:off x="6370617" y="2250331"/>
            <a:ext cx="357187" cy="523220"/>
          </a:xfrm>
          <a:prstGeom prst="rect">
            <a:avLst/>
          </a:prstGeom>
          <a:noFill/>
        </p:spPr>
        <p:txBody>
          <a:bodyPr wrap="square" rtlCol="0">
            <a:spAutoFit/>
          </a:bodyPr>
          <a:lstStyle/>
          <a:p>
            <a:pPr algn="ctr"/>
            <a:r>
              <a:rPr lang="en-GB" sz="2800" b="1" dirty="0"/>
              <a:t>0</a:t>
            </a:r>
          </a:p>
        </p:txBody>
      </p:sp>
      <p:sp>
        <p:nvSpPr>
          <p:cNvPr id="16" name="TextBox 15"/>
          <p:cNvSpPr txBox="1"/>
          <p:nvPr/>
        </p:nvSpPr>
        <p:spPr>
          <a:xfrm>
            <a:off x="5886301" y="2250331"/>
            <a:ext cx="357187" cy="523220"/>
          </a:xfrm>
          <a:prstGeom prst="rect">
            <a:avLst/>
          </a:prstGeom>
          <a:noFill/>
        </p:spPr>
        <p:txBody>
          <a:bodyPr wrap="square" rtlCol="0">
            <a:spAutoFit/>
          </a:bodyPr>
          <a:lstStyle/>
          <a:p>
            <a:pPr algn="ctr"/>
            <a:r>
              <a:rPr lang="en-GB" sz="2800" b="1" dirty="0"/>
              <a:t>8</a:t>
            </a:r>
          </a:p>
        </p:txBody>
      </p:sp>
      <p:sp>
        <p:nvSpPr>
          <p:cNvPr id="17" name="TextBox 16"/>
          <p:cNvSpPr txBox="1"/>
          <p:nvPr/>
        </p:nvSpPr>
        <p:spPr>
          <a:xfrm>
            <a:off x="6873904" y="2250331"/>
            <a:ext cx="357187" cy="523220"/>
          </a:xfrm>
          <a:prstGeom prst="rect">
            <a:avLst/>
          </a:prstGeom>
          <a:noFill/>
        </p:spPr>
        <p:txBody>
          <a:bodyPr wrap="square" rtlCol="0">
            <a:spAutoFit/>
          </a:bodyPr>
          <a:lstStyle/>
          <a:p>
            <a:pPr algn="ctr"/>
            <a:r>
              <a:rPr lang="en-GB" sz="2800" b="1" dirty="0"/>
              <a:t>1</a:t>
            </a:r>
          </a:p>
        </p:txBody>
      </p:sp>
      <p:sp>
        <p:nvSpPr>
          <p:cNvPr id="22" name="TextBox 21"/>
          <p:cNvSpPr txBox="1"/>
          <p:nvPr/>
        </p:nvSpPr>
        <p:spPr>
          <a:xfrm>
            <a:off x="6686702" y="2250331"/>
            <a:ext cx="357187" cy="523220"/>
          </a:xfrm>
          <a:prstGeom prst="rect">
            <a:avLst/>
          </a:prstGeom>
          <a:noFill/>
        </p:spPr>
        <p:txBody>
          <a:bodyPr wrap="square" rtlCol="0">
            <a:spAutoFit/>
          </a:bodyPr>
          <a:lstStyle/>
          <a:p>
            <a:pPr algn="ctr"/>
            <a:r>
              <a:rPr lang="en-GB" sz="2800" b="1" dirty="0"/>
              <a:t>1</a:t>
            </a:r>
          </a:p>
        </p:txBody>
      </p:sp>
      <p:sp>
        <p:nvSpPr>
          <p:cNvPr id="23" name="TextBox 22"/>
          <p:cNvSpPr txBox="1"/>
          <p:nvPr/>
        </p:nvSpPr>
        <p:spPr>
          <a:xfrm>
            <a:off x="7061132" y="2250331"/>
            <a:ext cx="357187" cy="523220"/>
          </a:xfrm>
          <a:prstGeom prst="rect">
            <a:avLst/>
          </a:prstGeom>
          <a:noFill/>
        </p:spPr>
        <p:txBody>
          <a:bodyPr wrap="square" rtlCol="0">
            <a:spAutoFit/>
          </a:bodyPr>
          <a:lstStyle/>
          <a:p>
            <a:pPr algn="ctr"/>
            <a:r>
              <a:rPr lang="en-GB" sz="2800" b="1" dirty="0"/>
              <a:t>1</a:t>
            </a:r>
          </a:p>
        </p:txBody>
      </p:sp>
      <p:sp>
        <p:nvSpPr>
          <p:cNvPr id="24" name="TextBox 23"/>
          <p:cNvSpPr txBox="1"/>
          <p:nvPr/>
        </p:nvSpPr>
        <p:spPr>
          <a:xfrm>
            <a:off x="7250192" y="2250331"/>
            <a:ext cx="357187" cy="523220"/>
          </a:xfrm>
          <a:prstGeom prst="rect">
            <a:avLst/>
          </a:prstGeom>
          <a:noFill/>
        </p:spPr>
        <p:txBody>
          <a:bodyPr wrap="square" rtlCol="0">
            <a:spAutoFit/>
          </a:bodyPr>
          <a:lstStyle/>
          <a:p>
            <a:pPr algn="ctr"/>
            <a:r>
              <a:rPr lang="en-GB" sz="2800" b="1" dirty="0"/>
              <a:t>1</a:t>
            </a:r>
          </a:p>
        </p:txBody>
      </p:sp>
      <p:sp>
        <p:nvSpPr>
          <p:cNvPr id="25" name="Rounded Rectangle 24"/>
          <p:cNvSpPr/>
          <p:nvPr/>
        </p:nvSpPr>
        <p:spPr>
          <a:xfrm>
            <a:off x="5667452" y="2892427"/>
            <a:ext cx="1881187" cy="2489200"/>
          </a:xfrm>
          <a:prstGeom prst="roundRect">
            <a:avLst>
              <a:gd name="adj" fmla="val 45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5747349" y="301835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5803705" y="2991693"/>
            <a:ext cx="357187" cy="523220"/>
          </a:xfrm>
          <a:prstGeom prst="rect">
            <a:avLst/>
          </a:prstGeom>
          <a:noFill/>
        </p:spPr>
        <p:txBody>
          <a:bodyPr wrap="square" rtlCol="0">
            <a:spAutoFit/>
          </a:bodyPr>
          <a:lstStyle/>
          <a:p>
            <a:pPr algn="ctr"/>
            <a:r>
              <a:rPr lang="en-GB" sz="2800" dirty="0"/>
              <a:t>1</a:t>
            </a:r>
          </a:p>
        </p:txBody>
      </p:sp>
      <p:sp>
        <p:nvSpPr>
          <p:cNvPr id="28" name="Oval 27"/>
          <p:cNvSpPr/>
          <p:nvPr/>
        </p:nvSpPr>
        <p:spPr>
          <a:xfrm>
            <a:off x="6360757" y="301835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6417113" y="2991693"/>
            <a:ext cx="357187" cy="523220"/>
          </a:xfrm>
          <a:prstGeom prst="rect">
            <a:avLst/>
          </a:prstGeom>
          <a:noFill/>
        </p:spPr>
        <p:txBody>
          <a:bodyPr wrap="square" rtlCol="0">
            <a:spAutoFit/>
          </a:bodyPr>
          <a:lstStyle/>
          <a:p>
            <a:pPr algn="ctr"/>
            <a:r>
              <a:rPr lang="en-GB" sz="2800" dirty="0"/>
              <a:t>2</a:t>
            </a:r>
          </a:p>
        </p:txBody>
      </p:sp>
      <p:sp>
        <p:nvSpPr>
          <p:cNvPr id="30" name="Oval 29"/>
          <p:cNvSpPr/>
          <p:nvPr/>
        </p:nvSpPr>
        <p:spPr>
          <a:xfrm>
            <a:off x="6988700" y="3023394"/>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7045056" y="2996734"/>
            <a:ext cx="357187" cy="523220"/>
          </a:xfrm>
          <a:prstGeom prst="rect">
            <a:avLst/>
          </a:prstGeom>
          <a:noFill/>
        </p:spPr>
        <p:txBody>
          <a:bodyPr wrap="square" rtlCol="0">
            <a:spAutoFit/>
          </a:bodyPr>
          <a:lstStyle/>
          <a:p>
            <a:pPr algn="ctr"/>
            <a:r>
              <a:rPr lang="en-GB" sz="2800" dirty="0"/>
              <a:t>3</a:t>
            </a:r>
          </a:p>
        </p:txBody>
      </p:sp>
      <p:sp>
        <p:nvSpPr>
          <p:cNvPr id="32" name="Oval 31"/>
          <p:cNvSpPr/>
          <p:nvPr/>
        </p:nvSpPr>
        <p:spPr>
          <a:xfrm>
            <a:off x="5747349" y="359111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5803705" y="3564453"/>
            <a:ext cx="357187" cy="523220"/>
          </a:xfrm>
          <a:prstGeom prst="rect">
            <a:avLst/>
          </a:prstGeom>
          <a:noFill/>
        </p:spPr>
        <p:txBody>
          <a:bodyPr wrap="square" rtlCol="0">
            <a:spAutoFit/>
          </a:bodyPr>
          <a:lstStyle/>
          <a:p>
            <a:pPr algn="ctr"/>
            <a:r>
              <a:rPr lang="en-GB" sz="2800" dirty="0"/>
              <a:t>4</a:t>
            </a:r>
          </a:p>
        </p:txBody>
      </p:sp>
      <p:sp>
        <p:nvSpPr>
          <p:cNvPr id="34" name="Oval 33"/>
          <p:cNvSpPr/>
          <p:nvPr/>
        </p:nvSpPr>
        <p:spPr>
          <a:xfrm>
            <a:off x="6356949" y="359111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6413305" y="3564453"/>
            <a:ext cx="357187" cy="523220"/>
          </a:xfrm>
          <a:prstGeom prst="rect">
            <a:avLst/>
          </a:prstGeom>
          <a:noFill/>
        </p:spPr>
        <p:txBody>
          <a:bodyPr wrap="square" rtlCol="0">
            <a:spAutoFit/>
          </a:bodyPr>
          <a:lstStyle/>
          <a:p>
            <a:pPr algn="ctr"/>
            <a:r>
              <a:rPr lang="en-GB" sz="2800" dirty="0"/>
              <a:t>5</a:t>
            </a:r>
          </a:p>
        </p:txBody>
      </p:sp>
      <p:sp>
        <p:nvSpPr>
          <p:cNvPr id="36" name="Oval 35"/>
          <p:cNvSpPr/>
          <p:nvPr/>
        </p:nvSpPr>
        <p:spPr>
          <a:xfrm>
            <a:off x="6987115" y="3597366"/>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7043471" y="3570706"/>
            <a:ext cx="357187" cy="523220"/>
          </a:xfrm>
          <a:prstGeom prst="rect">
            <a:avLst/>
          </a:prstGeom>
          <a:noFill/>
        </p:spPr>
        <p:txBody>
          <a:bodyPr wrap="square" rtlCol="0">
            <a:spAutoFit/>
          </a:bodyPr>
          <a:lstStyle/>
          <a:p>
            <a:pPr algn="ctr"/>
            <a:r>
              <a:rPr lang="en-GB" sz="2800" dirty="0"/>
              <a:t>6</a:t>
            </a:r>
          </a:p>
        </p:txBody>
      </p:sp>
      <p:sp>
        <p:nvSpPr>
          <p:cNvPr id="39" name="Oval 38"/>
          <p:cNvSpPr/>
          <p:nvPr/>
        </p:nvSpPr>
        <p:spPr>
          <a:xfrm>
            <a:off x="5747349"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5803705" y="4146083"/>
            <a:ext cx="357187" cy="523220"/>
          </a:xfrm>
          <a:prstGeom prst="rect">
            <a:avLst/>
          </a:prstGeom>
          <a:noFill/>
        </p:spPr>
        <p:txBody>
          <a:bodyPr wrap="square" rtlCol="0">
            <a:spAutoFit/>
          </a:bodyPr>
          <a:lstStyle/>
          <a:p>
            <a:pPr algn="ctr"/>
            <a:r>
              <a:rPr lang="en-GB" sz="2800" dirty="0"/>
              <a:t>7</a:t>
            </a:r>
          </a:p>
        </p:txBody>
      </p:sp>
      <p:sp>
        <p:nvSpPr>
          <p:cNvPr id="41" name="Oval 40"/>
          <p:cNvSpPr/>
          <p:nvPr/>
        </p:nvSpPr>
        <p:spPr>
          <a:xfrm>
            <a:off x="6364959"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6421315" y="4146083"/>
            <a:ext cx="357187" cy="523220"/>
          </a:xfrm>
          <a:prstGeom prst="rect">
            <a:avLst/>
          </a:prstGeom>
          <a:noFill/>
        </p:spPr>
        <p:txBody>
          <a:bodyPr wrap="square" rtlCol="0">
            <a:spAutoFit/>
          </a:bodyPr>
          <a:lstStyle/>
          <a:p>
            <a:pPr algn="ctr"/>
            <a:r>
              <a:rPr lang="en-GB" sz="2800" dirty="0"/>
              <a:t>8</a:t>
            </a:r>
          </a:p>
        </p:txBody>
      </p:sp>
      <p:sp>
        <p:nvSpPr>
          <p:cNvPr id="43" name="Oval 42"/>
          <p:cNvSpPr/>
          <p:nvPr/>
        </p:nvSpPr>
        <p:spPr>
          <a:xfrm>
            <a:off x="6987116" y="417274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7043472" y="4146083"/>
            <a:ext cx="357187" cy="523220"/>
          </a:xfrm>
          <a:prstGeom prst="rect">
            <a:avLst/>
          </a:prstGeom>
          <a:noFill/>
        </p:spPr>
        <p:txBody>
          <a:bodyPr wrap="square" rtlCol="0">
            <a:spAutoFit/>
          </a:bodyPr>
          <a:lstStyle/>
          <a:p>
            <a:pPr algn="ctr"/>
            <a:r>
              <a:rPr lang="en-GB" sz="2800" dirty="0"/>
              <a:t>9</a:t>
            </a:r>
          </a:p>
        </p:txBody>
      </p:sp>
      <p:sp>
        <p:nvSpPr>
          <p:cNvPr id="45" name="Oval 44"/>
          <p:cNvSpPr/>
          <p:nvPr/>
        </p:nvSpPr>
        <p:spPr>
          <a:xfrm>
            <a:off x="6366620" y="47505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6422976" y="4723931"/>
            <a:ext cx="357187" cy="523220"/>
          </a:xfrm>
          <a:prstGeom prst="rect">
            <a:avLst/>
          </a:prstGeom>
          <a:noFill/>
        </p:spPr>
        <p:txBody>
          <a:bodyPr wrap="square" rtlCol="0">
            <a:spAutoFit/>
          </a:bodyPr>
          <a:lstStyle/>
          <a:p>
            <a:pPr algn="ctr"/>
            <a:r>
              <a:rPr lang="en-GB" sz="2800" dirty="0"/>
              <a:t>0</a:t>
            </a:r>
          </a:p>
        </p:txBody>
      </p:sp>
      <p:sp>
        <p:nvSpPr>
          <p:cNvPr id="49" name="Oval 48"/>
          <p:cNvSpPr/>
          <p:nvPr/>
        </p:nvSpPr>
        <p:spPr>
          <a:xfrm>
            <a:off x="6981776" y="475936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7038132" y="4720002"/>
            <a:ext cx="357187" cy="523220"/>
          </a:xfrm>
          <a:prstGeom prst="rect">
            <a:avLst/>
          </a:prstGeom>
          <a:noFill/>
        </p:spPr>
        <p:txBody>
          <a:bodyPr wrap="square" rtlCol="0">
            <a:spAutoFit/>
          </a:bodyPr>
          <a:lstStyle/>
          <a:p>
            <a:pPr algn="ctr"/>
            <a:r>
              <a:rPr lang="en-GB" sz="2800" dirty="0"/>
              <a:t>#</a:t>
            </a:r>
          </a:p>
        </p:txBody>
      </p:sp>
      <p:sp>
        <p:nvSpPr>
          <p:cNvPr id="51" name="Oval 50"/>
          <p:cNvSpPr/>
          <p:nvPr/>
        </p:nvSpPr>
        <p:spPr>
          <a:xfrm>
            <a:off x="5741652" y="47501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5795087" y="4695963"/>
            <a:ext cx="357187" cy="830997"/>
          </a:xfrm>
          <a:prstGeom prst="rect">
            <a:avLst/>
          </a:prstGeom>
          <a:noFill/>
        </p:spPr>
        <p:txBody>
          <a:bodyPr wrap="square" rtlCol="0">
            <a:spAutoFit/>
          </a:bodyPr>
          <a:lstStyle/>
          <a:p>
            <a:pPr algn="ctr"/>
            <a:r>
              <a:rPr lang="en-GB" sz="4800" dirty="0"/>
              <a:t>*</a:t>
            </a:r>
          </a:p>
        </p:txBody>
      </p:sp>
      <p:sp>
        <p:nvSpPr>
          <p:cNvPr id="53" name="Pentagon 52"/>
          <p:cNvSpPr/>
          <p:nvPr/>
        </p:nvSpPr>
        <p:spPr>
          <a:xfrm>
            <a:off x="457198" y="1739524"/>
            <a:ext cx="4110391" cy="67347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The number to call is </a:t>
            </a:r>
            <a:r>
              <a:rPr lang="en-GB" b="1" dirty="0">
                <a:solidFill>
                  <a:schemeClr val="bg1"/>
                </a:solidFill>
              </a:rPr>
              <a:t>0800 11 11</a:t>
            </a:r>
          </a:p>
        </p:txBody>
      </p:sp>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9280" y="2679318"/>
            <a:ext cx="3770837" cy="3749171"/>
          </a:xfrm>
          <a:prstGeom prst="rect">
            <a:avLst/>
          </a:prstGeom>
        </p:spPr>
      </p:pic>
      <p:grpSp>
        <p:nvGrpSpPr>
          <p:cNvPr id="61" name="Group 60"/>
          <p:cNvGrpSpPr/>
          <p:nvPr/>
        </p:nvGrpSpPr>
        <p:grpSpPr>
          <a:xfrm>
            <a:off x="915305" y="2927957"/>
            <a:ext cx="1569992" cy="1569992"/>
            <a:chOff x="4788025" y="4466174"/>
            <a:chExt cx="1569992" cy="1569992"/>
          </a:xfrm>
        </p:grpSpPr>
        <p:sp>
          <p:nvSpPr>
            <p:cNvPr id="62" name="Oval 61">
              <a:hlinkClick r:id="rId6" action="ppaction://hlinksldjump"/>
            </p:cNvPr>
            <p:cNvSpPr/>
            <p:nvPr/>
          </p:nvSpPr>
          <p:spPr>
            <a:xfrm>
              <a:off x="4788025" y="4466174"/>
              <a:ext cx="1569992" cy="1569992"/>
            </a:xfrm>
            <a:prstGeom prst="ellipse">
              <a:avLst/>
            </a:prstGeom>
            <a:solidFill>
              <a:schemeClr val="accent2"/>
            </a:solidFill>
            <a:ln w="19050">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63" name="Rectangle 62">
              <a:hlinkClick r:id="rId6" action="ppaction://hlinksldjump"/>
            </p:cNvPr>
            <p:cNvSpPr/>
            <p:nvPr/>
          </p:nvSpPr>
          <p:spPr>
            <a:xfrm>
              <a:off x="4788025" y="5184718"/>
              <a:ext cx="1569992" cy="246221"/>
            </a:xfrm>
            <a:prstGeom prst="rect">
              <a:avLst/>
            </a:prstGeom>
            <a:ln w="19050">
              <a:noFill/>
            </a:ln>
          </p:spPr>
          <p:txBody>
            <a:bodyPr wrap="square" lIns="0" tIns="0" rIns="0" bIns="0">
              <a:spAutoFit/>
            </a:bodyPr>
            <a:lstStyle/>
            <a:p>
              <a:pPr algn="ctr"/>
              <a:r>
                <a:rPr lang="en-GB" sz="1600" b="1" dirty="0">
                  <a:solidFill>
                    <a:schemeClr val="bg1"/>
                  </a:solidFill>
                </a:rPr>
                <a:t>Consolidating</a:t>
              </a:r>
            </a:p>
          </p:txBody>
        </p:sp>
      </p:grpSp>
      <p:grpSp>
        <p:nvGrpSpPr>
          <p:cNvPr id="64" name="Group 63"/>
          <p:cNvGrpSpPr/>
          <p:nvPr/>
        </p:nvGrpSpPr>
        <p:grpSpPr>
          <a:xfrm>
            <a:off x="2509277" y="4497949"/>
            <a:ext cx="1577281" cy="1569992"/>
            <a:chOff x="6574042" y="4512842"/>
            <a:chExt cx="1577281" cy="1569992"/>
          </a:xfrm>
        </p:grpSpPr>
        <p:sp>
          <p:nvSpPr>
            <p:cNvPr id="65" name="Oval 64">
              <a:hlinkClick r:id="rId7" action="ppaction://hlinksldjump"/>
            </p:cNvPr>
            <p:cNvSpPr/>
            <p:nvPr/>
          </p:nvSpPr>
          <p:spPr>
            <a:xfrm>
              <a:off x="6574042" y="4512842"/>
              <a:ext cx="1569992" cy="1569992"/>
            </a:xfrm>
            <a:prstGeom prst="ellipse">
              <a:avLst/>
            </a:prstGeom>
            <a:solidFill>
              <a:schemeClr val="accent2"/>
            </a:solidFill>
            <a:ln w="19050">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66" name="Rectangle 65">
              <a:hlinkClick r:id="rId7" action="ppaction://hlinksldjump"/>
            </p:cNvPr>
            <p:cNvSpPr/>
            <p:nvPr/>
          </p:nvSpPr>
          <p:spPr>
            <a:xfrm>
              <a:off x="6581331" y="5184718"/>
              <a:ext cx="1569992" cy="246221"/>
            </a:xfrm>
            <a:prstGeom prst="rect">
              <a:avLst/>
            </a:prstGeom>
            <a:ln w="19050">
              <a:noFill/>
            </a:ln>
          </p:spPr>
          <p:txBody>
            <a:bodyPr wrap="square" lIns="0" tIns="0" rIns="0" bIns="0">
              <a:spAutoFit/>
            </a:bodyPr>
            <a:lstStyle/>
            <a:p>
              <a:pPr algn="ctr"/>
              <a:r>
                <a:rPr lang="en-GB" sz="1600" b="1" dirty="0">
                  <a:solidFill>
                    <a:schemeClr val="bg1"/>
                  </a:solidFill>
                </a:rPr>
                <a:t>Reflecting </a:t>
              </a:r>
            </a:p>
          </p:txBody>
        </p:sp>
      </p:grpSp>
      <p:pic>
        <p:nvPicPr>
          <p:cNvPr id="67" name="Whole Class"/>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204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nodeType="clickEffect">
                                  <p:stCondLst>
                                    <p:cond delay="0"/>
                                  </p:stCondLst>
                                  <p:childTnLst>
                                    <p:animEffect transition="out" filter="fade">
                                      <p:cBhvr>
                                        <p:cTn id="15" dur="500" tmFilter="0, 0; .2, .5; .8, .5; 1, 0"/>
                                        <p:tgtEl>
                                          <p:spTgt spid="21"/>
                                        </p:tgtEl>
                                      </p:cBhvr>
                                    </p:animEffect>
                                    <p:animScale>
                                      <p:cBhvr>
                                        <p:cTn id="16" dur="250" autoRev="1" fill="hold"/>
                                        <p:tgtEl>
                                          <p:spTgt spid="21"/>
                                        </p:tgtEl>
                                      </p:cBhvr>
                                      <p:by x="105000" y="105000"/>
                                    </p:animScale>
                                  </p:childTnLst>
                                </p:cTn>
                              </p:par>
                            </p:childTnLst>
                          </p:cTn>
                        </p:par>
                        <p:par>
                          <p:cTn id="17" fill="hold">
                            <p:stCondLst>
                              <p:cond delay="500"/>
                            </p:stCondLst>
                            <p:childTnLst>
                              <p:par>
                                <p:cTn id="18" presetID="10" presetClass="exit" presetSubtype="0" fill="hold" nodeType="after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fade">
                                      <p:cBhvr>
                                        <p:cTn id="24" dur="500"/>
                                        <p:tgtEl>
                                          <p:spTgt spid="4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500"/>
                                        <p:tgtEl>
                                          <p:spTgt spid="3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500"/>
                                        <p:tgtEl>
                                          <p:spTgt spid="3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500"/>
                                        <p:tgtEl>
                                          <p:spTgt spid="3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500"/>
                                        <p:tgtEl>
                                          <p:spTgt spid="39"/>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fade">
                                      <p:cBhvr>
                                        <p:cTn id="81" dur="500"/>
                                        <p:tgtEl>
                                          <p:spTgt spid="4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500"/>
                                        <p:tgtEl>
                                          <p:spTgt spid="4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fade">
                                      <p:cBhvr>
                                        <p:cTn id="96" dur="500"/>
                                        <p:tgtEl>
                                          <p:spTgt spid="4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50"/>
                                        </p:tgtEl>
                                        <p:attrNameLst>
                                          <p:attrName>style.visibility</p:attrName>
                                        </p:attrNameLst>
                                      </p:cBhvr>
                                      <p:to>
                                        <p:strVal val="visible"/>
                                      </p:to>
                                    </p:set>
                                    <p:animEffect transition="in" filter="fade">
                                      <p:cBhvr>
                                        <p:cTn id="99" dur="500"/>
                                        <p:tgtEl>
                                          <p:spTgt spid="50"/>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fade">
                                      <p:cBhvr>
                                        <p:cTn id="105" dur="500"/>
                                        <p:tgtEl>
                                          <p:spTgt spid="52"/>
                                        </p:tgtEl>
                                      </p:cBhvr>
                                    </p:animEffect>
                                  </p:childTnLst>
                                </p:cTn>
                              </p:par>
                            </p:childTnLst>
                          </p:cTn>
                        </p:par>
                        <p:par>
                          <p:cTn id="106" fill="hold">
                            <p:stCondLst>
                              <p:cond delay="1500"/>
                            </p:stCondLst>
                            <p:childTnLst>
                              <p:par>
                                <p:cTn id="107" presetID="1" presetClass="emph" presetSubtype="2" autoRev="1" fill="hold" nodeType="afterEffect">
                                  <p:stCondLst>
                                    <p:cond delay="0"/>
                                  </p:stCondLst>
                                  <p:childTnLst>
                                    <p:animClr clrSpc="rgb" dir="cw">
                                      <p:cBhvr>
                                        <p:cTn id="108" dur="500" fill="hold"/>
                                        <p:tgtEl>
                                          <p:spTgt spid="45"/>
                                        </p:tgtEl>
                                        <p:attrNameLst>
                                          <p:attrName>fillcolor</p:attrName>
                                        </p:attrNameLst>
                                      </p:cBhvr>
                                      <p:to>
                                        <a:srgbClr val="E6C500"/>
                                      </p:to>
                                    </p:animClr>
                                    <p:set>
                                      <p:cBhvr>
                                        <p:cTn id="109" dur="500" fill="hold"/>
                                        <p:tgtEl>
                                          <p:spTgt spid="45"/>
                                        </p:tgtEl>
                                        <p:attrNameLst>
                                          <p:attrName>fill.type</p:attrName>
                                        </p:attrNameLst>
                                      </p:cBhvr>
                                      <p:to>
                                        <p:strVal val="solid"/>
                                      </p:to>
                                    </p:set>
                                    <p:set>
                                      <p:cBhvr>
                                        <p:cTn id="110" dur="500" fill="hold"/>
                                        <p:tgtEl>
                                          <p:spTgt spid="45"/>
                                        </p:tgtEl>
                                        <p:attrNameLst>
                                          <p:attrName>fill.on</p:attrName>
                                        </p:attrNameLst>
                                      </p:cBhvr>
                                      <p:to>
                                        <p:strVal val="true"/>
                                      </p:to>
                                    </p:set>
                                  </p:childTnLst>
                                </p:cTn>
                              </p:par>
                              <p:par>
                                <p:cTn id="111" presetID="10" presetClass="entr" presetSubtype="0" fill="hold" grpId="0" nodeType="with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fade">
                                      <p:cBhvr>
                                        <p:cTn id="113" dur="500"/>
                                        <p:tgtEl>
                                          <p:spTgt spid="13"/>
                                        </p:tgtEl>
                                      </p:cBhvr>
                                    </p:animEffect>
                                  </p:childTnLst>
                                </p:cTn>
                              </p:par>
                            </p:childTnLst>
                          </p:cTn>
                        </p:par>
                        <p:par>
                          <p:cTn id="114" fill="hold">
                            <p:stCondLst>
                              <p:cond delay="2500"/>
                            </p:stCondLst>
                            <p:childTnLst>
                              <p:par>
                                <p:cTn id="115" presetID="1" presetClass="emph" presetSubtype="2" autoRev="1" fill="hold" nodeType="afterEffect">
                                  <p:stCondLst>
                                    <p:cond delay="0"/>
                                  </p:stCondLst>
                                  <p:childTnLst>
                                    <p:animClr clrSpc="rgb" dir="cw">
                                      <p:cBhvr>
                                        <p:cTn id="116" dur="500" fill="hold"/>
                                        <p:tgtEl>
                                          <p:spTgt spid="41"/>
                                        </p:tgtEl>
                                        <p:attrNameLst>
                                          <p:attrName>fillcolor</p:attrName>
                                        </p:attrNameLst>
                                      </p:cBhvr>
                                      <p:to>
                                        <a:srgbClr val="E6C500"/>
                                      </p:to>
                                    </p:animClr>
                                    <p:set>
                                      <p:cBhvr>
                                        <p:cTn id="117" dur="500" fill="hold"/>
                                        <p:tgtEl>
                                          <p:spTgt spid="41"/>
                                        </p:tgtEl>
                                        <p:attrNameLst>
                                          <p:attrName>fill.type</p:attrName>
                                        </p:attrNameLst>
                                      </p:cBhvr>
                                      <p:to>
                                        <p:strVal val="solid"/>
                                      </p:to>
                                    </p:set>
                                    <p:set>
                                      <p:cBhvr>
                                        <p:cTn id="118" dur="500" fill="hold"/>
                                        <p:tgtEl>
                                          <p:spTgt spid="41"/>
                                        </p:tgtEl>
                                        <p:attrNameLst>
                                          <p:attrName>fill.on</p:attrName>
                                        </p:attrNameLst>
                                      </p:cBhvr>
                                      <p:to>
                                        <p:strVal val="true"/>
                                      </p:to>
                                    </p:set>
                                  </p:childTnLst>
                                </p:cTn>
                              </p:par>
                              <p:par>
                                <p:cTn id="119" presetID="10" presetClass="entr" presetSubtype="0" fill="hold" grpId="0"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500"/>
                                        <p:tgtEl>
                                          <p:spTgt spid="16"/>
                                        </p:tgtEl>
                                      </p:cBhvr>
                                    </p:animEffect>
                                  </p:childTnLst>
                                </p:cTn>
                              </p:par>
                            </p:childTnLst>
                          </p:cTn>
                        </p:par>
                        <p:par>
                          <p:cTn id="122" fill="hold">
                            <p:stCondLst>
                              <p:cond delay="3500"/>
                            </p:stCondLst>
                            <p:childTnLst>
                              <p:par>
                                <p:cTn id="123" presetID="1" presetClass="emph" presetSubtype="2" autoRev="1" fill="hold" nodeType="afterEffect">
                                  <p:stCondLst>
                                    <p:cond delay="0"/>
                                  </p:stCondLst>
                                  <p:childTnLst>
                                    <p:animClr clrSpc="rgb" dir="cw">
                                      <p:cBhvr>
                                        <p:cTn id="124" dur="500" fill="hold"/>
                                        <p:tgtEl>
                                          <p:spTgt spid="45"/>
                                        </p:tgtEl>
                                        <p:attrNameLst>
                                          <p:attrName>fillcolor</p:attrName>
                                        </p:attrNameLst>
                                      </p:cBhvr>
                                      <p:to>
                                        <a:srgbClr val="E6C500"/>
                                      </p:to>
                                    </p:animClr>
                                    <p:set>
                                      <p:cBhvr>
                                        <p:cTn id="125" dur="500" fill="hold"/>
                                        <p:tgtEl>
                                          <p:spTgt spid="45"/>
                                        </p:tgtEl>
                                        <p:attrNameLst>
                                          <p:attrName>fill.type</p:attrName>
                                        </p:attrNameLst>
                                      </p:cBhvr>
                                      <p:to>
                                        <p:strVal val="solid"/>
                                      </p:to>
                                    </p:set>
                                    <p:set>
                                      <p:cBhvr>
                                        <p:cTn id="126" dur="500" fill="hold"/>
                                        <p:tgtEl>
                                          <p:spTgt spid="45"/>
                                        </p:tgtEl>
                                        <p:attrNameLst>
                                          <p:attrName>fill.on</p:attrName>
                                        </p:attrNameLst>
                                      </p:cBhvr>
                                      <p:to>
                                        <p:strVal val="true"/>
                                      </p:to>
                                    </p:set>
                                  </p:childTnLst>
                                </p:cTn>
                              </p:par>
                              <p:par>
                                <p:cTn id="127" presetID="10" presetClass="entr" presetSubtype="0"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Effect transition="in" filter="fade">
                                      <p:cBhvr>
                                        <p:cTn id="129" dur="500"/>
                                        <p:tgtEl>
                                          <p:spTgt spid="14"/>
                                        </p:tgtEl>
                                      </p:cBhvr>
                                    </p:animEffect>
                                  </p:childTnLst>
                                </p:cTn>
                              </p:par>
                            </p:childTnLst>
                          </p:cTn>
                        </p:par>
                        <p:par>
                          <p:cTn id="130" fill="hold">
                            <p:stCondLst>
                              <p:cond delay="4500"/>
                            </p:stCondLst>
                            <p:childTnLst>
                              <p:par>
                                <p:cTn id="131" presetID="1" presetClass="emph" presetSubtype="2" autoRev="1" fill="hold" nodeType="afterEffect">
                                  <p:stCondLst>
                                    <p:cond delay="0"/>
                                  </p:stCondLst>
                                  <p:childTnLst>
                                    <p:animClr clrSpc="rgb" dir="cw">
                                      <p:cBhvr>
                                        <p:cTn id="132" dur="500" fill="hold"/>
                                        <p:tgtEl>
                                          <p:spTgt spid="45"/>
                                        </p:tgtEl>
                                        <p:attrNameLst>
                                          <p:attrName>fillcolor</p:attrName>
                                        </p:attrNameLst>
                                      </p:cBhvr>
                                      <p:to>
                                        <a:srgbClr val="E6C500"/>
                                      </p:to>
                                    </p:animClr>
                                    <p:set>
                                      <p:cBhvr>
                                        <p:cTn id="133" dur="500" fill="hold"/>
                                        <p:tgtEl>
                                          <p:spTgt spid="45"/>
                                        </p:tgtEl>
                                        <p:attrNameLst>
                                          <p:attrName>fill.type</p:attrName>
                                        </p:attrNameLst>
                                      </p:cBhvr>
                                      <p:to>
                                        <p:strVal val="solid"/>
                                      </p:to>
                                    </p:set>
                                    <p:set>
                                      <p:cBhvr>
                                        <p:cTn id="134" dur="500" fill="hold"/>
                                        <p:tgtEl>
                                          <p:spTgt spid="45"/>
                                        </p:tgtEl>
                                        <p:attrNameLst>
                                          <p:attrName>fill.on</p:attrName>
                                        </p:attrNameLst>
                                      </p:cBhvr>
                                      <p:to>
                                        <p:strVal val="true"/>
                                      </p:to>
                                    </p:set>
                                  </p:childTnLst>
                                </p:cTn>
                              </p:par>
                              <p:par>
                                <p:cTn id="135" presetID="10"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500"/>
                                        <p:tgtEl>
                                          <p:spTgt spid="15"/>
                                        </p:tgtEl>
                                      </p:cBhvr>
                                    </p:animEffect>
                                  </p:childTnLst>
                                </p:cTn>
                              </p:par>
                            </p:childTnLst>
                          </p:cTn>
                        </p:par>
                        <p:par>
                          <p:cTn id="138" fill="hold">
                            <p:stCondLst>
                              <p:cond delay="5500"/>
                            </p:stCondLst>
                            <p:childTnLst>
                              <p:par>
                                <p:cTn id="139" presetID="1" presetClass="emph" presetSubtype="2" autoRev="1" fill="hold" nodeType="afterEffect">
                                  <p:stCondLst>
                                    <p:cond delay="0"/>
                                  </p:stCondLst>
                                  <p:childTnLst>
                                    <p:animClr clrSpc="rgb" dir="cw">
                                      <p:cBhvr>
                                        <p:cTn id="140" dur="500" fill="hold"/>
                                        <p:tgtEl>
                                          <p:spTgt spid="26"/>
                                        </p:tgtEl>
                                        <p:attrNameLst>
                                          <p:attrName>fillcolor</p:attrName>
                                        </p:attrNameLst>
                                      </p:cBhvr>
                                      <p:to>
                                        <a:srgbClr val="E6C500"/>
                                      </p:to>
                                    </p:animClr>
                                    <p:set>
                                      <p:cBhvr>
                                        <p:cTn id="141" dur="500" fill="hold"/>
                                        <p:tgtEl>
                                          <p:spTgt spid="26"/>
                                        </p:tgtEl>
                                        <p:attrNameLst>
                                          <p:attrName>fill.type</p:attrName>
                                        </p:attrNameLst>
                                      </p:cBhvr>
                                      <p:to>
                                        <p:strVal val="solid"/>
                                      </p:to>
                                    </p:set>
                                    <p:set>
                                      <p:cBhvr>
                                        <p:cTn id="142" dur="500" fill="hold"/>
                                        <p:tgtEl>
                                          <p:spTgt spid="26"/>
                                        </p:tgtEl>
                                        <p:attrNameLst>
                                          <p:attrName>fill.on</p:attrName>
                                        </p:attrNameLst>
                                      </p:cBhvr>
                                      <p:to>
                                        <p:strVal val="true"/>
                                      </p:to>
                                    </p:set>
                                  </p:childTnLst>
                                </p:cTn>
                              </p:par>
                              <p:par>
                                <p:cTn id="143" presetID="10" presetClass="entr" presetSubtype="0"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Effect transition="in" filter="fade">
                                      <p:cBhvr>
                                        <p:cTn id="145" dur="500"/>
                                        <p:tgtEl>
                                          <p:spTgt spid="22"/>
                                        </p:tgtEl>
                                      </p:cBhvr>
                                    </p:animEffect>
                                  </p:childTnLst>
                                </p:cTn>
                              </p:par>
                            </p:childTnLst>
                          </p:cTn>
                        </p:par>
                        <p:par>
                          <p:cTn id="146" fill="hold">
                            <p:stCondLst>
                              <p:cond delay="6500"/>
                            </p:stCondLst>
                            <p:childTnLst>
                              <p:par>
                                <p:cTn id="147" presetID="1" presetClass="emph" presetSubtype="2" autoRev="1" fill="hold" nodeType="afterEffect">
                                  <p:stCondLst>
                                    <p:cond delay="0"/>
                                  </p:stCondLst>
                                  <p:childTnLst>
                                    <p:animClr clrSpc="rgb" dir="cw">
                                      <p:cBhvr>
                                        <p:cTn id="148" dur="500" fill="hold"/>
                                        <p:tgtEl>
                                          <p:spTgt spid="26"/>
                                        </p:tgtEl>
                                        <p:attrNameLst>
                                          <p:attrName>fillcolor</p:attrName>
                                        </p:attrNameLst>
                                      </p:cBhvr>
                                      <p:to>
                                        <a:srgbClr val="E6C500"/>
                                      </p:to>
                                    </p:animClr>
                                    <p:set>
                                      <p:cBhvr>
                                        <p:cTn id="149" dur="500" fill="hold"/>
                                        <p:tgtEl>
                                          <p:spTgt spid="26"/>
                                        </p:tgtEl>
                                        <p:attrNameLst>
                                          <p:attrName>fill.type</p:attrName>
                                        </p:attrNameLst>
                                      </p:cBhvr>
                                      <p:to>
                                        <p:strVal val="solid"/>
                                      </p:to>
                                    </p:set>
                                    <p:set>
                                      <p:cBhvr>
                                        <p:cTn id="150" dur="500" fill="hold"/>
                                        <p:tgtEl>
                                          <p:spTgt spid="26"/>
                                        </p:tgtEl>
                                        <p:attrNameLst>
                                          <p:attrName>fill.on</p:attrName>
                                        </p:attrNameLst>
                                      </p:cBhvr>
                                      <p:to>
                                        <p:strVal val="true"/>
                                      </p:to>
                                    </p:set>
                                  </p:childTnLst>
                                </p:cTn>
                              </p:par>
                              <p:par>
                                <p:cTn id="151" presetID="10" presetClass="entr" presetSubtype="0" fill="hold" grpId="0" nodeType="withEffect">
                                  <p:stCondLst>
                                    <p:cond delay="0"/>
                                  </p:stCondLst>
                                  <p:childTnLst>
                                    <p:set>
                                      <p:cBhvr>
                                        <p:cTn id="152" dur="1" fill="hold">
                                          <p:stCondLst>
                                            <p:cond delay="0"/>
                                          </p:stCondLst>
                                        </p:cTn>
                                        <p:tgtEl>
                                          <p:spTgt spid="17"/>
                                        </p:tgtEl>
                                        <p:attrNameLst>
                                          <p:attrName>style.visibility</p:attrName>
                                        </p:attrNameLst>
                                      </p:cBhvr>
                                      <p:to>
                                        <p:strVal val="visible"/>
                                      </p:to>
                                    </p:set>
                                    <p:animEffect transition="in" filter="fade">
                                      <p:cBhvr>
                                        <p:cTn id="153" dur="500"/>
                                        <p:tgtEl>
                                          <p:spTgt spid="17"/>
                                        </p:tgtEl>
                                      </p:cBhvr>
                                    </p:animEffect>
                                  </p:childTnLst>
                                </p:cTn>
                              </p:par>
                            </p:childTnLst>
                          </p:cTn>
                        </p:par>
                        <p:par>
                          <p:cTn id="154" fill="hold">
                            <p:stCondLst>
                              <p:cond delay="7500"/>
                            </p:stCondLst>
                            <p:childTnLst>
                              <p:par>
                                <p:cTn id="155" presetID="1" presetClass="emph" presetSubtype="2" autoRev="1" fill="hold" nodeType="afterEffect">
                                  <p:stCondLst>
                                    <p:cond delay="0"/>
                                  </p:stCondLst>
                                  <p:childTnLst>
                                    <p:animClr clrSpc="rgb" dir="cw">
                                      <p:cBhvr>
                                        <p:cTn id="156" dur="500" fill="hold"/>
                                        <p:tgtEl>
                                          <p:spTgt spid="26"/>
                                        </p:tgtEl>
                                        <p:attrNameLst>
                                          <p:attrName>fillcolor</p:attrName>
                                        </p:attrNameLst>
                                      </p:cBhvr>
                                      <p:to>
                                        <a:srgbClr val="E6C500"/>
                                      </p:to>
                                    </p:animClr>
                                    <p:set>
                                      <p:cBhvr>
                                        <p:cTn id="157" dur="500" fill="hold"/>
                                        <p:tgtEl>
                                          <p:spTgt spid="26"/>
                                        </p:tgtEl>
                                        <p:attrNameLst>
                                          <p:attrName>fill.type</p:attrName>
                                        </p:attrNameLst>
                                      </p:cBhvr>
                                      <p:to>
                                        <p:strVal val="solid"/>
                                      </p:to>
                                    </p:set>
                                    <p:set>
                                      <p:cBhvr>
                                        <p:cTn id="158" dur="500" fill="hold"/>
                                        <p:tgtEl>
                                          <p:spTgt spid="26"/>
                                        </p:tgtEl>
                                        <p:attrNameLst>
                                          <p:attrName>fill.on</p:attrName>
                                        </p:attrNameLst>
                                      </p:cBhvr>
                                      <p:to>
                                        <p:strVal val="true"/>
                                      </p:to>
                                    </p:set>
                                  </p:childTnLst>
                                </p:cTn>
                              </p:par>
                              <p:par>
                                <p:cTn id="159" presetID="10" presetClass="entr" presetSubtype="0" fill="hold" grpId="0" nodeType="withEffect">
                                  <p:stCondLst>
                                    <p:cond delay="0"/>
                                  </p:stCondLst>
                                  <p:childTnLst>
                                    <p:set>
                                      <p:cBhvr>
                                        <p:cTn id="160" dur="1" fill="hold">
                                          <p:stCondLst>
                                            <p:cond delay="0"/>
                                          </p:stCondLst>
                                        </p:cTn>
                                        <p:tgtEl>
                                          <p:spTgt spid="23"/>
                                        </p:tgtEl>
                                        <p:attrNameLst>
                                          <p:attrName>style.visibility</p:attrName>
                                        </p:attrNameLst>
                                      </p:cBhvr>
                                      <p:to>
                                        <p:strVal val="visible"/>
                                      </p:to>
                                    </p:set>
                                    <p:animEffect transition="in" filter="fade">
                                      <p:cBhvr>
                                        <p:cTn id="161" dur="500"/>
                                        <p:tgtEl>
                                          <p:spTgt spid="23"/>
                                        </p:tgtEl>
                                      </p:cBhvr>
                                    </p:animEffect>
                                  </p:childTnLst>
                                </p:cTn>
                              </p:par>
                            </p:childTnLst>
                          </p:cTn>
                        </p:par>
                        <p:par>
                          <p:cTn id="162" fill="hold">
                            <p:stCondLst>
                              <p:cond delay="8500"/>
                            </p:stCondLst>
                            <p:childTnLst>
                              <p:par>
                                <p:cTn id="163" presetID="1" presetClass="emph" presetSubtype="2" autoRev="1" fill="hold" nodeType="afterEffect">
                                  <p:stCondLst>
                                    <p:cond delay="0"/>
                                  </p:stCondLst>
                                  <p:childTnLst>
                                    <p:animClr clrSpc="rgb" dir="cw">
                                      <p:cBhvr>
                                        <p:cTn id="164" dur="500" fill="hold"/>
                                        <p:tgtEl>
                                          <p:spTgt spid="26"/>
                                        </p:tgtEl>
                                        <p:attrNameLst>
                                          <p:attrName>fillcolor</p:attrName>
                                        </p:attrNameLst>
                                      </p:cBhvr>
                                      <p:to>
                                        <a:srgbClr val="E6C500"/>
                                      </p:to>
                                    </p:animClr>
                                    <p:set>
                                      <p:cBhvr>
                                        <p:cTn id="165" dur="500" fill="hold"/>
                                        <p:tgtEl>
                                          <p:spTgt spid="26"/>
                                        </p:tgtEl>
                                        <p:attrNameLst>
                                          <p:attrName>fill.type</p:attrName>
                                        </p:attrNameLst>
                                      </p:cBhvr>
                                      <p:to>
                                        <p:strVal val="solid"/>
                                      </p:to>
                                    </p:set>
                                    <p:set>
                                      <p:cBhvr>
                                        <p:cTn id="166" dur="500" fill="hold"/>
                                        <p:tgtEl>
                                          <p:spTgt spid="26"/>
                                        </p:tgtEl>
                                        <p:attrNameLst>
                                          <p:attrName>fill.on</p:attrName>
                                        </p:attrNameLst>
                                      </p:cBhvr>
                                      <p:to>
                                        <p:strVal val="true"/>
                                      </p:to>
                                    </p:set>
                                  </p:childTnLst>
                                </p:cTn>
                              </p:par>
                              <p:par>
                                <p:cTn id="167" presetID="10" presetClass="entr" presetSubtype="0"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fade">
                                      <p:cBhvr>
                                        <p:cTn id="169" dur="500"/>
                                        <p:tgtEl>
                                          <p:spTgt spid="24"/>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xit" presetSubtype="0" fill="hold" nodeType="clickEffect">
                                  <p:stCondLst>
                                    <p:cond delay="0"/>
                                  </p:stCondLst>
                                  <p:childTnLst>
                                    <p:animEffect transition="out" filter="fade">
                                      <p:cBhvr>
                                        <p:cTn id="173" dur="500"/>
                                        <p:tgtEl>
                                          <p:spTgt spid="5"/>
                                        </p:tgtEl>
                                      </p:cBhvr>
                                    </p:animEffect>
                                    <p:set>
                                      <p:cBhvr>
                                        <p:cTn id="174" dur="1" fill="hold">
                                          <p:stCondLst>
                                            <p:cond delay="499"/>
                                          </p:stCondLst>
                                        </p:cTn>
                                        <p:tgtEl>
                                          <p:spTgt spid="5"/>
                                        </p:tgtEl>
                                        <p:attrNameLst>
                                          <p:attrName>style.visibility</p:attrName>
                                        </p:attrNameLst>
                                      </p:cBhvr>
                                      <p:to>
                                        <p:strVal val="hidden"/>
                                      </p:to>
                                    </p:set>
                                  </p:childTnLst>
                                </p:cTn>
                              </p:par>
                            </p:childTnLst>
                          </p:cTn>
                        </p:par>
                        <p:par>
                          <p:cTn id="175" fill="hold">
                            <p:stCondLst>
                              <p:cond delay="500"/>
                            </p:stCondLst>
                            <p:childTnLst>
                              <p:par>
                                <p:cTn id="176" presetID="53" presetClass="entr" presetSubtype="16" fill="hold" nodeType="afterEffect">
                                  <p:stCondLst>
                                    <p:cond delay="0"/>
                                  </p:stCondLst>
                                  <p:childTnLst>
                                    <p:set>
                                      <p:cBhvr>
                                        <p:cTn id="177" dur="1" fill="hold">
                                          <p:stCondLst>
                                            <p:cond delay="0"/>
                                          </p:stCondLst>
                                        </p:cTn>
                                        <p:tgtEl>
                                          <p:spTgt spid="61"/>
                                        </p:tgtEl>
                                        <p:attrNameLst>
                                          <p:attrName>style.visibility</p:attrName>
                                        </p:attrNameLst>
                                      </p:cBhvr>
                                      <p:to>
                                        <p:strVal val="visible"/>
                                      </p:to>
                                    </p:set>
                                    <p:anim calcmode="lin" valueType="num">
                                      <p:cBhvr>
                                        <p:cTn id="178" dur="500" fill="hold"/>
                                        <p:tgtEl>
                                          <p:spTgt spid="61"/>
                                        </p:tgtEl>
                                        <p:attrNameLst>
                                          <p:attrName>ppt_w</p:attrName>
                                        </p:attrNameLst>
                                      </p:cBhvr>
                                      <p:tavLst>
                                        <p:tav tm="0">
                                          <p:val>
                                            <p:fltVal val="0"/>
                                          </p:val>
                                        </p:tav>
                                        <p:tav tm="100000">
                                          <p:val>
                                            <p:strVal val="#ppt_w"/>
                                          </p:val>
                                        </p:tav>
                                      </p:tavLst>
                                    </p:anim>
                                    <p:anim calcmode="lin" valueType="num">
                                      <p:cBhvr>
                                        <p:cTn id="179" dur="500" fill="hold"/>
                                        <p:tgtEl>
                                          <p:spTgt spid="61"/>
                                        </p:tgtEl>
                                        <p:attrNameLst>
                                          <p:attrName>ppt_h</p:attrName>
                                        </p:attrNameLst>
                                      </p:cBhvr>
                                      <p:tavLst>
                                        <p:tav tm="0">
                                          <p:val>
                                            <p:fltVal val="0"/>
                                          </p:val>
                                        </p:tav>
                                        <p:tav tm="100000">
                                          <p:val>
                                            <p:strVal val="#ppt_h"/>
                                          </p:val>
                                        </p:tav>
                                      </p:tavLst>
                                    </p:anim>
                                    <p:animEffect transition="in" filter="fade">
                                      <p:cBhvr>
                                        <p:cTn id="180" dur="500"/>
                                        <p:tgtEl>
                                          <p:spTgt spid="61"/>
                                        </p:tgtEl>
                                      </p:cBhvr>
                                    </p:animEffect>
                                  </p:childTnLst>
                                </p:cTn>
                              </p:par>
                              <p:par>
                                <p:cTn id="181" presetID="53" presetClass="entr" presetSubtype="16" fill="hold" nodeType="withEffect">
                                  <p:stCondLst>
                                    <p:cond delay="0"/>
                                  </p:stCondLst>
                                  <p:childTnLst>
                                    <p:set>
                                      <p:cBhvr>
                                        <p:cTn id="182" dur="1" fill="hold">
                                          <p:stCondLst>
                                            <p:cond delay="0"/>
                                          </p:stCondLst>
                                        </p:cTn>
                                        <p:tgtEl>
                                          <p:spTgt spid="64"/>
                                        </p:tgtEl>
                                        <p:attrNameLst>
                                          <p:attrName>style.visibility</p:attrName>
                                        </p:attrNameLst>
                                      </p:cBhvr>
                                      <p:to>
                                        <p:strVal val="visible"/>
                                      </p:to>
                                    </p:set>
                                    <p:anim calcmode="lin" valueType="num">
                                      <p:cBhvr>
                                        <p:cTn id="183" dur="500" fill="hold"/>
                                        <p:tgtEl>
                                          <p:spTgt spid="64"/>
                                        </p:tgtEl>
                                        <p:attrNameLst>
                                          <p:attrName>ppt_w</p:attrName>
                                        </p:attrNameLst>
                                      </p:cBhvr>
                                      <p:tavLst>
                                        <p:tav tm="0">
                                          <p:val>
                                            <p:fltVal val="0"/>
                                          </p:val>
                                        </p:tav>
                                        <p:tav tm="100000">
                                          <p:val>
                                            <p:strVal val="#ppt_w"/>
                                          </p:val>
                                        </p:tav>
                                      </p:tavLst>
                                    </p:anim>
                                    <p:anim calcmode="lin" valueType="num">
                                      <p:cBhvr>
                                        <p:cTn id="184" dur="500" fill="hold"/>
                                        <p:tgtEl>
                                          <p:spTgt spid="64"/>
                                        </p:tgtEl>
                                        <p:attrNameLst>
                                          <p:attrName>ppt_h</p:attrName>
                                        </p:attrNameLst>
                                      </p:cBhvr>
                                      <p:tavLst>
                                        <p:tav tm="0">
                                          <p:val>
                                            <p:fltVal val="0"/>
                                          </p:val>
                                        </p:tav>
                                        <p:tav tm="100000">
                                          <p:val>
                                            <p:strVal val="#ppt_h"/>
                                          </p:val>
                                        </p:tav>
                                      </p:tavLst>
                                    </p:anim>
                                    <p:animEffect transition="in" filter="fade">
                                      <p:cBhvr>
                                        <p:cTn id="18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p:bldP spid="16" grpId="0"/>
      <p:bldP spid="17" grpId="0"/>
      <p:bldP spid="22" grpId="0"/>
      <p:bldP spid="23" grpId="0"/>
      <p:bldP spid="24" grpId="0"/>
      <p:bldP spid="25" grpId="0" animBg="1"/>
      <p:bldP spid="26" grpId="0" animBg="1"/>
      <p:bldP spid="27" grpId="0"/>
      <p:bldP spid="28" grpId="0" animBg="1"/>
      <p:bldP spid="29" grpId="0"/>
      <p:bldP spid="30" grpId="0" animBg="1"/>
      <p:bldP spid="31" grpId="0"/>
      <p:bldP spid="32" grpId="0" animBg="1"/>
      <p:bldP spid="33" grpId="0"/>
      <p:bldP spid="34" grpId="0" animBg="1"/>
      <p:bldP spid="35" grpId="0"/>
      <p:bldP spid="36" grpId="0" animBg="1"/>
      <p:bldP spid="38" grpId="0"/>
      <p:bldP spid="39" grpId="0" animBg="1"/>
      <p:bldP spid="40" grpId="0"/>
      <p:bldP spid="41" grpId="0" animBg="1"/>
      <p:bldP spid="42" grpId="0"/>
      <p:bldP spid="43" grpId="0" animBg="1"/>
      <p:bldP spid="44" grpId="0"/>
      <p:bldP spid="45" grpId="0" animBg="1"/>
      <p:bldP spid="48" grpId="0"/>
      <p:bldP spid="49" grpId="0" animBg="1"/>
      <p:bldP spid="50" grpId="0"/>
      <p:bldP spid="51" grpId="0" animBg="1"/>
      <p:bldP spid="52" grpId="0"/>
      <p:bldP spid="5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611188" y="2396531"/>
            <a:ext cx="7992812" cy="3804244"/>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035799" y="2167240"/>
            <a:ext cx="3314728" cy="4690759"/>
          </a:xfrm>
          <a:prstGeom prst="rect">
            <a:avLst/>
          </a:prstGeom>
          <a:ln>
            <a:solidFill>
              <a:schemeClr val="tx1"/>
            </a:solidFill>
          </a:ln>
        </p:spPr>
      </p:pic>
      <p:sp>
        <p:nvSpPr>
          <p:cNvPr id="16" name="Pentagon 15"/>
          <p:cNvSpPr/>
          <p:nvPr/>
        </p:nvSpPr>
        <p:spPr>
          <a:xfrm>
            <a:off x="457198" y="2605623"/>
            <a:ext cx="4680858" cy="1102777"/>
          </a:xfrm>
          <a:prstGeom prst="homePlate">
            <a:avLst>
              <a:gd name="adj" fmla="val 290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t>By understanding our rights and the rights of others, we can ensure that everyone is safe and happy.</a:t>
            </a:r>
          </a:p>
        </p:txBody>
      </p:sp>
      <p:sp>
        <p:nvSpPr>
          <p:cNvPr id="6" name="Rectangle 5"/>
          <p:cNvSpPr/>
          <p:nvPr/>
        </p:nvSpPr>
        <p:spPr>
          <a:xfrm>
            <a:off x="755649" y="1473201"/>
            <a:ext cx="7669213" cy="923330"/>
          </a:xfrm>
          <a:prstGeom prst="rect">
            <a:avLst/>
          </a:prstGeom>
        </p:spPr>
        <p:txBody>
          <a:bodyPr wrap="square">
            <a:spAutoFit/>
          </a:bodyPr>
          <a:lstStyle/>
          <a:p>
            <a:r>
              <a:rPr lang="en-GB" dirty="0"/>
              <a:t>As humans, we all have the right to be safe. This includes keeping our bodies safe from harm and keeping ourselves safe from unwanted touch or contact.</a:t>
            </a:r>
          </a:p>
        </p:txBody>
      </p:sp>
      <p:sp>
        <p:nvSpPr>
          <p:cNvPr id="10" name="Pentagon 9"/>
          <p:cNvSpPr/>
          <p:nvPr/>
        </p:nvSpPr>
        <p:spPr>
          <a:xfrm>
            <a:off x="457195" y="3917492"/>
            <a:ext cx="4680861" cy="1102777"/>
          </a:xfrm>
          <a:prstGeom prst="homePlate">
            <a:avLst>
              <a:gd name="adj" fmla="val 29045"/>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t>On your activity sheet, create a set of rights that you have with regard to your own body. </a:t>
            </a:r>
          </a:p>
        </p:txBody>
      </p:sp>
      <p:sp>
        <p:nvSpPr>
          <p:cNvPr id="7" name="Rectangle 6"/>
          <p:cNvSpPr/>
          <p:nvPr/>
        </p:nvSpPr>
        <p:spPr>
          <a:xfrm>
            <a:off x="908951" y="5249561"/>
            <a:ext cx="3777347" cy="78694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You can use the keywords on the following slide to help.</a:t>
            </a:r>
          </a:p>
        </p:txBody>
      </p:sp>
      <p:sp>
        <p:nvSpPr>
          <p:cNvPr id="13" name="Title 1">
            <a:extLst>
              <a:ext uri="{FF2B5EF4-FFF2-40B4-BE49-F238E27FC236}">
                <a16:creationId xmlns:a16="http://schemas.microsoft.com/office/drawing/2014/main" id="{8FF59883-447E-834A-A6DD-06DB7816FBD8}"/>
              </a:ext>
            </a:extLst>
          </p:cNvPr>
          <p:cNvSpPr>
            <a:spLocks noGrp="1"/>
          </p:cNvSpPr>
          <p:nvPr>
            <p:ph type="title"/>
          </p:nvPr>
        </p:nvSpPr>
        <p:spPr>
          <a:xfrm>
            <a:off x="457198" y="478895"/>
            <a:ext cx="8220075" cy="994306"/>
          </a:xfrm>
        </p:spPr>
        <p:txBody>
          <a:bodyPr/>
          <a:lstStyle/>
          <a:p>
            <a:r>
              <a:rPr lang="en-GB" dirty="0">
                <a:latin typeface="Twinkl" pitchFamily="2" charset="0"/>
              </a:rPr>
              <a:t>My Body </a:t>
            </a:r>
            <a:r>
              <a:rPr lang="en-GB" dirty="0"/>
              <a:t>—</a:t>
            </a:r>
            <a:r>
              <a:rPr lang="en-GB" dirty="0">
                <a:latin typeface="Twinkl" pitchFamily="2" charset="0"/>
              </a:rPr>
              <a:t> My Rights</a:t>
            </a:r>
          </a:p>
        </p:txBody>
      </p:sp>
    </p:spTree>
    <p:extLst>
      <p:ext uri="{BB962C8B-B14F-4D97-AF65-F5344CB8AC3E}">
        <p14:creationId xmlns:p14="http://schemas.microsoft.com/office/powerpoint/2010/main" val="140478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6" grpId="0"/>
      <p:bldP spid="10"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My Body </a:t>
            </a:r>
            <a:r>
              <a:rPr lang="en-GB" dirty="0"/>
              <a:t>—</a:t>
            </a:r>
            <a:r>
              <a:rPr lang="en-GB" dirty="0">
                <a:latin typeface="Twinkl" pitchFamily="2" charset="0"/>
              </a:rPr>
              <a:t> My Rights</a:t>
            </a:r>
          </a:p>
        </p:txBody>
      </p:sp>
      <p:pic>
        <p:nvPicPr>
          <p:cNvPr id="18"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3" name="Rectangle 22"/>
          <p:cNvSpPr/>
          <p:nvPr/>
        </p:nvSpPr>
        <p:spPr>
          <a:xfrm>
            <a:off x="625702" y="1842772"/>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harm</a:t>
            </a:r>
            <a:endParaRPr lang="en-GB" b="1" dirty="0"/>
          </a:p>
        </p:txBody>
      </p:sp>
      <p:sp>
        <p:nvSpPr>
          <p:cNvPr id="24" name="Rectangle 23"/>
          <p:cNvSpPr/>
          <p:nvPr/>
        </p:nvSpPr>
        <p:spPr>
          <a:xfrm>
            <a:off x="2229531" y="1842772"/>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safe </a:t>
            </a:r>
            <a:endParaRPr lang="en-GB" b="1" dirty="0"/>
          </a:p>
        </p:txBody>
      </p:sp>
      <p:sp>
        <p:nvSpPr>
          <p:cNvPr id="25" name="Rectangle 24"/>
          <p:cNvSpPr/>
          <p:nvPr/>
        </p:nvSpPr>
        <p:spPr>
          <a:xfrm>
            <a:off x="3833360" y="1850518"/>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hurt </a:t>
            </a:r>
            <a:endParaRPr lang="en-GB" b="1" dirty="0"/>
          </a:p>
        </p:txBody>
      </p:sp>
      <p:sp>
        <p:nvSpPr>
          <p:cNvPr id="26" name="Rectangle 25"/>
          <p:cNvSpPr/>
          <p:nvPr/>
        </p:nvSpPr>
        <p:spPr>
          <a:xfrm>
            <a:off x="5437189" y="1843464"/>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tell </a:t>
            </a:r>
            <a:endParaRPr lang="en-GB" b="1" dirty="0"/>
          </a:p>
        </p:txBody>
      </p:sp>
      <p:sp>
        <p:nvSpPr>
          <p:cNvPr id="27" name="Rectangle 26"/>
          <p:cNvSpPr/>
          <p:nvPr/>
        </p:nvSpPr>
        <p:spPr>
          <a:xfrm>
            <a:off x="7041018" y="1842486"/>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Childline </a:t>
            </a:r>
            <a:endParaRPr lang="en-GB" b="1" dirty="0"/>
          </a:p>
        </p:txBody>
      </p:sp>
      <p:sp>
        <p:nvSpPr>
          <p:cNvPr id="28" name="Rectangle 27"/>
          <p:cNvSpPr/>
          <p:nvPr/>
        </p:nvSpPr>
        <p:spPr>
          <a:xfrm>
            <a:off x="637038" y="3021324"/>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touch </a:t>
            </a:r>
            <a:endParaRPr lang="en-GB" b="1" dirty="0"/>
          </a:p>
        </p:txBody>
      </p:sp>
      <p:sp>
        <p:nvSpPr>
          <p:cNvPr id="29" name="Rectangle 28"/>
          <p:cNvSpPr/>
          <p:nvPr/>
        </p:nvSpPr>
        <p:spPr>
          <a:xfrm>
            <a:off x="2240867" y="3021324"/>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secret </a:t>
            </a:r>
            <a:endParaRPr lang="en-GB" b="1" dirty="0"/>
          </a:p>
        </p:txBody>
      </p:sp>
      <p:sp>
        <p:nvSpPr>
          <p:cNvPr id="30" name="Rectangle 29"/>
          <p:cNvSpPr/>
          <p:nvPr/>
        </p:nvSpPr>
        <p:spPr>
          <a:xfrm>
            <a:off x="3844696" y="3029070"/>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happy </a:t>
            </a:r>
            <a:endParaRPr lang="en-GB" b="1" dirty="0"/>
          </a:p>
        </p:txBody>
      </p:sp>
      <p:sp>
        <p:nvSpPr>
          <p:cNvPr id="31" name="Rectangle 30"/>
          <p:cNvSpPr/>
          <p:nvPr/>
        </p:nvSpPr>
        <p:spPr>
          <a:xfrm>
            <a:off x="5448525" y="3022016"/>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contact </a:t>
            </a:r>
            <a:endParaRPr lang="en-GB" b="1" dirty="0"/>
          </a:p>
        </p:txBody>
      </p:sp>
      <p:sp>
        <p:nvSpPr>
          <p:cNvPr id="32" name="Rectangle 31"/>
          <p:cNvSpPr/>
          <p:nvPr/>
        </p:nvSpPr>
        <p:spPr>
          <a:xfrm>
            <a:off x="7052354" y="3021038"/>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help</a:t>
            </a:r>
            <a:endParaRPr lang="en-GB" b="1" dirty="0"/>
          </a:p>
        </p:txBody>
      </p:sp>
      <p:sp>
        <p:nvSpPr>
          <p:cNvPr id="33" name="Rectangle 32"/>
          <p:cNvSpPr/>
          <p:nvPr/>
        </p:nvSpPr>
        <p:spPr>
          <a:xfrm>
            <a:off x="637038" y="4192130"/>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adult </a:t>
            </a:r>
            <a:endParaRPr lang="en-GB" b="1" dirty="0"/>
          </a:p>
        </p:txBody>
      </p:sp>
      <p:sp>
        <p:nvSpPr>
          <p:cNvPr id="34" name="Rectangle 33"/>
          <p:cNvSpPr/>
          <p:nvPr/>
        </p:nvSpPr>
        <p:spPr>
          <a:xfrm>
            <a:off x="2240867" y="4192130"/>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upset </a:t>
            </a:r>
            <a:endParaRPr lang="en-GB" b="1" dirty="0"/>
          </a:p>
        </p:txBody>
      </p:sp>
      <p:sp>
        <p:nvSpPr>
          <p:cNvPr id="35" name="Rectangle 34"/>
          <p:cNvSpPr/>
          <p:nvPr/>
        </p:nvSpPr>
        <p:spPr>
          <a:xfrm>
            <a:off x="3844696" y="4199876"/>
            <a:ext cx="1494971" cy="638628"/>
          </a:xfrm>
          <a:prstGeom prst="rect">
            <a:avLst/>
          </a:prstGeom>
          <a:solidFill>
            <a:srgbClr val="2C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call </a:t>
            </a:r>
            <a:endParaRPr lang="en-GB" b="1" dirty="0"/>
          </a:p>
        </p:txBody>
      </p:sp>
      <p:sp>
        <p:nvSpPr>
          <p:cNvPr id="36" name="Rectangle 35"/>
          <p:cNvSpPr/>
          <p:nvPr/>
        </p:nvSpPr>
        <p:spPr>
          <a:xfrm>
            <a:off x="5448525" y="4192822"/>
            <a:ext cx="1494971" cy="63862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danger </a:t>
            </a:r>
            <a:endParaRPr lang="en-GB" b="1" dirty="0"/>
          </a:p>
        </p:txBody>
      </p:sp>
      <p:sp>
        <p:nvSpPr>
          <p:cNvPr id="37" name="Rectangle 36"/>
          <p:cNvSpPr/>
          <p:nvPr/>
        </p:nvSpPr>
        <p:spPr>
          <a:xfrm>
            <a:off x="7052354" y="4191844"/>
            <a:ext cx="1494971" cy="638628"/>
          </a:xfrm>
          <a:prstGeom prst="rect">
            <a:avLst/>
          </a:prstGeom>
          <a:solidFill>
            <a:srgbClr val="E97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protect</a:t>
            </a:r>
            <a:endParaRPr lang="en-GB" b="1" dirty="0"/>
          </a:p>
        </p:txBody>
      </p:sp>
      <p:sp>
        <p:nvSpPr>
          <p:cNvPr id="38" name="Rectangle 37"/>
          <p:cNvSpPr/>
          <p:nvPr/>
        </p:nvSpPr>
        <p:spPr>
          <a:xfrm>
            <a:off x="1433542" y="5207789"/>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body </a:t>
            </a:r>
            <a:endParaRPr lang="en-GB" b="1" dirty="0"/>
          </a:p>
        </p:txBody>
      </p:sp>
      <p:sp>
        <p:nvSpPr>
          <p:cNvPr id="39" name="Rectangle 38"/>
          <p:cNvSpPr/>
          <p:nvPr/>
        </p:nvSpPr>
        <p:spPr>
          <a:xfrm>
            <a:off x="3037371" y="5207789"/>
            <a:ext cx="1494971" cy="638628"/>
          </a:xfrm>
          <a:prstGeom prst="rect">
            <a:avLst/>
          </a:prstGeom>
          <a:solidFill>
            <a:srgbClr val="F18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privacy </a:t>
            </a:r>
            <a:endParaRPr lang="en-GB" b="1" dirty="0"/>
          </a:p>
        </p:txBody>
      </p:sp>
      <p:sp>
        <p:nvSpPr>
          <p:cNvPr id="40" name="Rectangle 39"/>
          <p:cNvSpPr/>
          <p:nvPr/>
        </p:nvSpPr>
        <p:spPr>
          <a:xfrm>
            <a:off x="4641200" y="5215535"/>
            <a:ext cx="1494971" cy="638628"/>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respect </a:t>
            </a:r>
            <a:endParaRPr lang="en-GB" b="1" dirty="0"/>
          </a:p>
        </p:txBody>
      </p:sp>
      <p:sp>
        <p:nvSpPr>
          <p:cNvPr id="41" name="Rectangle 40"/>
          <p:cNvSpPr/>
          <p:nvPr/>
        </p:nvSpPr>
        <p:spPr>
          <a:xfrm>
            <a:off x="6245029" y="5208481"/>
            <a:ext cx="1494971" cy="638628"/>
          </a:xfrm>
          <a:prstGeom prst="rect">
            <a:avLst/>
          </a:prstGeom>
          <a:solidFill>
            <a:srgbClr val="A673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unwanted</a:t>
            </a:r>
            <a:endParaRPr lang="en-GB" b="1" dirty="0"/>
          </a:p>
        </p:txBody>
      </p:sp>
    </p:spTree>
    <p:extLst>
      <p:ext uri="{BB962C8B-B14F-4D97-AF65-F5344CB8AC3E}">
        <p14:creationId xmlns:p14="http://schemas.microsoft.com/office/powerpoint/2010/main" val="673268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500"/>
                                        <p:tgtEl>
                                          <p:spTgt spid="41"/>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fade">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317751"/>
            <a:ext cx="4593773" cy="1301750"/>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all have the right to say no to something being done to our bodies that we do not want.</a:t>
            </a:r>
          </a:p>
        </p:txBody>
      </p:sp>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20" name="Picture 19"/>
          <p:cNvPicPr>
            <a:picLocks noChangeAspect="1"/>
          </p:cNvPicPr>
          <p:nvPr/>
        </p:nvPicPr>
        <p:blipFill rotWithShape="1">
          <a:blip r:embed="rId3" cstate="screen">
            <a:extLst>
              <a:ext uri="{28A0092B-C50C-407E-A947-70E740481C1C}">
                <a14:useLocalDpi xmlns:a14="http://schemas.microsoft.com/office/drawing/2010/main"/>
              </a:ext>
            </a:extLst>
          </a:blip>
          <a:srcRect l="-1266" r="-1"/>
          <a:stretch/>
        </p:blipFill>
        <p:spPr>
          <a:xfrm>
            <a:off x="3375398" y="2322915"/>
            <a:ext cx="5228852" cy="4005067"/>
          </a:xfrm>
          <a:prstGeom prst="rect">
            <a:avLst/>
          </a:prstGeom>
        </p:spPr>
      </p:pic>
      <p:pic>
        <p:nvPicPr>
          <p:cNvPr id="21"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144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272009"/>
            <a:ext cx="4735587" cy="149989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We should tell a trusted adult if we are worried about the safety of ourselves or the safety of someone else.</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04230" y="2185133"/>
            <a:ext cx="2178929" cy="5548671"/>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87099" y="2075888"/>
            <a:ext cx="1733734" cy="5657916"/>
          </a:xfrm>
          <a:prstGeom prst="rect">
            <a:avLst/>
          </a:prstGeom>
        </p:spPr>
      </p:pic>
      <p:pic>
        <p:nvPicPr>
          <p:cNvPr id="14" name="Individual Work"/>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63588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272009"/>
            <a:ext cx="4610102" cy="1004591"/>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Unwanted touch means the same thing to everyone.</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96721" y="3196691"/>
            <a:ext cx="5007529" cy="3148498"/>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60428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8" y="2315631"/>
            <a:ext cx="4629152" cy="798207"/>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Consent means agreeing to something.</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90087" y="2467508"/>
            <a:ext cx="3398263" cy="3970686"/>
          </a:xfrm>
          <a:prstGeom prst="rect">
            <a:avLst/>
          </a:prstGeom>
        </p:spPr>
      </p:pic>
      <p:pic>
        <p:nvPicPr>
          <p:cNvPr id="8"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01785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107"/>
            <a:ext cx="4705353" cy="961493"/>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If someone tells you to keep a </a:t>
            </a:r>
            <a:r>
              <a:rPr lang="en-GB" dirty="0"/>
              <a:t>secret, you must keep it.</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11240" y="1567228"/>
            <a:ext cx="4266033" cy="4851173"/>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1964464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631"/>
            <a:ext cx="4686303" cy="941919"/>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If we like hugs, then it is OK to hug other people without asking.</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63762" y="4606139"/>
            <a:ext cx="767016" cy="976942"/>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43500" y="2185133"/>
            <a:ext cx="2951282" cy="4701894"/>
          </a:xfrm>
          <a:prstGeom prst="rect">
            <a:avLst/>
          </a:prstGeom>
        </p:spPr>
      </p:pic>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400240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True or False?</a:t>
            </a:r>
            <a:endParaRPr lang="en-GB" dirty="0">
              <a:latin typeface="Twinkl" pitchFamily="2" charset="0"/>
            </a:endParaRPr>
          </a:p>
        </p:txBody>
      </p:sp>
      <p:sp>
        <p:nvSpPr>
          <p:cNvPr id="4" name="Rectangle 3"/>
          <p:cNvSpPr/>
          <p:nvPr/>
        </p:nvSpPr>
        <p:spPr>
          <a:xfrm>
            <a:off x="755650" y="1473201"/>
            <a:ext cx="7632700" cy="646331"/>
          </a:xfrm>
          <a:prstGeom prst="rect">
            <a:avLst/>
          </a:prstGeom>
        </p:spPr>
        <p:txBody>
          <a:bodyPr wrap="square">
            <a:spAutoFit/>
          </a:bodyPr>
          <a:lstStyle/>
          <a:p>
            <a:r>
              <a:rPr lang="en-GB" dirty="0"/>
              <a:t>Let’s read the following statements. If you think they are true, put your thumbs up. If you think they are false, put your thumbs down.</a:t>
            </a:r>
          </a:p>
        </p:txBody>
      </p:sp>
      <p:sp>
        <p:nvSpPr>
          <p:cNvPr id="16" name="Pentagon 15"/>
          <p:cNvSpPr/>
          <p:nvPr/>
        </p:nvSpPr>
        <p:spPr>
          <a:xfrm>
            <a:off x="457197" y="2315631"/>
            <a:ext cx="5010153" cy="798207"/>
          </a:xfrm>
          <a:prstGeom prst="homePlate">
            <a:avLst>
              <a:gd name="adj" fmla="val 29866"/>
            </a:avLst>
          </a:prstGeom>
          <a:solidFill>
            <a:srgbClr val="E84D1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dirty="0">
                <a:solidFill>
                  <a:schemeClr val="bg1"/>
                </a:solidFill>
              </a:rPr>
              <a:t>The number for Childline is 0800 11 11.</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5814" y="4502151"/>
            <a:ext cx="962913" cy="1002737"/>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58735" y="2315631"/>
            <a:ext cx="2753415" cy="5029386"/>
          </a:xfrm>
          <a:prstGeom prst="rect">
            <a:avLst/>
          </a:prstGeom>
        </p:spPr>
      </p:pic>
      <p:sp>
        <p:nvSpPr>
          <p:cNvPr id="8" name="Rectangle 7"/>
          <p:cNvSpPr/>
          <p:nvPr/>
        </p:nvSpPr>
        <p:spPr>
          <a:xfrm>
            <a:off x="5812899" y="3095600"/>
            <a:ext cx="2244974" cy="3387008"/>
          </a:xfrm>
          <a:prstGeom prst="rect">
            <a:avLst/>
          </a:prstGeom>
          <a:solidFill>
            <a:srgbClr val="FFEB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985325" y="3198280"/>
            <a:ext cx="1881187" cy="5857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961510" y="3232460"/>
            <a:ext cx="357187" cy="523220"/>
          </a:xfrm>
          <a:prstGeom prst="rect">
            <a:avLst/>
          </a:prstGeom>
          <a:noFill/>
        </p:spPr>
        <p:txBody>
          <a:bodyPr wrap="square" rtlCol="0">
            <a:spAutoFit/>
          </a:bodyPr>
          <a:lstStyle/>
          <a:p>
            <a:pPr algn="ctr"/>
            <a:r>
              <a:rPr lang="en-GB" sz="2800" b="1" dirty="0"/>
              <a:t>0</a:t>
            </a:r>
          </a:p>
        </p:txBody>
      </p:sp>
      <p:sp>
        <p:nvSpPr>
          <p:cNvPr id="12" name="TextBox 11"/>
          <p:cNvSpPr txBox="1"/>
          <p:nvPr/>
        </p:nvSpPr>
        <p:spPr>
          <a:xfrm>
            <a:off x="6447524" y="3232460"/>
            <a:ext cx="357187" cy="523220"/>
          </a:xfrm>
          <a:prstGeom prst="rect">
            <a:avLst/>
          </a:prstGeom>
          <a:noFill/>
        </p:spPr>
        <p:txBody>
          <a:bodyPr wrap="square" rtlCol="0">
            <a:spAutoFit/>
          </a:bodyPr>
          <a:lstStyle/>
          <a:p>
            <a:pPr algn="ctr"/>
            <a:r>
              <a:rPr lang="en-GB" sz="2800" b="1" dirty="0"/>
              <a:t>0</a:t>
            </a:r>
          </a:p>
        </p:txBody>
      </p:sp>
      <p:sp>
        <p:nvSpPr>
          <p:cNvPr id="13" name="TextBox 12"/>
          <p:cNvSpPr txBox="1"/>
          <p:nvPr/>
        </p:nvSpPr>
        <p:spPr>
          <a:xfrm>
            <a:off x="6688490" y="3232460"/>
            <a:ext cx="357187" cy="523220"/>
          </a:xfrm>
          <a:prstGeom prst="rect">
            <a:avLst/>
          </a:prstGeom>
          <a:noFill/>
        </p:spPr>
        <p:txBody>
          <a:bodyPr wrap="square" rtlCol="0">
            <a:spAutoFit/>
          </a:bodyPr>
          <a:lstStyle/>
          <a:p>
            <a:pPr algn="ctr"/>
            <a:r>
              <a:rPr lang="en-GB" sz="2800" b="1" dirty="0"/>
              <a:t>0</a:t>
            </a:r>
          </a:p>
        </p:txBody>
      </p:sp>
      <p:sp>
        <p:nvSpPr>
          <p:cNvPr id="14" name="TextBox 13"/>
          <p:cNvSpPr txBox="1"/>
          <p:nvPr/>
        </p:nvSpPr>
        <p:spPr>
          <a:xfrm>
            <a:off x="6204174" y="3232460"/>
            <a:ext cx="357187" cy="523220"/>
          </a:xfrm>
          <a:prstGeom prst="rect">
            <a:avLst/>
          </a:prstGeom>
          <a:noFill/>
        </p:spPr>
        <p:txBody>
          <a:bodyPr wrap="square" rtlCol="0">
            <a:spAutoFit/>
          </a:bodyPr>
          <a:lstStyle/>
          <a:p>
            <a:pPr algn="ctr"/>
            <a:r>
              <a:rPr lang="en-GB" sz="2800" b="1" dirty="0"/>
              <a:t>8</a:t>
            </a:r>
          </a:p>
        </p:txBody>
      </p:sp>
      <p:sp>
        <p:nvSpPr>
          <p:cNvPr id="15" name="TextBox 14"/>
          <p:cNvSpPr txBox="1"/>
          <p:nvPr/>
        </p:nvSpPr>
        <p:spPr>
          <a:xfrm>
            <a:off x="7191777" y="3232460"/>
            <a:ext cx="357187" cy="523220"/>
          </a:xfrm>
          <a:prstGeom prst="rect">
            <a:avLst/>
          </a:prstGeom>
          <a:noFill/>
        </p:spPr>
        <p:txBody>
          <a:bodyPr wrap="square" rtlCol="0">
            <a:spAutoFit/>
          </a:bodyPr>
          <a:lstStyle/>
          <a:p>
            <a:pPr algn="ctr"/>
            <a:r>
              <a:rPr lang="en-GB" sz="2800" b="1" dirty="0"/>
              <a:t>1</a:t>
            </a:r>
          </a:p>
        </p:txBody>
      </p:sp>
      <p:sp>
        <p:nvSpPr>
          <p:cNvPr id="17" name="TextBox 16"/>
          <p:cNvSpPr txBox="1"/>
          <p:nvPr/>
        </p:nvSpPr>
        <p:spPr>
          <a:xfrm>
            <a:off x="7004575" y="3232460"/>
            <a:ext cx="357187" cy="523220"/>
          </a:xfrm>
          <a:prstGeom prst="rect">
            <a:avLst/>
          </a:prstGeom>
          <a:noFill/>
        </p:spPr>
        <p:txBody>
          <a:bodyPr wrap="square" rtlCol="0">
            <a:spAutoFit/>
          </a:bodyPr>
          <a:lstStyle/>
          <a:p>
            <a:pPr algn="ctr"/>
            <a:r>
              <a:rPr lang="en-GB" sz="2800" b="1" dirty="0"/>
              <a:t>1</a:t>
            </a:r>
          </a:p>
        </p:txBody>
      </p:sp>
      <p:sp>
        <p:nvSpPr>
          <p:cNvPr id="18" name="TextBox 17"/>
          <p:cNvSpPr txBox="1"/>
          <p:nvPr/>
        </p:nvSpPr>
        <p:spPr>
          <a:xfrm>
            <a:off x="7379005" y="3232460"/>
            <a:ext cx="357187" cy="523220"/>
          </a:xfrm>
          <a:prstGeom prst="rect">
            <a:avLst/>
          </a:prstGeom>
          <a:noFill/>
        </p:spPr>
        <p:txBody>
          <a:bodyPr wrap="square" rtlCol="0">
            <a:spAutoFit/>
          </a:bodyPr>
          <a:lstStyle/>
          <a:p>
            <a:pPr algn="ctr"/>
            <a:r>
              <a:rPr lang="en-GB" sz="2800" b="1" dirty="0"/>
              <a:t>1</a:t>
            </a:r>
          </a:p>
        </p:txBody>
      </p:sp>
      <p:sp>
        <p:nvSpPr>
          <p:cNvPr id="19" name="TextBox 18"/>
          <p:cNvSpPr txBox="1"/>
          <p:nvPr/>
        </p:nvSpPr>
        <p:spPr>
          <a:xfrm>
            <a:off x="7568065" y="3232460"/>
            <a:ext cx="357187" cy="523220"/>
          </a:xfrm>
          <a:prstGeom prst="rect">
            <a:avLst/>
          </a:prstGeom>
          <a:noFill/>
        </p:spPr>
        <p:txBody>
          <a:bodyPr wrap="square" rtlCol="0">
            <a:spAutoFit/>
          </a:bodyPr>
          <a:lstStyle/>
          <a:p>
            <a:pPr algn="ctr"/>
            <a:r>
              <a:rPr lang="en-GB" sz="2800" b="1" dirty="0"/>
              <a:t>1</a:t>
            </a:r>
          </a:p>
        </p:txBody>
      </p:sp>
      <p:sp>
        <p:nvSpPr>
          <p:cNvPr id="20" name="Rounded Rectangle 19"/>
          <p:cNvSpPr/>
          <p:nvPr/>
        </p:nvSpPr>
        <p:spPr>
          <a:xfrm>
            <a:off x="5985325" y="3874556"/>
            <a:ext cx="1881187" cy="2489200"/>
          </a:xfrm>
          <a:prstGeom prst="roundRect">
            <a:avLst>
              <a:gd name="adj" fmla="val 45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6065222" y="400048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6121578" y="3973822"/>
            <a:ext cx="357187" cy="523220"/>
          </a:xfrm>
          <a:prstGeom prst="rect">
            <a:avLst/>
          </a:prstGeom>
          <a:noFill/>
        </p:spPr>
        <p:txBody>
          <a:bodyPr wrap="square" rtlCol="0">
            <a:spAutoFit/>
          </a:bodyPr>
          <a:lstStyle/>
          <a:p>
            <a:pPr algn="ctr"/>
            <a:r>
              <a:rPr lang="en-GB" sz="2800" dirty="0"/>
              <a:t>1</a:t>
            </a:r>
          </a:p>
        </p:txBody>
      </p:sp>
      <p:sp>
        <p:nvSpPr>
          <p:cNvPr id="23" name="Oval 22"/>
          <p:cNvSpPr/>
          <p:nvPr/>
        </p:nvSpPr>
        <p:spPr>
          <a:xfrm>
            <a:off x="6678630" y="400048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6734986" y="3973822"/>
            <a:ext cx="357187" cy="523220"/>
          </a:xfrm>
          <a:prstGeom prst="rect">
            <a:avLst/>
          </a:prstGeom>
          <a:noFill/>
        </p:spPr>
        <p:txBody>
          <a:bodyPr wrap="square" rtlCol="0">
            <a:spAutoFit/>
          </a:bodyPr>
          <a:lstStyle/>
          <a:p>
            <a:pPr algn="ctr"/>
            <a:r>
              <a:rPr lang="en-GB" sz="2800" dirty="0"/>
              <a:t>2</a:t>
            </a:r>
          </a:p>
        </p:txBody>
      </p:sp>
      <p:sp>
        <p:nvSpPr>
          <p:cNvPr id="25" name="Oval 24"/>
          <p:cNvSpPr/>
          <p:nvPr/>
        </p:nvSpPr>
        <p:spPr>
          <a:xfrm>
            <a:off x="7306573" y="4005523"/>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362929" y="3978863"/>
            <a:ext cx="357187" cy="523220"/>
          </a:xfrm>
          <a:prstGeom prst="rect">
            <a:avLst/>
          </a:prstGeom>
          <a:noFill/>
        </p:spPr>
        <p:txBody>
          <a:bodyPr wrap="square" rtlCol="0">
            <a:spAutoFit/>
          </a:bodyPr>
          <a:lstStyle/>
          <a:p>
            <a:pPr algn="ctr"/>
            <a:r>
              <a:rPr lang="en-GB" sz="2800" dirty="0"/>
              <a:t>3</a:t>
            </a:r>
          </a:p>
        </p:txBody>
      </p:sp>
      <p:sp>
        <p:nvSpPr>
          <p:cNvPr id="27" name="Oval 26"/>
          <p:cNvSpPr/>
          <p:nvPr/>
        </p:nvSpPr>
        <p:spPr>
          <a:xfrm>
            <a:off x="6065222" y="457324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6121578" y="4546582"/>
            <a:ext cx="357187" cy="523220"/>
          </a:xfrm>
          <a:prstGeom prst="rect">
            <a:avLst/>
          </a:prstGeom>
          <a:noFill/>
        </p:spPr>
        <p:txBody>
          <a:bodyPr wrap="square" rtlCol="0">
            <a:spAutoFit/>
          </a:bodyPr>
          <a:lstStyle/>
          <a:p>
            <a:pPr algn="ctr"/>
            <a:r>
              <a:rPr lang="en-GB" sz="2800" dirty="0"/>
              <a:t>4</a:t>
            </a:r>
          </a:p>
        </p:txBody>
      </p:sp>
      <p:sp>
        <p:nvSpPr>
          <p:cNvPr id="29" name="Oval 28"/>
          <p:cNvSpPr/>
          <p:nvPr/>
        </p:nvSpPr>
        <p:spPr>
          <a:xfrm>
            <a:off x="6674822" y="457324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731178" y="4546582"/>
            <a:ext cx="357187" cy="523220"/>
          </a:xfrm>
          <a:prstGeom prst="rect">
            <a:avLst/>
          </a:prstGeom>
          <a:noFill/>
        </p:spPr>
        <p:txBody>
          <a:bodyPr wrap="square" rtlCol="0">
            <a:spAutoFit/>
          </a:bodyPr>
          <a:lstStyle/>
          <a:p>
            <a:pPr algn="ctr"/>
            <a:r>
              <a:rPr lang="en-GB" sz="2800" dirty="0"/>
              <a:t>5</a:t>
            </a:r>
          </a:p>
        </p:txBody>
      </p:sp>
      <p:sp>
        <p:nvSpPr>
          <p:cNvPr id="31" name="Oval 30"/>
          <p:cNvSpPr/>
          <p:nvPr/>
        </p:nvSpPr>
        <p:spPr>
          <a:xfrm>
            <a:off x="7304988" y="4579495"/>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7361344" y="4552835"/>
            <a:ext cx="357187" cy="523220"/>
          </a:xfrm>
          <a:prstGeom prst="rect">
            <a:avLst/>
          </a:prstGeom>
          <a:noFill/>
        </p:spPr>
        <p:txBody>
          <a:bodyPr wrap="square" rtlCol="0">
            <a:spAutoFit/>
          </a:bodyPr>
          <a:lstStyle/>
          <a:p>
            <a:pPr algn="ctr"/>
            <a:r>
              <a:rPr lang="en-GB" sz="2800" dirty="0"/>
              <a:t>6</a:t>
            </a:r>
          </a:p>
        </p:txBody>
      </p:sp>
      <p:sp>
        <p:nvSpPr>
          <p:cNvPr id="33" name="Oval 32"/>
          <p:cNvSpPr/>
          <p:nvPr/>
        </p:nvSpPr>
        <p:spPr>
          <a:xfrm>
            <a:off x="6065222"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6121578" y="5128212"/>
            <a:ext cx="357187" cy="523220"/>
          </a:xfrm>
          <a:prstGeom prst="rect">
            <a:avLst/>
          </a:prstGeom>
          <a:noFill/>
        </p:spPr>
        <p:txBody>
          <a:bodyPr wrap="square" rtlCol="0">
            <a:spAutoFit/>
          </a:bodyPr>
          <a:lstStyle/>
          <a:p>
            <a:pPr algn="ctr"/>
            <a:r>
              <a:rPr lang="en-GB" sz="2800" dirty="0"/>
              <a:t>7</a:t>
            </a:r>
          </a:p>
        </p:txBody>
      </p:sp>
      <p:sp>
        <p:nvSpPr>
          <p:cNvPr id="35" name="Oval 34"/>
          <p:cNvSpPr/>
          <p:nvPr/>
        </p:nvSpPr>
        <p:spPr>
          <a:xfrm>
            <a:off x="6682832"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6739188" y="5128212"/>
            <a:ext cx="357187" cy="523220"/>
          </a:xfrm>
          <a:prstGeom prst="rect">
            <a:avLst/>
          </a:prstGeom>
          <a:noFill/>
        </p:spPr>
        <p:txBody>
          <a:bodyPr wrap="square" rtlCol="0">
            <a:spAutoFit/>
          </a:bodyPr>
          <a:lstStyle/>
          <a:p>
            <a:pPr algn="ctr"/>
            <a:r>
              <a:rPr lang="en-GB" sz="2800" dirty="0"/>
              <a:t>8</a:t>
            </a:r>
          </a:p>
        </p:txBody>
      </p:sp>
      <p:sp>
        <p:nvSpPr>
          <p:cNvPr id="37" name="Oval 36"/>
          <p:cNvSpPr/>
          <p:nvPr/>
        </p:nvSpPr>
        <p:spPr>
          <a:xfrm>
            <a:off x="7304989" y="5154872"/>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7361345" y="5128212"/>
            <a:ext cx="357187" cy="523220"/>
          </a:xfrm>
          <a:prstGeom prst="rect">
            <a:avLst/>
          </a:prstGeom>
          <a:noFill/>
        </p:spPr>
        <p:txBody>
          <a:bodyPr wrap="square" rtlCol="0">
            <a:spAutoFit/>
          </a:bodyPr>
          <a:lstStyle/>
          <a:p>
            <a:pPr algn="ctr"/>
            <a:r>
              <a:rPr lang="en-GB" sz="2800" dirty="0"/>
              <a:t>9</a:t>
            </a:r>
          </a:p>
        </p:txBody>
      </p:sp>
      <p:sp>
        <p:nvSpPr>
          <p:cNvPr id="39" name="Oval 38"/>
          <p:cNvSpPr/>
          <p:nvPr/>
        </p:nvSpPr>
        <p:spPr>
          <a:xfrm>
            <a:off x="6684493" y="5732720"/>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6740849" y="5706060"/>
            <a:ext cx="357187" cy="523220"/>
          </a:xfrm>
          <a:prstGeom prst="rect">
            <a:avLst/>
          </a:prstGeom>
          <a:noFill/>
        </p:spPr>
        <p:txBody>
          <a:bodyPr wrap="square" rtlCol="0">
            <a:spAutoFit/>
          </a:bodyPr>
          <a:lstStyle/>
          <a:p>
            <a:pPr algn="ctr"/>
            <a:r>
              <a:rPr lang="en-GB" sz="2800" dirty="0"/>
              <a:t>0</a:t>
            </a:r>
          </a:p>
        </p:txBody>
      </p:sp>
      <p:sp>
        <p:nvSpPr>
          <p:cNvPr id="41" name="Oval 40"/>
          <p:cNvSpPr/>
          <p:nvPr/>
        </p:nvSpPr>
        <p:spPr>
          <a:xfrm>
            <a:off x="7299649" y="5741491"/>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7356005" y="5702131"/>
            <a:ext cx="357187" cy="523220"/>
          </a:xfrm>
          <a:prstGeom prst="rect">
            <a:avLst/>
          </a:prstGeom>
          <a:noFill/>
        </p:spPr>
        <p:txBody>
          <a:bodyPr wrap="square" rtlCol="0">
            <a:spAutoFit/>
          </a:bodyPr>
          <a:lstStyle/>
          <a:p>
            <a:pPr algn="ctr"/>
            <a:r>
              <a:rPr lang="en-GB" sz="2800" dirty="0"/>
              <a:t>#</a:t>
            </a:r>
          </a:p>
        </p:txBody>
      </p:sp>
      <p:sp>
        <p:nvSpPr>
          <p:cNvPr id="43" name="Oval 42"/>
          <p:cNvSpPr/>
          <p:nvPr/>
        </p:nvSpPr>
        <p:spPr>
          <a:xfrm>
            <a:off x="6059525" y="5732320"/>
            <a:ext cx="469900" cy="4699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6112960" y="5678092"/>
            <a:ext cx="357187" cy="830997"/>
          </a:xfrm>
          <a:prstGeom prst="rect">
            <a:avLst/>
          </a:prstGeom>
          <a:noFill/>
        </p:spPr>
        <p:txBody>
          <a:bodyPr wrap="square" rtlCol="0">
            <a:spAutoFit/>
          </a:bodyPr>
          <a:lstStyle/>
          <a:p>
            <a:pPr algn="ctr"/>
            <a:r>
              <a:rPr lang="en-GB" sz="4800" dirty="0"/>
              <a:t>*</a:t>
            </a:r>
          </a:p>
        </p:txBody>
      </p:sp>
      <p:pic>
        <p:nvPicPr>
          <p:cNvPr id="45" name="Individual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992881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500"/>
                                        <p:tgtEl>
                                          <p:spTgt spid="3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500"/>
                                        <p:tgtEl>
                                          <p:spTgt spid="3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fade">
                                      <p:cBhvr>
                                        <p:cTn id="94" dur="500"/>
                                        <p:tgtEl>
                                          <p:spTgt spid="43"/>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par>
                          <p:cTn id="98" fill="hold">
                            <p:stCondLst>
                              <p:cond delay="1000"/>
                            </p:stCondLst>
                            <p:childTnLst>
                              <p:par>
                                <p:cTn id="99" presetID="1" presetClass="emph" presetSubtype="2" autoRev="1" fill="hold" nodeType="afterEffect">
                                  <p:stCondLst>
                                    <p:cond delay="0"/>
                                  </p:stCondLst>
                                  <p:childTnLst>
                                    <p:animClr clrSpc="rgb" dir="cw">
                                      <p:cBhvr>
                                        <p:cTn id="100" dur="500" fill="hold"/>
                                        <p:tgtEl>
                                          <p:spTgt spid="39"/>
                                        </p:tgtEl>
                                        <p:attrNameLst>
                                          <p:attrName>fillcolor</p:attrName>
                                        </p:attrNameLst>
                                      </p:cBhvr>
                                      <p:to>
                                        <a:srgbClr val="E6C500"/>
                                      </p:to>
                                    </p:animClr>
                                    <p:set>
                                      <p:cBhvr>
                                        <p:cTn id="101" dur="500" fill="hold"/>
                                        <p:tgtEl>
                                          <p:spTgt spid="39"/>
                                        </p:tgtEl>
                                        <p:attrNameLst>
                                          <p:attrName>fill.type</p:attrName>
                                        </p:attrNameLst>
                                      </p:cBhvr>
                                      <p:to>
                                        <p:strVal val="solid"/>
                                      </p:to>
                                    </p:set>
                                    <p:set>
                                      <p:cBhvr>
                                        <p:cTn id="102" dur="500" fill="hold"/>
                                        <p:tgtEl>
                                          <p:spTgt spid="39"/>
                                        </p:tgtEl>
                                        <p:attrNameLst>
                                          <p:attrName>fill.on</p:attrName>
                                        </p:attrNameLst>
                                      </p:cBhvr>
                                      <p:to>
                                        <p:strVal val="true"/>
                                      </p:to>
                                    </p:set>
                                  </p:childTnLst>
                                </p:cTn>
                              </p:par>
                              <p:par>
                                <p:cTn id="103" presetID="10" presetClass="entr" presetSubtype="0"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fade">
                                      <p:cBhvr>
                                        <p:cTn id="105" dur="500"/>
                                        <p:tgtEl>
                                          <p:spTgt spid="11"/>
                                        </p:tgtEl>
                                      </p:cBhvr>
                                    </p:animEffect>
                                  </p:childTnLst>
                                </p:cTn>
                              </p:par>
                            </p:childTnLst>
                          </p:cTn>
                        </p:par>
                        <p:par>
                          <p:cTn id="106" fill="hold">
                            <p:stCondLst>
                              <p:cond delay="2000"/>
                            </p:stCondLst>
                            <p:childTnLst>
                              <p:par>
                                <p:cTn id="107" presetID="1" presetClass="emph" presetSubtype="2" autoRev="1" fill="hold" nodeType="afterEffect">
                                  <p:stCondLst>
                                    <p:cond delay="0"/>
                                  </p:stCondLst>
                                  <p:childTnLst>
                                    <p:animClr clrSpc="rgb" dir="cw">
                                      <p:cBhvr>
                                        <p:cTn id="108" dur="500" fill="hold"/>
                                        <p:tgtEl>
                                          <p:spTgt spid="35"/>
                                        </p:tgtEl>
                                        <p:attrNameLst>
                                          <p:attrName>fillcolor</p:attrName>
                                        </p:attrNameLst>
                                      </p:cBhvr>
                                      <p:to>
                                        <a:srgbClr val="E6C500"/>
                                      </p:to>
                                    </p:animClr>
                                    <p:set>
                                      <p:cBhvr>
                                        <p:cTn id="109" dur="500" fill="hold"/>
                                        <p:tgtEl>
                                          <p:spTgt spid="35"/>
                                        </p:tgtEl>
                                        <p:attrNameLst>
                                          <p:attrName>fill.type</p:attrName>
                                        </p:attrNameLst>
                                      </p:cBhvr>
                                      <p:to>
                                        <p:strVal val="solid"/>
                                      </p:to>
                                    </p:set>
                                    <p:set>
                                      <p:cBhvr>
                                        <p:cTn id="110" dur="500" fill="hold"/>
                                        <p:tgtEl>
                                          <p:spTgt spid="35"/>
                                        </p:tgtEl>
                                        <p:attrNameLst>
                                          <p:attrName>fill.on</p:attrName>
                                        </p:attrNameLst>
                                      </p:cBhvr>
                                      <p:to>
                                        <p:strVal val="true"/>
                                      </p:to>
                                    </p:set>
                                  </p:childTnLst>
                                </p:cTn>
                              </p:par>
                              <p:par>
                                <p:cTn id="111" presetID="10" presetClass="entr" presetSubtype="0" fill="hold" grpId="0" nodeType="withEffect">
                                  <p:stCondLst>
                                    <p:cond delay="0"/>
                                  </p:stCondLst>
                                  <p:childTnLst>
                                    <p:set>
                                      <p:cBhvr>
                                        <p:cTn id="112" dur="1" fill="hold">
                                          <p:stCondLst>
                                            <p:cond delay="0"/>
                                          </p:stCondLst>
                                        </p:cTn>
                                        <p:tgtEl>
                                          <p:spTgt spid="14"/>
                                        </p:tgtEl>
                                        <p:attrNameLst>
                                          <p:attrName>style.visibility</p:attrName>
                                        </p:attrNameLst>
                                      </p:cBhvr>
                                      <p:to>
                                        <p:strVal val="visible"/>
                                      </p:to>
                                    </p:set>
                                    <p:animEffect transition="in" filter="fade">
                                      <p:cBhvr>
                                        <p:cTn id="113" dur="500"/>
                                        <p:tgtEl>
                                          <p:spTgt spid="14"/>
                                        </p:tgtEl>
                                      </p:cBhvr>
                                    </p:animEffect>
                                  </p:childTnLst>
                                </p:cTn>
                              </p:par>
                            </p:childTnLst>
                          </p:cTn>
                        </p:par>
                        <p:par>
                          <p:cTn id="114" fill="hold">
                            <p:stCondLst>
                              <p:cond delay="3000"/>
                            </p:stCondLst>
                            <p:childTnLst>
                              <p:par>
                                <p:cTn id="115" presetID="1" presetClass="emph" presetSubtype="2" autoRev="1" fill="hold" nodeType="afterEffect">
                                  <p:stCondLst>
                                    <p:cond delay="0"/>
                                  </p:stCondLst>
                                  <p:childTnLst>
                                    <p:animClr clrSpc="rgb" dir="cw">
                                      <p:cBhvr>
                                        <p:cTn id="116" dur="500" fill="hold"/>
                                        <p:tgtEl>
                                          <p:spTgt spid="39"/>
                                        </p:tgtEl>
                                        <p:attrNameLst>
                                          <p:attrName>fillcolor</p:attrName>
                                        </p:attrNameLst>
                                      </p:cBhvr>
                                      <p:to>
                                        <a:srgbClr val="E6C500"/>
                                      </p:to>
                                    </p:animClr>
                                    <p:set>
                                      <p:cBhvr>
                                        <p:cTn id="117" dur="500" fill="hold"/>
                                        <p:tgtEl>
                                          <p:spTgt spid="39"/>
                                        </p:tgtEl>
                                        <p:attrNameLst>
                                          <p:attrName>fill.type</p:attrName>
                                        </p:attrNameLst>
                                      </p:cBhvr>
                                      <p:to>
                                        <p:strVal val="solid"/>
                                      </p:to>
                                    </p:set>
                                    <p:set>
                                      <p:cBhvr>
                                        <p:cTn id="118" dur="500" fill="hold"/>
                                        <p:tgtEl>
                                          <p:spTgt spid="39"/>
                                        </p:tgtEl>
                                        <p:attrNameLst>
                                          <p:attrName>fill.on</p:attrName>
                                        </p:attrNameLst>
                                      </p:cBhvr>
                                      <p:to>
                                        <p:strVal val="true"/>
                                      </p:to>
                                    </p:set>
                                  </p:childTnLst>
                                </p:cTn>
                              </p:par>
                              <p:par>
                                <p:cTn id="119" presetID="10" presetClass="entr" presetSubtype="0"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fade">
                                      <p:cBhvr>
                                        <p:cTn id="121" dur="500"/>
                                        <p:tgtEl>
                                          <p:spTgt spid="12"/>
                                        </p:tgtEl>
                                      </p:cBhvr>
                                    </p:animEffect>
                                  </p:childTnLst>
                                </p:cTn>
                              </p:par>
                            </p:childTnLst>
                          </p:cTn>
                        </p:par>
                        <p:par>
                          <p:cTn id="122" fill="hold">
                            <p:stCondLst>
                              <p:cond delay="4000"/>
                            </p:stCondLst>
                            <p:childTnLst>
                              <p:par>
                                <p:cTn id="123" presetID="1" presetClass="emph" presetSubtype="2" autoRev="1" fill="hold" nodeType="afterEffect">
                                  <p:stCondLst>
                                    <p:cond delay="0"/>
                                  </p:stCondLst>
                                  <p:childTnLst>
                                    <p:animClr clrSpc="rgb" dir="cw">
                                      <p:cBhvr>
                                        <p:cTn id="124" dur="500" fill="hold"/>
                                        <p:tgtEl>
                                          <p:spTgt spid="39"/>
                                        </p:tgtEl>
                                        <p:attrNameLst>
                                          <p:attrName>fillcolor</p:attrName>
                                        </p:attrNameLst>
                                      </p:cBhvr>
                                      <p:to>
                                        <a:srgbClr val="E6C500"/>
                                      </p:to>
                                    </p:animClr>
                                    <p:set>
                                      <p:cBhvr>
                                        <p:cTn id="125" dur="500" fill="hold"/>
                                        <p:tgtEl>
                                          <p:spTgt spid="39"/>
                                        </p:tgtEl>
                                        <p:attrNameLst>
                                          <p:attrName>fill.type</p:attrName>
                                        </p:attrNameLst>
                                      </p:cBhvr>
                                      <p:to>
                                        <p:strVal val="solid"/>
                                      </p:to>
                                    </p:set>
                                    <p:set>
                                      <p:cBhvr>
                                        <p:cTn id="126" dur="500" fill="hold"/>
                                        <p:tgtEl>
                                          <p:spTgt spid="39"/>
                                        </p:tgtEl>
                                        <p:attrNameLst>
                                          <p:attrName>fill.on</p:attrName>
                                        </p:attrNameLst>
                                      </p:cBhvr>
                                      <p:to>
                                        <p:strVal val="true"/>
                                      </p:to>
                                    </p:set>
                                  </p:childTnLst>
                                </p:cTn>
                              </p:par>
                              <p:par>
                                <p:cTn id="127" presetID="10" presetClass="entr" presetSubtype="0"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fade">
                                      <p:cBhvr>
                                        <p:cTn id="129" dur="500"/>
                                        <p:tgtEl>
                                          <p:spTgt spid="13"/>
                                        </p:tgtEl>
                                      </p:cBhvr>
                                    </p:animEffect>
                                  </p:childTnLst>
                                </p:cTn>
                              </p:par>
                            </p:childTnLst>
                          </p:cTn>
                        </p:par>
                        <p:par>
                          <p:cTn id="130" fill="hold">
                            <p:stCondLst>
                              <p:cond delay="5000"/>
                            </p:stCondLst>
                            <p:childTnLst>
                              <p:par>
                                <p:cTn id="131" presetID="1" presetClass="emph" presetSubtype="2" autoRev="1" fill="hold" nodeType="afterEffect">
                                  <p:stCondLst>
                                    <p:cond delay="0"/>
                                  </p:stCondLst>
                                  <p:childTnLst>
                                    <p:animClr clrSpc="rgb" dir="cw">
                                      <p:cBhvr>
                                        <p:cTn id="132" dur="500" fill="hold"/>
                                        <p:tgtEl>
                                          <p:spTgt spid="21"/>
                                        </p:tgtEl>
                                        <p:attrNameLst>
                                          <p:attrName>fillcolor</p:attrName>
                                        </p:attrNameLst>
                                      </p:cBhvr>
                                      <p:to>
                                        <a:srgbClr val="E6C500"/>
                                      </p:to>
                                    </p:animClr>
                                    <p:set>
                                      <p:cBhvr>
                                        <p:cTn id="133" dur="500" fill="hold"/>
                                        <p:tgtEl>
                                          <p:spTgt spid="21"/>
                                        </p:tgtEl>
                                        <p:attrNameLst>
                                          <p:attrName>fill.type</p:attrName>
                                        </p:attrNameLst>
                                      </p:cBhvr>
                                      <p:to>
                                        <p:strVal val="solid"/>
                                      </p:to>
                                    </p:set>
                                    <p:set>
                                      <p:cBhvr>
                                        <p:cTn id="134" dur="500" fill="hold"/>
                                        <p:tgtEl>
                                          <p:spTgt spid="21"/>
                                        </p:tgtEl>
                                        <p:attrNameLst>
                                          <p:attrName>fill.on</p:attrName>
                                        </p:attrNameLst>
                                      </p:cBhvr>
                                      <p:to>
                                        <p:strVal val="true"/>
                                      </p:to>
                                    </p:set>
                                  </p:childTnLst>
                                </p:cTn>
                              </p:par>
                              <p:par>
                                <p:cTn id="135" presetID="10" presetClass="entr" presetSubtype="0" fill="hold" grpId="0"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500"/>
                                        <p:tgtEl>
                                          <p:spTgt spid="17"/>
                                        </p:tgtEl>
                                      </p:cBhvr>
                                    </p:animEffect>
                                  </p:childTnLst>
                                </p:cTn>
                              </p:par>
                            </p:childTnLst>
                          </p:cTn>
                        </p:par>
                        <p:par>
                          <p:cTn id="138" fill="hold">
                            <p:stCondLst>
                              <p:cond delay="6000"/>
                            </p:stCondLst>
                            <p:childTnLst>
                              <p:par>
                                <p:cTn id="139" presetID="1" presetClass="emph" presetSubtype="2" autoRev="1" fill="hold" nodeType="afterEffect">
                                  <p:stCondLst>
                                    <p:cond delay="0"/>
                                  </p:stCondLst>
                                  <p:childTnLst>
                                    <p:animClr clrSpc="rgb" dir="cw">
                                      <p:cBhvr>
                                        <p:cTn id="140" dur="500" fill="hold"/>
                                        <p:tgtEl>
                                          <p:spTgt spid="21"/>
                                        </p:tgtEl>
                                        <p:attrNameLst>
                                          <p:attrName>fillcolor</p:attrName>
                                        </p:attrNameLst>
                                      </p:cBhvr>
                                      <p:to>
                                        <a:srgbClr val="E6C500"/>
                                      </p:to>
                                    </p:animClr>
                                    <p:set>
                                      <p:cBhvr>
                                        <p:cTn id="141" dur="500" fill="hold"/>
                                        <p:tgtEl>
                                          <p:spTgt spid="21"/>
                                        </p:tgtEl>
                                        <p:attrNameLst>
                                          <p:attrName>fill.type</p:attrName>
                                        </p:attrNameLst>
                                      </p:cBhvr>
                                      <p:to>
                                        <p:strVal val="solid"/>
                                      </p:to>
                                    </p:set>
                                    <p:set>
                                      <p:cBhvr>
                                        <p:cTn id="142" dur="500" fill="hold"/>
                                        <p:tgtEl>
                                          <p:spTgt spid="21"/>
                                        </p:tgtEl>
                                        <p:attrNameLst>
                                          <p:attrName>fill.on</p:attrName>
                                        </p:attrNameLst>
                                      </p:cBhvr>
                                      <p:to>
                                        <p:strVal val="true"/>
                                      </p:to>
                                    </p:set>
                                  </p:childTnLst>
                                </p:cTn>
                              </p:par>
                              <p:par>
                                <p:cTn id="143" presetID="10" presetClass="entr" presetSubtype="0" fill="hold" grpId="0"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fade">
                                      <p:cBhvr>
                                        <p:cTn id="145" dur="500"/>
                                        <p:tgtEl>
                                          <p:spTgt spid="15"/>
                                        </p:tgtEl>
                                      </p:cBhvr>
                                    </p:animEffect>
                                  </p:childTnLst>
                                </p:cTn>
                              </p:par>
                            </p:childTnLst>
                          </p:cTn>
                        </p:par>
                        <p:par>
                          <p:cTn id="146" fill="hold">
                            <p:stCondLst>
                              <p:cond delay="7000"/>
                            </p:stCondLst>
                            <p:childTnLst>
                              <p:par>
                                <p:cTn id="147" presetID="1" presetClass="emph" presetSubtype="2" autoRev="1" fill="hold" nodeType="afterEffect">
                                  <p:stCondLst>
                                    <p:cond delay="0"/>
                                  </p:stCondLst>
                                  <p:childTnLst>
                                    <p:animClr clrSpc="rgb" dir="cw">
                                      <p:cBhvr>
                                        <p:cTn id="148" dur="500" fill="hold"/>
                                        <p:tgtEl>
                                          <p:spTgt spid="21"/>
                                        </p:tgtEl>
                                        <p:attrNameLst>
                                          <p:attrName>fillcolor</p:attrName>
                                        </p:attrNameLst>
                                      </p:cBhvr>
                                      <p:to>
                                        <a:srgbClr val="E6C500"/>
                                      </p:to>
                                    </p:animClr>
                                    <p:set>
                                      <p:cBhvr>
                                        <p:cTn id="149" dur="500" fill="hold"/>
                                        <p:tgtEl>
                                          <p:spTgt spid="21"/>
                                        </p:tgtEl>
                                        <p:attrNameLst>
                                          <p:attrName>fill.type</p:attrName>
                                        </p:attrNameLst>
                                      </p:cBhvr>
                                      <p:to>
                                        <p:strVal val="solid"/>
                                      </p:to>
                                    </p:set>
                                    <p:set>
                                      <p:cBhvr>
                                        <p:cTn id="150" dur="500" fill="hold"/>
                                        <p:tgtEl>
                                          <p:spTgt spid="21"/>
                                        </p:tgtEl>
                                        <p:attrNameLst>
                                          <p:attrName>fill.on</p:attrName>
                                        </p:attrNameLst>
                                      </p:cBhvr>
                                      <p:to>
                                        <p:strVal val="true"/>
                                      </p:to>
                                    </p:set>
                                  </p:childTnLst>
                                </p:cTn>
                              </p:par>
                              <p:par>
                                <p:cTn id="151" presetID="10" presetClass="entr" presetSubtype="0"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fade">
                                      <p:cBhvr>
                                        <p:cTn id="153" dur="500"/>
                                        <p:tgtEl>
                                          <p:spTgt spid="18"/>
                                        </p:tgtEl>
                                      </p:cBhvr>
                                    </p:animEffect>
                                  </p:childTnLst>
                                </p:cTn>
                              </p:par>
                            </p:childTnLst>
                          </p:cTn>
                        </p:par>
                        <p:par>
                          <p:cTn id="154" fill="hold">
                            <p:stCondLst>
                              <p:cond delay="8000"/>
                            </p:stCondLst>
                            <p:childTnLst>
                              <p:par>
                                <p:cTn id="155" presetID="1" presetClass="emph" presetSubtype="2" autoRev="1" fill="hold" nodeType="afterEffect">
                                  <p:stCondLst>
                                    <p:cond delay="0"/>
                                  </p:stCondLst>
                                  <p:childTnLst>
                                    <p:animClr clrSpc="rgb" dir="cw">
                                      <p:cBhvr>
                                        <p:cTn id="156" dur="500" fill="hold"/>
                                        <p:tgtEl>
                                          <p:spTgt spid="21"/>
                                        </p:tgtEl>
                                        <p:attrNameLst>
                                          <p:attrName>fillcolor</p:attrName>
                                        </p:attrNameLst>
                                      </p:cBhvr>
                                      <p:to>
                                        <a:srgbClr val="E6C500"/>
                                      </p:to>
                                    </p:animClr>
                                    <p:set>
                                      <p:cBhvr>
                                        <p:cTn id="157" dur="500" fill="hold"/>
                                        <p:tgtEl>
                                          <p:spTgt spid="21"/>
                                        </p:tgtEl>
                                        <p:attrNameLst>
                                          <p:attrName>fill.type</p:attrName>
                                        </p:attrNameLst>
                                      </p:cBhvr>
                                      <p:to>
                                        <p:strVal val="solid"/>
                                      </p:to>
                                    </p:set>
                                    <p:set>
                                      <p:cBhvr>
                                        <p:cTn id="158" dur="500" fill="hold"/>
                                        <p:tgtEl>
                                          <p:spTgt spid="21"/>
                                        </p:tgtEl>
                                        <p:attrNameLst>
                                          <p:attrName>fill.on</p:attrName>
                                        </p:attrNameLst>
                                      </p:cBhvr>
                                      <p:to>
                                        <p:strVal val="true"/>
                                      </p:to>
                                    </p:set>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P spid="11" grpId="0"/>
      <p:bldP spid="12" grpId="0"/>
      <p:bldP spid="13" grpId="0"/>
      <p:bldP spid="14" grpId="0"/>
      <p:bldP spid="15" grpId="0"/>
      <p:bldP spid="17" grpId="0"/>
      <p:bldP spid="18" grpId="0"/>
      <p:bldP spid="19" grpId="0"/>
      <p:bldP spid="20" grpId="0" animBg="1"/>
      <p:bldP spid="21" grpId="0" animBg="1"/>
      <p:bldP spid="22" grpId="0"/>
      <p:bldP spid="23" grpId="0" animBg="1"/>
      <p:bldP spid="24" grpId="0"/>
      <p:bldP spid="25" grpId="0" animBg="1"/>
      <p:bldP spid="26" grpId="0"/>
      <p:bldP spid="27" grpId="0" animBg="1"/>
      <p:bldP spid="28" grpId="0"/>
      <p:bldP spid="29" grpId="0" animBg="1"/>
      <p:bldP spid="30" grpId="0"/>
      <p:bldP spid="31" grpId="0" animBg="1"/>
      <p:bldP spid="32" grpId="0"/>
      <p:bldP spid="33" grpId="0" animBg="1"/>
      <p:bldP spid="34" grpId="0"/>
      <p:bldP spid="35" grpId="0" animBg="1"/>
      <p:bldP spid="36" grpId="0"/>
      <p:bldP spid="37" grpId="0" animBg="1"/>
      <p:bldP spid="38" grpId="0"/>
      <p:bldP spid="39" grpId="0" animBg="1"/>
      <p:bldP spid="40" grpId="0"/>
      <p:bldP spid="41" grpId="0" animBg="1"/>
      <p:bldP spid="42" grpId="0"/>
      <p:bldP spid="43" grpId="0" animBg="1"/>
      <p:bldP spid="4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Rectangular Callout 6"/>
          <p:cNvSpPr/>
          <p:nvPr/>
        </p:nvSpPr>
        <p:spPr>
          <a:xfrm>
            <a:off x="2250754" y="1129887"/>
            <a:ext cx="2255302" cy="1367935"/>
          </a:xfrm>
          <a:prstGeom prst="wedgeRectCallout">
            <a:avLst>
              <a:gd name="adj1" fmla="val -60409"/>
              <a:gd name="adj2" fmla="val 30566"/>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Why is looking after our bodies </a:t>
            </a:r>
            <a:br>
              <a:rPr lang="en-GB" dirty="0">
                <a:solidFill>
                  <a:sysClr val="windowText" lastClr="000000"/>
                </a:solidFill>
              </a:rPr>
            </a:br>
            <a:r>
              <a:rPr lang="en-GB" dirty="0">
                <a:solidFill>
                  <a:sysClr val="windowText" lastClr="000000"/>
                </a:solidFill>
              </a:rPr>
              <a:t>so important?</a:t>
            </a:r>
          </a:p>
        </p:txBody>
      </p:sp>
      <p:sp>
        <p:nvSpPr>
          <p:cNvPr id="8" name="Rectangular Callout 7"/>
          <p:cNvSpPr/>
          <p:nvPr/>
        </p:nvSpPr>
        <p:spPr>
          <a:xfrm>
            <a:off x="4506056" y="2904727"/>
            <a:ext cx="2109987" cy="1367935"/>
          </a:xfrm>
          <a:prstGeom prst="wedgeRectCallout">
            <a:avLst>
              <a:gd name="adj1" fmla="val 59307"/>
              <a:gd name="adj2" fmla="val -33398"/>
            </a:avLst>
          </a:prstGeom>
          <a:solidFill>
            <a:srgbClr val="FBFBFB"/>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What is autonomy and what </a:t>
            </a:r>
            <a:br>
              <a:rPr lang="en-GB" dirty="0">
                <a:solidFill>
                  <a:sysClr val="windowText" lastClr="000000"/>
                </a:solidFill>
              </a:rPr>
            </a:br>
            <a:r>
              <a:rPr lang="en-GB" dirty="0">
                <a:solidFill>
                  <a:sysClr val="windowText" lastClr="000000"/>
                </a:solidFill>
              </a:rPr>
              <a:t>is consent?</a:t>
            </a: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983755" y="1649223"/>
            <a:ext cx="1211977" cy="5259578"/>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080" y="1649223"/>
            <a:ext cx="1668040" cy="5246878"/>
          </a:xfrm>
          <a:prstGeom prst="rect">
            <a:avLst/>
          </a:prstGeom>
        </p:spPr>
      </p:pic>
    </p:spTree>
    <p:extLst>
      <p:ext uri="{BB962C8B-B14F-4D97-AF65-F5344CB8AC3E}">
        <p14:creationId xmlns:p14="http://schemas.microsoft.com/office/powerpoint/2010/main" val="2335411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that my body belongs to me and that I have control over what happens to it.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that I can make choices about what happens to my body.</a:t>
            </a:r>
          </a:p>
          <a:p>
            <a:r>
              <a:rPr lang="en-GB" dirty="0">
                <a:latin typeface="Twinkl" pitchFamily="50" charset="0"/>
              </a:rPr>
              <a:t>I understand the difference between wanted and unwanted contact.</a:t>
            </a:r>
          </a:p>
          <a:p>
            <a:r>
              <a:rPr lang="en-GB" dirty="0">
                <a:latin typeface="Twinkl" pitchFamily="50" charset="0"/>
              </a:rPr>
              <a:t>I know what to do if I am worried about myself or a friend.</a:t>
            </a:r>
          </a:p>
        </p:txBody>
      </p:sp>
      <p:sp>
        <p:nvSpPr>
          <p:cNvPr id="9" name="TextBox 21"/>
          <p:cNvSpPr txBox="1">
            <a:spLocks noChangeArrowheads="1"/>
          </p:cNvSpPr>
          <p:nvPr/>
        </p:nvSpPr>
        <p:spPr bwMode="auto">
          <a:xfrm>
            <a:off x="2517712" y="6115047"/>
            <a:ext cx="4108576" cy="142273"/>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34181172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1116</TotalTime>
  <Words>2420</Words>
  <Application>Microsoft Office PowerPoint</Application>
  <PresentationFormat>On-screen Show (4:3)</PresentationFormat>
  <Paragraphs>248</Paragraphs>
  <Slides>45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Roboto</vt:lpstr>
      <vt:lpstr>Arial</vt:lpstr>
      <vt:lpstr>Wingdings</vt:lpstr>
      <vt:lpstr>Calibri</vt:lpstr>
      <vt:lpstr>Twinkl</vt:lpstr>
      <vt:lpstr>Sassoon Infant Rg</vt:lpstr>
      <vt:lpstr>Office Theme</vt:lpstr>
      <vt:lpstr>PowerPoint Presentation</vt:lpstr>
      <vt:lpstr>PowerPoint Presentation</vt:lpstr>
      <vt:lpstr>PowerPoint Presentation</vt:lpstr>
      <vt:lpstr>PowerPoint Presentation</vt:lpstr>
      <vt:lpstr>The Big Questions</vt:lpstr>
      <vt:lpstr>PowerPoint Presentation</vt:lpstr>
      <vt:lpstr>Reconnecting</vt:lpstr>
      <vt:lpstr>Choice, Control, Consent</vt:lpstr>
      <vt:lpstr>Choice, Control, Consent</vt:lpstr>
      <vt:lpstr>Choice, Control, Consent</vt:lpstr>
      <vt:lpstr>Choice, Control, Consent</vt:lpstr>
      <vt:lpstr>Exploring</vt:lpstr>
      <vt:lpstr>Autonomy – It’s up to Me</vt:lpstr>
      <vt:lpstr>Autonomy – It’s up to Me</vt:lpstr>
      <vt:lpstr>Autonomy – It’s up to Me</vt:lpstr>
      <vt:lpstr>Respect and Protect</vt:lpstr>
      <vt:lpstr>Respect and Protect</vt:lpstr>
      <vt:lpstr>Respect and Protect</vt:lpstr>
      <vt:lpstr>Respect and Protect</vt:lpstr>
      <vt:lpstr>Respect and Protect</vt:lpstr>
      <vt:lpstr>Respect and Protect</vt:lpstr>
      <vt:lpstr>Respect and Protect</vt:lpstr>
      <vt:lpstr>Respect and Protect</vt:lpstr>
      <vt:lpstr>Respect and Protect</vt:lpstr>
      <vt:lpstr>Respect and Protect</vt:lpstr>
      <vt:lpstr>Seeking Support</vt:lpstr>
      <vt:lpstr>Seeking Support</vt:lpstr>
      <vt:lpstr>Seeking Support</vt:lpstr>
      <vt:lpstr>Seeking Support</vt:lpstr>
      <vt:lpstr>Seeking Support</vt:lpstr>
      <vt:lpstr>Consolidating</vt:lpstr>
      <vt:lpstr>My Body — My Rights</vt:lpstr>
      <vt:lpstr>My Body — My Rights</vt:lpstr>
      <vt:lpstr>Reflecting</vt:lpstr>
      <vt:lpstr>True or False?</vt:lpstr>
      <vt:lpstr>True or False?</vt:lpstr>
      <vt:lpstr>True or False?</vt:lpstr>
      <vt:lpstr>True or False?</vt:lpstr>
      <vt:lpstr>True or False?</vt:lpstr>
      <vt:lpstr>True or False?</vt:lpstr>
      <vt:lpstr>True or False?</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Janine Nayler</cp:lastModifiedBy>
  <cp:revision>127</cp:revision>
  <dcterms:created xsi:type="dcterms:W3CDTF">2019-05-24T14:50:05Z</dcterms:created>
  <dcterms:modified xsi:type="dcterms:W3CDTF">2021-07-01T08:32:44Z</dcterms:modified>
</cp:coreProperties>
</file>