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67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itchFamily="2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C1EB"/>
    <a:srgbClr val="4DB1E3"/>
    <a:srgbClr val="76AF37"/>
    <a:srgbClr val="8BC74A"/>
    <a:srgbClr val="9CDCF9"/>
    <a:srgbClr val="8CC64C"/>
    <a:srgbClr val="FFFFFF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1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02" y="3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measuring-size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measuring-size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ction Button: Blank 1">
            <a:hlinkClick r:id="rId3" highlightClick="1"/>
            <a:extLst>
              <a:ext uri="{FF2B5EF4-FFF2-40B4-BE49-F238E27FC236}">
                <a16:creationId xmlns:a16="http://schemas.microsoft.com/office/drawing/2014/main" id="{080D1032-0FED-4D0E-A811-A52E3A7F0CA4}"/>
              </a:ext>
            </a:extLst>
          </p:cNvPr>
          <p:cNvSpPr/>
          <p:nvPr/>
        </p:nvSpPr>
        <p:spPr>
          <a:xfrm>
            <a:off x="4081112" y="5563402"/>
            <a:ext cx="1001027" cy="587141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3995972" y="156349"/>
            <a:ext cx="4957011" cy="4504623"/>
          </a:xfrm>
          <a:prstGeom prst="wedgeEllipseCallout">
            <a:avLst>
              <a:gd name="adj1" fmla="val -63746"/>
              <a:gd name="adj2" fmla="val 13249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01" y="2401568"/>
            <a:ext cx="1280408" cy="3652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368985" y="767940"/>
            <a:ext cx="421098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algn="ctr"/>
            <a:r>
              <a:rPr lang="en-GB" dirty="0">
                <a:latin typeface="Twinkl" pitchFamily="50" charset="0"/>
              </a:rPr>
              <a:t>Welcome to my garden!</a:t>
            </a:r>
          </a:p>
          <a:p>
            <a:pPr marL="114300" algn="ctr"/>
            <a:r>
              <a:rPr lang="en-GB" dirty="0">
                <a:latin typeface="Twinkl" pitchFamily="50" charset="0"/>
              </a:rPr>
              <a:t>My name is Sophie.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2BF0BA8-0278-4FC1-89BE-9DA43C596DC1}"/>
              </a:ext>
            </a:extLst>
          </p:cNvPr>
          <p:cNvSpPr/>
          <p:nvPr/>
        </p:nvSpPr>
        <p:spPr>
          <a:xfrm>
            <a:off x="4368985" y="1584754"/>
            <a:ext cx="421098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algn="ctr"/>
            <a:r>
              <a:rPr lang="en-GB" dirty="0">
                <a:latin typeface="Twinkl" pitchFamily="50" charset="0"/>
              </a:rPr>
              <a:t>My favourite flowers are sunflowers and there are lots of them in my garden.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84683D9-A9EE-4238-8A63-724C2A96D726}"/>
              </a:ext>
            </a:extLst>
          </p:cNvPr>
          <p:cNvSpPr/>
          <p:nvPr/>
        </p:nvSpPr>
        <p:spPr>
          <a:xfrm>
            <a:off x="4368985" y="2401568"/>
            <a:ext cx="421098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algn="ctr"/>
            <a:r>
              <a:rPr lang="en-GB" dirty="0">
                <a:latin typeface="Twinkl" pitchFamily="50" charset="0"/>
              </a:rPr>
              <a:t>I am going to use my big bricks to measure each sunflower. Would you help me to measure my sunflowers?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6CE1FBF-02C6-44D3-AA33-A307CBEDF5CB}"/>
              </a:ext>
            </a:extLst>
          </p:cNvPr>
          <p:cNvSpPr/>
          <p:nvPr/>
        </p:nvSpPr>
        <p:spPr>
          <a:xfrm>
            <a:off x="5061659" y="3495381"/>
            <a:ext cx="282563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algn="ctr"/>
            <a:r>
              <a:rPr lang="en-GB" dirty="0">
                <a:latin typeface="Twinkl" pitchFamily="50" charset="0"/>
              </a:rPr>
              <a:t>I wonder which sunflower is the tallest.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76" y="4983786"/>
            <a:ext cx="1070569" cy="107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975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065870D-EEE0-4FD7-8227-393AE27D4DF4}"/>
              </a:ext>
            </a:extLst>
          </p:cNvPr>
          <p:cNvGrpSpPr/>
          <p:nvPr/>
        </p:nvGrpSpPr>
        <p:grpSpPr>
          <a:xfrm>
            <a:off x="2264628" y="206590"/>
            <a:ext cx="2897213" cy="2632807"/>
            <a:chOff x="2264628" y="206590"/>
            <a:chExt cx="2897213" cy="2632807"/>
          </a:xfrm>
        </p:grpSpPr>
        <p:sp>
          <p:nvSpPr>
            <p:cNvPr id="6" name="speechbubble">
              <a:extLst>
                <a:ext uri="{FF2B5EF4-FFF2-40B4-BE49-F238E27FC236}">
                  <a16:creationId xmlns:a16="http://schemas.microsoft.com/office/drawing/2014/main" id="{AB144CB3-B4C3-47C5-883A-A97004F35CC7}"/>
                </a:ext>
              </a:extLst>
            </p:cNvPr>
            <p:cNvSpPr/>
            <p:nvPr/>
          </p:nvSpPr>
          <p:spPr>
            <a:xfrm>
              <a:off x="2264628" y="206590"/>
              <a:ext cx="2897213" cy="2632807"/>
            </a:xfrm>
            <a:prstGeom prst="wedgeEllipseCallout">
              <a:avLst>
                <a:gd name="adj1" fmla="val -45017"/>
                <a:gd name="adj2" fmla="val 43018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"/>
            <p:cNvSpPr/>
            <p:nvPr/>
          </p:nvSpPr>
          <p:spPr>
            <a:xfrm>
              <a:off x="2506078" y="762332"/>
              <a:ext cx="2333927" cy="16619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114300" algn="ctr"/>
              <a:r>
                <a:rPr lang="en-GB" dirty="0">
                  <a:latin typeface="Twinkl" pitchFamily="50" charset="0"/>
                </a:rPr>
                <a:t>Let’s measure this sunflower. Click the wheelbarrow to build a tower of bricks the same height as the sunflower.</a:t>
              </a:r>
            </a:p>
          </p:txBody>
        </p:sp>
      </p:grpSp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232461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604" y="3171940"/>
            <a:ext cx="853212" cy="2131090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171940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227661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20" name="sophie">
            <a:extLst>
              <a:ext uri="{FF2B5EF4-FFF2-40B4-BE49-F238E27FC236}">
                <a16:creationId xmlns:a16="http://schemas.microsoft.com/office/drawing/2014/main" id="{E527A182-DADD-4874-8AB7-C21BABA2FB6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613" y="2642499"/>
            <a:ext cx="1118465" cy="319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028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3 -0.00208 L -0.22917 0.000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4.07407E-6 L -0.22865 -4.07407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CF0553EC-CD44-4760-BB56-30A4AFAB42A4}"/>
              </a:ext>
            </a:extLst>
          </p:cNvPr>
          <p:cNvGrpSpPr/>
          <p:nvPr/>
        </p:nvGrpSpPr>
        <p:grpSpPr>
          <a:xfrm>
            <a:off x="1396594" y="202883"/>
            <a:ext cx="3161833" cy="2226894"/>
            <a:chOff x="1396594" y="202883"/>
            <a:chExt cx="3161833" cy="2226894"/>
          </a:xfrm>
        </p:grpSpPr>
        <p:sp>
          <p:nvSpPr>
            <p:cNvPr id="6" name="speechbubble">
              <a:extLst>
                <a:ext uri="{FF2B5EF4-FFF2-40B4-BE49-F238E27FC236}">
                  <a16:creationId xmlns:a16="http://schemas.microsoft.com/office/drawing/2014/main" id="{AB144CB3-B4C3-47C5-883A-A97004F35CC7}"/>
                </a:ext>
              </a:extLst>
            </p:cNvPr>
            <p:cNvSpPr/>
            <p:nvPr/>
          </p:nvSpPr>
          <p:spPr>
            <a:xfrm>
              <a:off x="1396594" y="202883"/>
              <a:ext cx="3161833" cy="2226894"/>
            </a:xfrm>
            <a:prstGeom prst="wedgeEllipseCallout">
              <a:avLst>
                <a:gd name="adj1" fmla="val -45017"/>
                <a:gd name="adj2" fmla="val 43018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"/>
            <p:cNvSpPr/>
            <p:nvPr/>
          </p:nvSpPr>
          <p:spPr>
            <a:xfrm>
              <a:off x="1649630" y="762332"/>
              <a:ext cx="2655763" cy="11079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This sunflower is as tall as 2 bricks. Can you tell a friend how to measure a sunflower using bricks?</a:t>
              </a:r>
            </a:p>
          </p:txBody>
        </p:sp>
      </p:grpSp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535" y="4232461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854" y="3171940"/>
            <a:ext cx="853212" cy="2131090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535" y="3171940"/>
            <a:ext cx="1070569" cy="107056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3F2FAC45-8B53-4F2A-9A76-037DB3EC57A7}"/>
              </a:ext>
            </a:extLst>
          </p:cNvPr>
          <p:cNvGrpSpPr/>
          <p:nvPr/>
        </p:nvGrpSpPr>
        <p:grpSpPr>
          <a:xfrm>
            <a:off x="5240562" y="1055521"/>
            <a:ext cx="3740405" cy="2511843"/>
            <a:chOff x="5240562" y="1055521"/>
            <a:chExt cx="3740405" cy="2511843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E1737DEF-4EB2-4092-88A7-44B4B3D4E8F1}"/>
                </a:ext>
              </a:extLst>
            </p:cNvPr>
            <p:cNvGrpSpPr/>
            <p:nvPr/>
          </p:nvGrpSpPr>
          <p:grpSpPr>
            <a:xfrm>
              <a:off x="5240562" y="1055521"/>
              <a:ext cx="3740405" cy="2511843"/>
              <a:chOff x="4766607" y="1639018"/>
              <a:chExt cx="3740405" cy="2511843"/>
            </a:xfrm>
          </p:grpSpPr>
          <p:sp>
            <p:nvSpPr>
              <p:cNvPr id="7" name="Cloud 6">
                <a:extLst>
                  <a:ext uri="{FF2B5EF4-FFF2-40B4-BE49-F238E27FC236}">
                    <a16:creationId xmlns:a16="http://schemas.microsoft.com/office/drawing/2014/main" id="{7F4C9120-D488-4C60-A17D-983DBF6AB1F5}"/>
                  </a:ext>
                </a:extLst>
              </p:cNvPr>
              <p:cNvSpPr/>
              <p:nvPr/>
            </p:nvSpPr>
            <p:spPr>
              <a:xfrm>
                <a:off x="4766607" y="1639018"/>
                <a:ext cx="3740405" cy="2511843"/>
              </a:xfrm>
              <a:prstGeom prst="cloud">
                <a:avLst/>
              </a:prstGeom>
              <a:solidFill>
                <a:schemeClr val="bg1"/>
              </a:solidFill>
              <a:ln w="28575">
                <a:solidFill>
                  <a:srgbClr val="80C1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" name="Freeform: Shape 7">
                <a:extLst>
                  <a:ext uri="{FF2B5EF4-FFF2-40B4-BE49-F238E27FC236}">
                    <a16:creationId xmlns:a16="http://schemas.microsoft.com/office/drawing/2014/main" id="{9514F72B-68EC-4DF7-9559-A1D5C35B177F}"/>
                  </a:ext>
                </a:extLst>
              </p:cNvPr>
              <p:cNvSpPr/>
              <p:nvPr/>
            </p:nvSpPr>
            <p:spPr>
              <a:xfrm>
                <a:off x="4923692" y="1778558"/>
                <a:ext cx="3466682" cy="2150347"/>
              </a:xfrm>
              <a:custGeom>
                <a:avLst/>
                <a:gdLst>
                  <a:gd name="connsiteX0" fmla="*/ 130629 w 3466682"/>
                  <a:gd name="connsiteY0" fmla="*/ 783772 h 2150347"/>
                  <a:gd name="connsiteX1" fmla="*/ 964642 w 3466682"/>
                  <a:gd name="connsiteY1" fmla="*/ 221064 h 2150347"/>
                  <a:gd name="connsiteX2" fmla="*/ 1306286 w 3466682"/>
                  <a:gd name="connsiteY2" fmla="*/ 110532 h 2150347"/>
                  <a:gd name="connsiteX3" fmla="*/ 1989574 w 3466682"/>
                  <a:gd name="connsiteY3" fmla="*/ 70339 h 2150347"/>
                  <a:gd name="connsiteX4" fmla="*/ 2341266 w 3466682"/>
                  <a:gd name="connsiteY4" fmla="*/ 0 h 2150347"/>
                  <a:gd name="connsiteX5" fmla="*/ 2562330 w 3466682"/>
                  <a:gd name="connsiteY5" fmla="*/ 60290 h 2150347"/>
                  <a:gd name="connsiteX6" fmla="*/ 3135086 w 3466682"/>
                  <a:gd name="connsiteY6" fmla="*/ 180871 h 2150347"/>
                  <a:gd name="connsiteX7" fmla="*/ 3265715 w 3466682"/>
                  <a:gd name="connsiteY7" fmla="*/ 271306 h 2150347"/>
                  <a:gd name="connsiteX8" fmla="*/ 3446585 w 3466682"/>
                  <a:gd name="connsiteY8" fmla="*/ 693337 h 2150347"/>
                  <a:gd name="connsiteX9" fmla="*/ 3466682 w 3466682"/>
                  <a:gd name="connsiteY9" fmla="*/ 984739 h 2150347"/>
                  <a:gd name="connsiteX10" fmla="*/ 3125038 w 3466682"/>
                  <a:gd name="connsiteY10" fmla="*/ 1587640 h 2150347"/>
                  <a:gd name="connsiteX11" fmla="*/ 3004457 w 3466682"/>
                  <a:gd name="connsiteY11" fmla="*/ 1637882 h 2150347"/>
                  <a:gd name="connsiteX12" fmla="*/ 2371411 w 3466682"/>
                  <a:gd name="connsiteY12" fmla="*/ 1979526 h 2150347"/>
                  <a:gd name="connsiteX13" fmla="*/ 2220686 w 3466682"/>
                  <a:gd name="connsiteY13" fmla="*/ 1999622 h 2150347"/>
                  <a:gd name="connsiteX14" fmla="*/ 1296238 w 3466682"/>
                  <a:gd name="connsiteY14" fmla="*/ 2110154 h 2150347"/>
                  <a:gd name="connsiteX15" fmla="*/ 1145512 w 3466682"/>
                  <a:gd name="connsiteY15" fmla="*/ 2150347 h 2150347"/>
                  <a:gd name="connsiteX16" fmla="*/ 391886 w 3466682"/>
                  <a:gd name="connsiteY16" fmla="*/ 1949380 h 2150347"/>
                  <a:gd name="connsiteX17" fmla="*/ 311499 w 3466682"/>
                  <a:gd name="connsiteY17" fmla="*/ 1848897 h 2150347"/>
                  <a:gd name="connsiteX18" fmla="*/ 50242 w 3466682"/>
                  <a:gd name="connsiteY18" fmla="*/ 1396721 h 2150347"/>
                  <a:gd name="connsiteX19" fmla="*/ 0 w 3466682"/>
                  <a:gd name="connsiteY19" fmla="*/ 1185706 h 2150347"/>
                  <a:gd name="connsiteX20" fmla="*/ 130629 w 3466682"/>
                  <a:gd name="connsiteY20" fmla="*/ 783772 h 2150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3466682" h="2150347">
                    <a:moveTo>
                      <a:pt x="130629" y="783772"/>
                    </a:moveTo>
                    <a:lnTo>
                      <a:pt x="964642" y="221064"/>
                    </a:lnTo>
                    <a:lnTo>
                      <a:pt x="1306286" y="110532"/>
                    </a:lnTo>
                    <a:lnTo>
                      <a:pt x="1989574" y="70339"/>
                    </a:lnTo>
                    <a:lnTo>
                      <a:pt x="2341266" y="0"/>
                    </a:lnTo>
                    <a:lnTo>
                      <a:pt x="2562330" y="60290"/>
                    </a:lnTo>
                    <a:lnTo>
                      <a:pt x="3135086" y="180871"/>
                    </a:lnTo>
                    <a:lnTo>
                      <a:pt x="3265715" y="271306"/>
                    </a:lnTo>
                    <a:lnTo>
                      <a:pt x="3446585" y="693337"/>
                    </a:lnTo>
                    <a:lnTo>
                      <a:pt x="3466682" y="984739"/>
                    </a:lnTo>
                    <a:lnTo>
                      <a:pt x="3125038" y="1587640"/>
                    </a:lnTo>
                    <a:lnTo>
                      <a:pt x="3004457" y="1637882"/>
                    </a:lnTo>
                    <a:lnTo>
                      <a:pt x="2371411" y="1979526"/>
                    </a:lnTo>
                    <a:lnTo>
                      <a:pt x="2220686" y="1999622"/>
                    </a:lnTo>
                    <a:lnTo>
                      <a:pt x="1296238" y="2110154"/>
                    </a:lnTo>
                    <a:lnTo>
                      <a:pt x="1145512" y="2150347"/>
                    </a:lnTo>
                    <a:lnTo>
                      <a:pt x="391886" y="1949380"/>
                    </a:lnTo>
                    <a:lnTo>
                      <a:pt x="311499" y="1848897"/>
                    </a:lnTo>
                    <a:lnTo>
                      <a:pt x="50242" y="1396721"/>
                    </a:lnTo>
                    <a:lnTo>
                      <a:pt x="0" y="1185706"/>
                    </a:lnTo>
                    <a:lnTo>
                      <a:pt x="130629" y="78377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" name="toptip">
              <a:extLst>
                <a:ext uri="{FF2B5EF4-FFF2-40B4-BE49-F238E27FC236}">
                  <a16:creationId xmlns:a16="http://schemas.microsoft.com/office/drawing/2014/main" id="{248132F8-56ED-47C6-9BBB-E8C1FF9EE3D5}"/>
                </a:ext>
              </a:extLst>
            </p:cNvPr>
            <p:cNvSpPr/>
            <p:nvPr/>
          </p:nvSpPr>
          <p:spPr>
            <a:xfrm>
              <a:off x="5714517" y="1439237"/>
              <a:ext cx="2788071" cy="16619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b="1" dirty="0">
                  <a:latin typeface="Twinkl" pitchFamily="50" charset="0"/>
                </a:rPr>
                <a:t>Top Tip: </a:t>
              </a:r>
              <a:r>
                <a:rPr lang="en-GB" dirty="0">
                  <a:latin typeface="Twinkl" pitchFamily="50" charset="0"/>
                </a:rPr>
                <a:t>When you measure a sunflower, make sure you place the bricks right at the bottom of the sunflower and measure all the way to the top.</a:t>
              </a:r>
            </a:p>
          </p:txBody>
        </p:sp>
      </p:grpSp>
      <p:sp>
        <p:nvSpPr>
          <p:cNvPr id="19" name="toptip">
            <a:extLst>
              <a:ext uri="{FF2B5EF4-FFF2-40B4-BE49-F238E27FC236}">
                <a16:creationId xmlns:a16="http://schemas.microsoft.com/office/drawing/2014/main" id="{CD6D129E-D96C-4F7B-8E22-D52C49D91B52}"/>
              </a:ext>
            </a:extLst>
          </p:cNvPr>
          <p:cNvSpPr/>
          <p:nvPr/>
        </p:nvSpPr>
        <p:spPr>
          <a:xfrm>
            <a:off x="1758489" y="5686819"/>
            <a:ext cx="5627021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Make sure the tower of bricks is the same height as the sunflower.</a:t>
            </a:r>
          </a:p>
        </p:txBody>
      </p:sp>
      <p:pic>
        <p:nvPicPr>
          <p:cNvPr id="21" name="sophie">
            <a:extLst>
              <a:ext uri="{FF2B5EF4-FFF2-40B4-BE49-F238E27FC236}">
                <a16:creationId xmlns:a16="http://schemas.microsoft.com/office/drawing/2014/main" id="{BF177ACE-1ADC-4781-BDA3-4704401E8A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24" y="2235255"/>
            <a:ext cx="1118465" cy="319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432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442" y="223525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36027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935" y="2240055"/>
            <a:ext cx="1277479" cy="3190792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29975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35547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24005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145613" y="206590"/>
            <a:ext cx="3127526" cy="2415283"/>
          </a:xfrm>
          <a:prstGeom prst="wedgeEllipseCallout">
            <a:avLst>
              <a:gd name="adj1" fmla="val 42338"/>
              <a:gd name="adj2" fmla="val 43480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580151" y="601434"/>
            <a:ext cx="228880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How many bricks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tall is this sunflower?</a:t>
            </a:r>
          </a:p>
        </p:txBody>
      </p:sp>
      <p:sp>
        <p:nvSpPr>
          <p:cNvPr id="20" name="textbox">
            <a:extLst>
              <a:ext uri="{FF2B5EF4-FFF2-40B4-BE49-F238E27FC236}">
                <a16:creationId xmlns:a16="http://schemas.microsoft.com/office/drawing/2014/main" id="{BE40690A-513C-4D61-AEFC-B963543E0B7A}"/>
              </a:ext>
            </a:extLst>
          </p:cNvPr>
          <p:cNvSpPr/>
          <p:nvPr/>
        </p:nvSpPr>
        <p:spPr>
          <a:xfrm>
            <a:off x="512178" y="1276759"/>
            <a:ext cx="2394393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What do you notice about the height of the sunflower and my height?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DF67513-4DCC-4054-A8B2-59C709D908AA}"/>
              </a:ext>
            </a:extLst>
          </p:cNvPr>
          <p:cNvGrpSpPr/>
          <p:nvPr/>
        </p:nvGrpSpPr>
        <p:grpSpPr>
          <a:xfrm>
            <a:off x="310089" y="2887900"/>
            <a:ext cx="2524472" cy="1771556"/>
            <a:chOff x="1662750" y="2887900"/>
            <a:chExt cx="2524472" cy="1771556"/>
          </a:xfrm>
        </p:grpSpPr>
        <p:sp>
          <p:nvSpPr>
            <p:cNvPr id="21" name="speechbubble">
              <a:extLst>
                <a:ext uri="{FF2B5EF4-FFF2-40B4-BE49-F238E27FC236}">
                  <a16:creationId xmlns:a16="http://schemas.microsoft.com/office/drawing/2014/main" id="{30757BA5-5DB2-43F7-A9D7-B8C32426D226}"/>
                </a:ext>
              </a:extLst>
            </p:cNvPr>
            <p:cNvSpPr/>
            <p:nvPr/>
          </p:nvSpPr>
          <p:spPr>
            <a:xfrm>
              <a:off x="1662750" y="2887900"/>
              <a:ext cx="2524472" cy="1771556"/>
            </a:xfrm>
            <a:prstGeom prst="wedgeEllipseCallout">
              <a:avLst>
                <a:gd name="adj1" fmla="val 51127"/>
                <a:gd name="adj2" fmla="val -36274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">
              <a:extLst>
                <a:ext uri="{FF2B5EF4-FFF2-40B4-BE49-F238E27FC236}">
                  <a16:creationId xmlns:a16="http://schemas.microsoft.com/office/drawing/2014/main" id="{B1FA132C-AAB9-4BE8-8CB0-BCBA30284CA2}"/>
                </a:ext>
              </a:extLst>
            </p:cNvPr>
            <p:cNvSpPr/>
            <p:nvPr/>
          </p:nvSpPr>
          <p:spPr>
            <a:xfrm>
              <a:off x="1901689" y="3228460"/>
              <a:ext cx="2036259" cy="11079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2874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4.07407E-6 L -0.22865 -4.07407E-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4.07407E-6 L -0.22882 -4.07407E-6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23525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36027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123" y="1179534"/>
            <a:ext cx="1702074" cy="4251313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29975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35547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24005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1214959" y="671041"/>
            <a:ext cx="2264772" cy="1631529"/>
          </a:xfrm>
          <a:prstGeom prst="wedgeEllipseCallout">
            <a:avLst>
              <a:gd name="adj1" fmla="val -39108"/>
              <a:gd name="adj2" fmla="val 48486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1496307" y="957488"/>
            <a:ext cx="1702075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Did I measure this sunflower correctly? Why? Why not?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DF67513-4DCC-4054-A8B2-59C709D908AA}"/>
              </a:ext>
            </a:extLst>
          </p:cNvPr>
          <p:cNvGrpSpPr/>
          <p:nvPr/>
        </p:nvGrpSpPr>
        <p:grpSpPr>
          <a:xfrm>
            <a:off x="1642202" y="2508797"/>
            <a:ext cx="1948491" cy="2055013"/>
            <a:chOff x="1662750" y="2887899"/>
            <a:chExt cx="1948491" cy="2055013"/>
          </a:xfrm>
        </p:grpSpPr>
        <p:sp>
          <p:nvSpPr>
            <p:cNvPr id="21" name="speechbubble">
              <a:extLst>
                <a:ext uri="{FF2B5EF4-FFF2-40B4-BE49-F238E27FC236}">
                  <a16:creationId xmlns:a16="http://schemas.microsoft.com/office/drawing/2014/main" id="{30757BA5-5DB2-43F7-A9D7-B8C32426D226}"/>
                </a:ext>
              </a:extLst>
            </p:cNvPr>
            <p:cNvSpPr/>
            <p:nvPr/>
          </p:nvSpPr>
          <p:spPr>
            <a:xfrm>
              <a:off x="1662750" y="2887899"/>
              <a:ext cx="1948491" cy="2055013"/>
            </a:xfrm>
            <a:prstGeom prst="wedgeEllipseCallout">
              <a:avLst>
                <a:gd name="adj1" fmla="val -50470"/>
                <a:gd name="adj2" fmla="val -36903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">
              <a:extLst>
                <a:ext uri="{FF2B5EF4-FFF2-40B4-BE49-F238E27FC236}">
                  <a16:creationId xmlns:a16="http://schemas.microsoft.com/office/drawing/2014/main" id="{B1FA132C-AAB9-4BE8-8CB0-BCBA30284CA2}"/>
                </a:ext>
              </a:extLst>
            </p:cNvPr>
            <p:cNvSpPr/>
            <p:nvPr/>
          </p:nvSpPr>
          <p:spPr>
            <a:xfrm>
              <a:off x="1893731" y="3204283"/>
              <a:ext cx="1486527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7004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4.07407E-6 L -0.22865 -4.0740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4.07407E-6 L -0.22882 -4.0740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23525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36027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123" y="1179534"/>
            <a:ext cx="1702074" cy="4251313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29975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35547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24005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1334325" y="428791"/>
            <a:ext cx="2164429" cy="1960520"/>
          </a:xfrm>
          <a:prstGeom prst="wedgeEllipseCallout">
            <a:avLst>
              <a:gd name="adj1" fmla="val -45017"/>
              <a:gd name="adj2" fmla="val 43018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1551595" y="716554"/>
            <a:ext cx="1729891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I think this sunflower is 4 bricks tall. Am I correct? How can we check?</a:t>
            </a:r>
          </a:p>
        </p:txBody>
      </p:sp>
      <p:pic>
        <p:nvPicPr>
          <p:cNvPr id="19" name="brick 2">
            <a:extLst>
              <a:ext uri="{FF2B5EF4-FFF2-40B4-BE49-F238E27FC236}">
                <a16:creationId xmlns:a16="http://schemas.microsoft.com/office/drawing/2014/main" id="{1700FF81-B4F6-4597-A7CF-49F57C9D3F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1179534"/>
            <a:ext cx="1070569" cy="107056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0F0EC9DC-95EB-4C39-95B7-F77726EE99DD}"/>
              </a:ext>
            </a:extLst>
          </p:cNvPr>
          <p:cNvGrpSpPr/>
          <p:nvPr/>
        </p:nvGrpSpPr>
        <p:grpSpPr>
          <a:xfrm>
            <a:off x="1642202" y="2508797"/>
            <a:ext cx="1948491" cy="2055013"/>
            <a:chOff x="1662750" y="2887899"/>
            <a:chExt cx="1948491" cy="2055013"/>
          </a:xfrm>
        </p:grpSpPr>
        <p:sp>
          <p:nvSpPr>
            <p:cNvPr id="23" name="speechbubble">
              <a:extLst>
                <a:ext uri="{FF2B5EF4-FFF2-40B4-BE49-F238E27FC236}">
                  <a16:creationId xmlns:a16="http://schemas.microsoft.com/office/drawing/2014/main" id="{D32CE171-C5D3-4E0B-81F2-173BDFC0C9C4}"/>
                </a:ext>
              </a:extLst>
            </p:cNvPr>
            <p:cNvSpPr/>
            <p:nvPr/>
          </p:nvSpPr>
          <p:spPr>
            <a:xfrm>
              <a:off x="1662750" y="2887899"/>
              <a:ext cx="1948491" cy="2055013"/>
            </a:xfrm>
            <a:prstGeom prst="wedgeEllipseCallout">
              <a:avLst>
                <a:gd name="adj1" fmla="val -50470"/>
                <a:gd name="adj2" fmla="val -36903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">
              <a:extLst>
                <a:ext uri="{FF2B5EF4-FFF2-40B4-BE49-F238E27FC236}">
                  <a16:creationId xmlns:a16="http://schemas.microsoft.com/office/drawing/2014/main" id="{3AE7D3D3-4C0E-46C8-A75C-ABCC0D82E741}"/>
                </a:ext>
              </a:extLst>
            </p:cNvPr>
            <p:cNvSpPr/>
            <p:nvPr/>
          </p:nvSpPr>
          <p:spPr>
            <a:xfrm>
              <a:off x="1893731" y="3204283"/>
              <a:ext cx="1486527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79780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4.07407E-6 L -0.22865 -4.0740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4.07407E-6 L -0.22882 -4.0740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06 -0.00185 L -0.22882 0.0016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3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65020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123" y="1469464"/>
            <a:ext cx="1702074" cy="4251313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58968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64540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52998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904692" y="590049"/>
            <a:ext cx="2806216" cy="1809472"/>
          </a:xfrm>
          <a:prstGeom prst="wedgeEllipseCallout">
            <a:avLst>
              <a:gd name="adj1" fmla="val -32698"/>
              <a:gd name="adj2" fmla="val 55960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1166567" y="1009503"/>
            <a:ext cx="2279528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Have I measured this sunflower correctly? Tell a friend what you think I need to do.</a:t>
            </a:r>
          </a:p>
        </p:txBody>
      </p:sp>
      <p:pic>
        <p:nvPicPr>
          <p:cNvPr id="19" name="brick 2">
            <a:extLst>
              <a:ext uri="{FF2B5EF4-FFF2-40B4-BE49-F238E27FC236}">
                <a16:creationId xmlns:a16="http://schemas.microsoft.com/office/drawing/2014/main" id="{1700FF81-B4F6-4597-A7CF-49F57C9D3F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1469464"/>
            <a:ext cx="1070569" cy="107056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0F0EC9DC-95EB-4C39-95B7-F77726EE99DD}"/>
              </a:ext>
            </a:extLst>
          </p:cNvPr>
          <p:cNvGrpSpPr/>
          <p:nvPr/>
        </p:nvGrpSpPr>
        <p:grpSpPr>
          <a:xfrm>
            <a:off x="1642202" y="2798727"/>
            <a:ext cx="1948491" cy="2055013"/>
            <a:chOff x="1662750" y="2887899"/>
            <a:chExt cx="1948491" cy="2055013"/>
          </a:xfrm>
        </p:grpSpPr>
        <p:sp>
          <p:nvSpPr>
            <p:cNvPr id="23" name="speechbubble">
              <a:extLst>
                <a:ext uri="{FF2B5EF4-FFF2-40B4-BE49-F238E27FC236}">
                  <a16:creationId xmlns:a16="http://schemas.microsoft.com/office/drawing/2014/main" id="{D32CE171-C5D3-4E0B-81F2-173BDFC0C9C4}"/>
                </a:ext>
              </a:extLst>
            </p:cNvPr>
            <p:cNvSpPr/>
            <p:nvPr/>
          </p:nvSpPr>
          <p:spPr>
            <a:xfrm>
              <a:off x="1662750" y="2887899"/>
              <a:ext cx="1948491" cy="2055013"/>
            </a:xfrm>
            <a:prstGeom prst="wedgeEllipseCallout">
              <a:avLst>
                <a:gd name="adj1" fmla="val -52759"/>
                <a:gd name="adj2" fmla="val -33105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">
              <a:extLst>
                <a:ext uri="{FF2B5EF4-FFF2-40B4-BE49-F238E27FC236}">
                  <a16:creationId xmlns:a16="http://schemas.microsoft.com/office/drawing/2014/main" id="{3AE7D3D3-4C0E-46C8-A75C-ABCC0D82E741}"/>
                </a:ext>
              </a:extLst>
            </p:cNvPr>
            <p:cNvSpPr/>
            <p:nvPr/>
          </p:nvSpPr>
          <p:spPr>
            <a:xfrm>
              <a:off x="1893731" y="3204283"/>
              <a:ext cx="1486527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  <p:pic>
        <p:nvPicPr>
          <p:cNvPr id="21" name="brick 2">
            <a:extLst>
              <a:ext uri="{FF2B5EF4-FFF2-40B4-BE49-F238E27FC236}">
                <a16:creationId xmlns:a16="http://schemas.microsoft.com/office/drawing/2014/main" id="{2DD4DB89-7B28-4C80-9C2F-16613B276E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09762"/>
            <a:ext cx="1070569" cy="107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507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3.7037E-6 L -0.22865 -3.703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3.7037E-6 L -0.22882 -3.703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06 -0.00185 L -0.22882 0.0016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3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3.7037E-6 L -0.22882 -3.7037E-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65020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461" y="409762"/>
            <a:ext cx="2126341" cy="5311015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58968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64540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52998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339707" y="236415"/>
            <a:ext cx="3020003" cy="1935136"/>
          </a:xfrm>
          <a:prstGeom prst="wedgeEllipseCallout">
            <a:avLst>
              <a:gd name="adj1" fmla="val -16821"/>
              <a:gd name="adj2" fmla="val 63451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728027" y="517124"/>
            <a:ext cx="2290311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We have found the tallest sunflower!</a:t>
            </a:r>
          </a:p>
          <a:p>
            <a:pPr algn="ctr"/>
            <a:r>
              <a:rPr lang="en-GB" dirty="0">
                <a:latin typeface="Twinkl" pitchFamily="50" charset="0"/>
              </a:rPr>
              <a:t>How many bricks do I need to make a tower of the same height?</a:t>
            </a:r>
          </a:p>
        </p:txBody>
      </p:sp>
      <p:pic>
        <p:nvPicPr>
          <p:cNvPr id="19" name="brick 2">
            <a:extLst>
              <a:ext uri="{FF2B5EF4-FFF2-40B4-BE49-F238E27FC236}">
                <a16:creationId xmlns:a16="http://schemas.microsoft.com/office/drawing/2014/main" id="{1700FF81-B4F6-4597-A7CF-49F57C9D3F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1469464"/>
            <a:ext cx="1070569" cy="107056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0F0EC9DC-95EB-4C39-95B7-F77726EE99DD}"/>
              </a:ext>
            </a:extLst>
          </p:cNvPr>
          <p:cNvGrpSpPr/>
          <p:nvPr/>
        </p:nvGrpSpPr>
        <p:grpSpPr>
          <a:xfrm>
            <a:off x="1642202" y="2798727"/>
            <a:ext cx="1948491" cy="2055013"/>
            <a:chOff x="1662750" y="2887899"/>
            <a:chExt cx="1948491" cy="2055013"/>
          </a:xfrm>
        </p:grpSpPr>
        <p:sp>
          <p:nvSpPr>
            <p:cNvPr id="23" name="speechbubble">
              <a:extLst>
                <a:ext uri="{FF2B5EF4-FFF2-40B4-BE49-F238E27FC236}">
                  <a16:creationId xmlns:a16="http://schemas.microsoft.com/office/drawing/2014/main" id="{D32CE171-C5D3-4E0B-81F2-173BDFC0C9C4}"/>
                </a:ext>
              </a:extLst>
            </p:cNvPr>
            <p:cNvSpPr/>
            <p:nvPr/>
          </p:nvSpPr>
          <p:spPr>
            <a:xfrm>
              <a:off x="1662750" y="2887899"/>
              <a:ext cx="1948491" cy="2055013"/>
            </a:xfrm>
            <a:prstGeom prst="wedgeEllipseCallout">
              <a:avLst>
                <a:gd name="adj1" fmla="val -52759"/>
                <a:gd name="adj2" fmla="val -33105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">
              <a:extLst>
                <a:ext uri="{FF2B5EF4-FFF2-40B4-BE49-F238E27FC236}">
                  <a16:creationId xmlns:a16="http://schemas.microsoft.com/office/drawing/2014/main" id="{3AE7D3D3-4C0E-46C8-A75C-ABCC0D82E741}"/>
                </a:ext>
              </a:extLst>
            </p:cNvPr>
            <p:cNvSpPr/>
            <p:nvPr/>
          </p:nvSpPr>
          <p:spPr>
            <a:xfrm>
              <a:off x="1893731" y="3204283"/>
              <a:ext cx="1486527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  <p:pic>
        <p:nvPicPr>
          <p:cNvPr id="21" name="brick 2">
            <a:extLst>
              <a:ext uri="{FF2B5EF4-FFF2-40B4-BE49-F238E27FC236}">
                <a16:creationId xmlns:a16="http://schemas.microsoft.com/office/drawing/2014/main" id="{2DD4DB89-7B28-4C80-9C2F-16613B276E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09762"/>
            <a:ext cx="1070569" cy="107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920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3.7037E-6 L -0.22865 -3.703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3.7037E-6 L -0.22882 -3.703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06 -0.00185 L -0.22882 0.0016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3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3.7037E-6 L -0.22882 -3.7037E-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4" y="409762"/>
            <a:ext cx="2126341" cy="5311015"/>
          </a:xfrm>
          <a:prstGeom prst="rect">
            <a:avLst/>
          </a:prstGeom>
        </p:spPr>
      </p:pic>
      <p:pic>
        <p:nvPicPr>
          <p:cNvPr id="22" name="sunflower">
            <a:extLst>
              <a:ext uri="{FF2B5EF4-FFF2-40B4-BE49-F238E27FC236}">
                <a16:creationId xmlns:a16="http://schemas.microsoft.com/office/drawing/2014/main" id="{4ED6D34F-1D8E-4655-BF10-4CC15D82CD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79" y="1469464"/>
            <a:ext cx="1702074" cy="4251313"/>
          </a:xfrm>
          <a:prstGeom prst="rect">
            <a:avLst/>
          </a:prstGeom>
        </p:spPr>
      </p:pic>
      <p:pic>
        <p:nvPicPr>
          <p:cNvPr id="25" name="sunflower">
            <a:extLst>
              <a:ext uri="{FF2B5EF4-FFF2-40B4-BE49-F238E27FC236}">
                <a16:creationId xmlns:a16="http://schemas.microsoft.com/office/drawing/2014/main" id="{27775568-9A28-431A-96C5-1700BEBCC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9" y="2525185"/>
            <a:ext cx="1277479" cy="3190792"/>
          </a:xfrm>
          <a:prstGeom prst="rect">
            <a:avLst/>
          </a:prstGeom>
        </p:spPr>
      </p:pic>
      <p:pic>
        <p:nvPicPr>
          <p:cNvPr id="26" name="sunflower">
            <a:extLst>
              <a:ext uri="{FF2B5EF4-FFF2-40B4-BE49-F238E27FC236}">
                <a16:creationId xmlns:a16="http://schemas.microsoft.com/office/drawing/2014/main" id="{226D23FE-D776-4254-A9E9-DBDB377A42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86" y="3584887"/>
            <a:ext cx="853212" cy="2131090"/>
          </a:xfrm>
          <a:prstGeom prst="rect">
            <a:avLst/>
          </a:prstGeom>
        </p:spPr>
      </p:pic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728027" y="345440"/>
            <a:ext cx="3020003" cy="1935136"/>
          </a:xfrm>
          <a:prstGeom prst="wedgeEllipseCallout">
            <a:avLst>
              <a:gd name="adj1" fmla="val -27160"/>
              <a:gd name="adj2" fmla="val 61722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1155376" y="1036009"/>
            <a:ext cx="218171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Here are all my lovely sunflowers.</a:t>
            </a:r>
          </a:p>
        </p:txBody>
      </p:sp>
    </p:spTree>
    <p:extLst>
      <p:ext uri="{BB962C8B-B14F-4D97-AF65-F5344CB8AC3E}">
        <p14:creationId xmlns:p14="http://schemas.microsoft.com/office/powerpoint/2010/main" val="2872978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4" y="409762"/>
            <a:ext cx="2126341" cy="5311015"/>
          </a:xfrm>
          <a:prstGeom prst="rect">
            <a:avLst/>
          </a:prstGeom>
        </p:spPr>
      </p:pic>
      <p:pic>
        <p:nvPicPr>
          <p:cNvPr id="22" name="sunflower">
            <a:extLst>
              <a:ext uri="{FF2B5EF4-FFF2-40B4-BE49-F238E27FC236}">
                <a16:creationId xmlns:a16="http://schemas.microsoft.com/office/drawing/2014/main" id="{4ED6D34F-1D8E-4655-BF10-4CC15D82CD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79" y="1469464"/>
            <a:ext cx="1702074" cy="4251313"/>
          </a:xfrm>
          <a:prstGeom prst="rect">
            <a:avLst/>
          </a:prstGeom>
        </p:spPr>
      </p:pic>
      <p:pic>
        <p:nvPicPr>
          <p:cNvPr id="25" name="sunflower">
            <a:extLst>
              <a:ext uri="{FF2B5EF4-FFF2-40B4-BE49-F238E27FC236}">
                <a16:creationId xmlns:a16="http://schemas.microsoft.com/office/drawing/2014/main" id="{27775568-9A28-431A-96C5-1700BEBCC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9" y="2525185"/>
            <a:ext cx="1277479" cy="3190792"/>
          </a:xfrm>
          <a:prstGeom prst="rect">
            <a:avLst/>
          </a:prstGeom>
        </p:spPr>
      </p:pic>
      <p:pic>
        <p:nvPicPr>
          <p:cNvPr id="26" name="sunflower">
            <a:extLst>
              <a:ext uri="{FF2B5EF4-FFF2-40B4-BE49-F238E27FC236}">
                <a16:creationId xmlns:a16="http://schemas.microsoft.com/office/drawing/2014/main" id="{226D23FE-D776-4254-A9E9-DBDB377A42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86" y="3584887"/>
            <a:ext cx="853212" cy="2131090"/>
          </a:xfrm>
          <a:prstGeom prst="rect">
            <a:avLst/>
          </a:prstGeom>
        </p:spPr>
      </p:pic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728027" y="345440"/>
            <a:ext cx="3020003" cy="1935136"/>
          </a:xfrm>
          <a:prstGeom prst="wedgeEllipseCallout">
            <a:avLst>
              <a:gd name="adj1" fmla="val -27160"/>
              <a:gd name="adj2" fmla="val 61722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999461" y="1036009"/>
            <a:ext cx="231265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GB" dirty="0">
                <a:latin typeface="Twinkl" pitchFamily="50" charset="0"/>
              </a:rPr>
              <a:t>Can you point to the tallest sunflower?</a:t>
            </a:r>
          </a:p>
        </p:txBody>
      </p:sp>
    </p:spTree>
    <p:extLst>
      <p:ext uri="{BB962C8B-B14F-4D97-AF65-F5344CB8AC3E}">
        <p14:creationId xmlns:p14="http://schemas.microsoft.com/office/powerpoint/2010/main" val="4142467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4" y="409762"/>
            <a:ext cx="2126341" cy="5311015"/>
          </a:xfrm>
          <a:prstGeom prst="rect">
            <a:avLst/>
          </a:prstGeom>
        </p:spPr>
      </p:pic>
      <p:pic>
        <p:nvPicPr>
          <p:cNvPr id="22" name="sunflower">
            <a:extLst>
              <a:ext uri="{FF2B5EF4-FFF2-40B4-BE49-F238E27FC236}">
                <a16:creationId xmlns:a16="http://schemas.microsoft.com/office/drawing/2014/main" id="{4ED6D34F-1D8E-4655-BF10-4CC15D82CD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79" y="1469464"/>
            <a:ext cx="1702074" cy="4251313"/>
          </a:xfrm>
          <a:prstGeom prst="rect">
            <a:avLst/>
          </a:prstGeom>
        </p:spPr>
      </p:pic>
      <p:pic>
        <p:nvPicPr>
          <p:cNvPr id="25" name="sunflower">
            <a:extLst>
              <a:ext uri="{FF2B5EF4-FFF2-40B4-BE49-F238E27FC236}">
                <a16:creationId xmlns:a16="http://schemas.microsoft.com/office/drawing/2014/main" id="{27775568-9A28-431A-96C5-1700BEBCC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9" y="2525185"/>
            <a:ext cx="1277479" cy="3190792"/>
          </a:xfrm>
          <a:prstGeom prst="rect">
            <a:avLst/>
          </a:prstGeom>
        </p:spPr>
      </p:pic>
      <p:pic>
        <p:nvPicPr>
          <p:cNvPr id="26" name="sunflower">
            <a:extLst>
              <a:ext uri="{FF2B5EF4-FFF2-40B4-BE49-F238E27FC236}">
                <a16:creationId xmlns:a16="http://schemas.microsoft.com/office/drawing/2014/main" id="{226D23FE-D776-4254-A9E9-DBDB377A42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86" y="3584887"/>
            <a:ext cx="853212" cy="2131090"/>
          </a:xfrm>
          <a:prstGeom prst="rect">
            <a:avLst/>
          </a:prstGeom>
        </p:spPr>
      </p:pic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728027" y="345440"/>
            <a:ext cx="3020003" cy="1935136"/>
          </a:xfrm>
          <a:prstGeom prst="wedgeEllipseCallout">
            <a:avLst>
              <a:gd name="adj1" fmla="val -27160"/>
              <a:gd name="adj2" fmla="val 61722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1018380" y="1036009"/>
            <a:ext cx="225251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GB" dirty="0">
                <a:latin typeface="Twinkl" pitchFamily="50" charset="0"/>
              </a:rPr>
              <a:t>Can you point to the shortest sunflower?</a:t>
            </a:r>
          </a:p>
        </p:txBody>
      </p:sp>
    </p:spTree>
    <p:extLst>
      <p:ext uri="{BB962C8B-B14F-4D97-AF65-F5344CB8AC3E}">
        <p14:creationId xmlns:p14="http://schemas.microsoft.com/office/powerpoint/2010/main" val="2983436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4" y="409762"/>
            <a:ext cx="2126341" cy="5311015"/>
          </a:xfrm>
          <a:prstGeom prst="rect">
            <a:avLst/>
          </a:prstGeom>
        </p:spPr>
      </p:pic>
      <p:pic>
        <p:nvPicPr>
          <p:cNvPr id="22" name="sunflower">
            <a:extLst>
              <a:ext uri="{FF2B5EF4-FFF2-40B4-BE49-F238E27FC236}">
                <a16:creationId xmlns:a16="http://schemas.microsoft.com/office/drawing/2014/main" id="{4ED6D34F-1D8E-4655-BF10-4CC15D82CD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79" y="1469464"/>
            <a:ext cx="1702074" cy="4251313"/>
          </a:xfrm>
          <a:prstGeom prst="rect">
            <a:avLst/>
          </a:prstGeom>
        </p:spPr>
      </p:pic>
      <p:pic>
        <p:nvPicPr>
          <p:cNvPr id="25" name="sunflower">
            <a:extLst>
              <a:ext uri="{FF2B5EF4-FFF2-40B4-BE49-F238E27FC236}">
                <a16:creationId xmlns:a16="http://schemas.microsoft.com/office/drawing/2014/main" id="{27775568-9A28-431A-96C5-1700BEBCC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9" y="2525185"/>
            <a:ext cx="1277479" cy="3190792"/>
          </a:xfrm>
          <a:prstGeom prst="rect">
            <a:avLst/>
          </a:prstGeom>
        </p:spPr>
      </p:pic>
      <p:pic>
        <p:nvPicPr>
          <p:cNvPr id="26" name="sunflower">
            <a:extLst>
              <a:ext uri="{FF2B5EF4-FFF2-40B4-BE49-F238E27FC236}">
                <a16:creationId xmlns:a16="http://schemas.microsoft.com/office/drawing/2014/main" id="{226D23FE-D776-4254-A9E9-DBDB377A42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86" y="3584887"/>
            <a:ext cx="853212" cy="2131090"/>
          </a:xfrm>
          <a:prstGeom prst="rect">
            <a:avLst/>
          </a:prstGeom>
        </p:spPr>
      </p:pic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728027" y="345440"/>
            <a:ext cx="3020003" cy="1935136"/>
          </a:xfrm>
          <a:prstGeom prst="wedgeEllipseCallout">
            <a:avLst>
              <a:gd name="adj1" fmla="val -27160"/>
              <a:gd name="adj2" fmla="val 61722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925623" y="678638"/>
            <a:ext cx="2494254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GB" dirty="0">
                <a:latin typeface="Twinkl" pitchFamily="50" charset="0"/>
              </a:rPr>
              <a:t>Can you point to a sunflower that is taller than me? Does anyone have a different answer?</a:t>
            </a:r>
          </a:p>
        </p:txBody>
      </p:sp>
    </p:spTree>
    <p:extLst>
      <p:ext uri="{BB962C8B-B14F-4D97-AF65-F5344CB8AC3E}">
        <p14:creationId xmlns:p14="http://schemas.microsoft.com/office/powerpoint/2010/main" val="3779016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3689875" y="411881"/>
            <a:ext cx="3614695" cy="2291722"/>
          </a:xfrm>
          <a:prstGeom prst="wedgeEllipseCallout">
            <a:avLst>
              <a:gd name="adj1" fmla="val -53383"/>
              <a:gd name="adj2" fmla="val 33986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4213798" y="753848"/>
            <a:ext cx="2566848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Thank you for helping me to measure all of my sunflowers.</a:t>
            </a:r>
          </a:p>
          <a:p>
            <a:pPr marL="114300" algn="ctr"/>
            <a:r>
              <a:rPr lang="en-GB" dirty="0">
                <a:latin typeface="Twinkl" pitchFamily="50" charset="0"/>
              </a:rPr>
              <a:t>Maybe you could try growing and measuring a sunflower too!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7A5CB9F-CB56-4BCC-90C0-620BFA1E40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289" y="1629299"/>
            <a:ext cx="1672284" cy="47707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D9B53F6-D2F9-4ABB-B9FF-F66B7A9A7D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86" y="5001821"/>
            <a:ext cx="1398222" cy="1398222"/>
          </a:xfrm>
          <a:prstGeom prst="rect">
            <a:avLst/>
          </a:prstGeom>
        </p:spPr>
      </p:pic>
      <p:pic>
        <p:nvPicPr>
          <p:cNvPr id="15" name="sunflower">
            <a:extLst>
              <a:ext uri="{FF2B5EF4-FFF2-40B4-BE49-F238E27FC236}">
                <a16:creationId xmlns:a16="http://schemas.microsoft.com/office/drawing/2014/main" id="{077B746B-C053-40DF-AB68-BD981820F90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4570" y="3616721"/>
            <a:ext cx="1114342" cy="2783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711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ction Button: Blank 1">
            <a:hlinkClick r:id="rId3" highlightClick="1"/>
            <a:extLst>
              <a:ext uri="{FF2B5EF4-FFF2-40B4-BE49-F238E27FC236}">
                <a16:creationId xmlns:a16="http://schemas.microsoft.com/office/drawing/2014/main" id="{0944BE13-9222-41B8-B222-7AB74209D08C}"/>
              </a:ext>
            </a:extLst>
          </p:cNvPr>
          <p:cNvSpPr/>
          <p:nvPr/>
        </p:nvSpPr>
        <p:spPr>
          <a:xfrm>
            <a:off x="4081112" y="3135429"/>
            <a:ext cx="1001027" cy="587141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127</TotalTime>
  <Words>361</Words>
  <Application>Microsoft Office PowerPoint</Application>
  <PresentationFormat>On-screen Show (4:3)</PresentationFormat>
  <Paragraphs>27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Liv Robson-Hughes</dc:creator>
  <cp:lastModifiedBy>Liv Robson-Hughes</cp:lastModifiedBy>
  <cp:revision>36</cp:revision>
  <dcterms:created xsi:type="dcterms:W3CDTF">2020-04-28T12:44:28Z</dcterms:created>
  <dcterms:modified xsi:type="dcterms:W3CDTF">2020-04-30T08:08:05Z</dcterms:modified>
</cp:coreProperties>
</file>