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67" r:id="rId14"/>
  </p:sldIdLst>
  <p:sldSz cx="9144000" cy="6858000" type="screen4x3"/>
  <p:notesSz cx="6858000" cy="9144000"/>
  <p:embeddedFontLst>
    <p:embeddedFont>
      <p:font typeface="Sassoon Infant Rg" panose="02000503030000020003" pitchFamily="50" charset="0"/>
      <p:regular r:id="rId17"/>
      <p:bold r:id="rId18"/>
    </p:embeddedFont>
    <p:embeddedFont>
      <p:font typeface="Calibri" panose="020F0502020204030204" pitchFamily="34" charset="0"/>
      <p:regular r:id="rId19"/>
      <p:bold r:id="rId20"/>
      <p:italic r:id="rId21"/>
      <p:boldItalic r:id="rId22"/>
    </p:embeddedFont>
    <p:embeddedFont>
      <p:font typeface="Twinkl SemiBold" pitchFamily="2" charset="0"/>
      <p:bold r:id="rId23"/>
    </p:embeddedFont>
    <p:embeddedFont>
      <p:font typeface="Twinkl" panose="020B0604020202020204" pitchFamily="2" charset="0"/>
      <p:regular r:id="rId24"/>
      <p:bold r:id="rId25"/>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DDF95"/>
    <a:srgbClr val="18A0DB"/>
    <a:srgbClr val="4ABD29"/>
    <a:srgbClr val="DE1E5A"/>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666" autoAdjust="0"/>
    <p:restoredTop sz="94660"/>
  </p:normalViewPr>
  <p:slideViewPr>
    <p:cSldViewPr snapToGrid="0">
      <p:cViewPr varScale="1">
        <p:scale>
          <a:sx n="115" d="100"/>
          <a:sy n="115" d="100"/>
        </p:scale>
        <p:origin x="1836"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ABB81EC-3595-4108-88E0-ED8004CCFD0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D641FA94-AD0A-4C5A-A206-F3C1D2A341F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F149E098-E096-4B17-B563-DDE92EE272A9}" type="datetimeFigureOut">
              <a:rPr lang="en-GB"/>
              <a:pPr>
                <a:defRPr/>
              </a:pPr>
              <a:t>14/12/2020</a:t>
            </a:fld>
            <a:endParaRPr lang="en-GB"/>
          </a:p>
        </p:txBody>
      </p:sp>
      <p:sp>
        <p:nvSpPr>
          <p:cNvPr id="4" name="Footer Placeholder 3">
            <a:extLst>
              <a:ext uri="{FF2B5EF4-FFF2-40B4-BE49-F238E27FC236}">
                <a16:creationId xmlns:a16="http://schemas.microsoft.com/office/drawing/2014/main" id="{F92EC856-6EF7-4D0E-8459-93FDD93038B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DD92E089-83FC-4051-B8CD-3252DDE20EA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901B504-5A1D-470A-AC39-08E9CD0D30BB}"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7AB3D43-74F8-4DB7-AB58-C413F4D0B8E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D8135553-B0BD-42CC-AEEF-1CAA23C1CEB4}"/>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8262238-78FA-4BD4-AF17-DA25D19C79E3}" type="datetimeFigureOut">
              <a:rPr lang="en-GB"/>
              <a:pPr>
                <a:defRPr/>
              </a:pPr>
              <a:t>14/12/2020</a:t>
            </a:fld>
            <a:endParaRPr lang="en-GB"/>
          </a:p>
        </p:txBody>
      </p:sp>
      <p:sp>
        <p:nvSpPr>
          <p:cNvPr id="4" name="Slide Image Placeholder 3">
            <a:extLst>
              <a:ext uri="{FF2B5EF4-FFF2-40B4-BE49-F238E27FC236}">
                <a16:creationId xmlns:a16="http://schemas.microsoft.com/office/drawing/2014/main" id="{7C36E6F4-D66E-4C29-B954-F713B2CEC696}"/>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2983CE8D-5B59-4FE9-B625-C53BE5151A50}"/>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85A6A90F-D675-4556-8FBD-5EF362908C63}"/>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73EDBC23-574F-49FE-A1CB-13F84B5D61DA}"/>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33768A6E-A3EA-4A70-A873-76E283D68004}"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816320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EA914B7B-A1C9-45E5-833A-F8363D6DC8C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743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203FF067-D366-4110-8BE8-231BE14B76C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469400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555A469C-CFC1-4876-A697-ED78819B7188}"/>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a:extLst>
              <a:ext uri="{FF2B5EF4-FFF2-40B4-BE49-F238E27FC236}">
                <a16:creationId xmlns:a16="http://schemas.microsoft.com/office/drawing/2014/main" id="{8120124A-A222-4ECE-BC0A-8A7163FFA53B}"/>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9ED4E0F3-26A1-41B8-9A8A-132E67511DFE}"/>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7DBAF8BF-D61C-41AC-B30D-29FBD084A5DA}"/>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F625C3D9-3B5A-4F8A-8CEF-4C7EE9700DEF}"/>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8279807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6715861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3.xml"/><Relationship Id="rId4" Type="http://schemas.openxmlformats.org/officeDocument/2006/relationships/image" Target="../media/image32.png"/></Relationships>
</file>

<file path=ppt/slides/_rels/slide1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3.xml"/><Relationship Id="rId5" Type="http://schemas.openxmlformats.org/officeDocument/2006/relationships/image" Target="../media/image36.png"/><Relationship Id="rId4" Type="http://schemas.openxmlformats.org/officeDocument/2006/relationships/image" Target="../media/image35.png"/></Relationships>
</file>

<file path=ppt/slides/_rels/slide1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3.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0935F8-C666-4E93-A967-A40BFF8E37AC}"/>
              </a:ext>
            </a:extLst>
          </p:cNvPr>
          <p:cNvSpPr/>
          <p:nvPr/>
        </p:nvSpPr>
        <p:spPr>
          <a:xfrm>
            <a:off x="0" y="322263"/>
            <a:ext cx="9144000" cy="115887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600" dirty="0">
                <a:latin typeface="Twinkl SemiBold" pitchFamily="2" charset="0"/>
              </a:rPr>
              <a:t>Healthy Eating Week</a:t>
            </a:r>
          </a:p>
        </p:txBody>
      </p:sp>
      <p:sp>
        <p:nvSpPr>
          <p:cNvPr id="9219" name="Rectangle 3"/>
          <p:cNvSpPr>
            <a:spLocks noChangeArrowheads="1"/>
          </p:cNvSpPr>
          <p:nvPr/>
        </p:nvSpPr>
        <p:spPr bwMode="auto">
          <a:xfrm>
            <a:off x="893763" y="1747838"/>
            <a:ext cx="73564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Healthy Eating Week is a week when people try to eat healthily. </a:t>
            </a:r>
          </a:p>
        </p:txBody>
      </p:sp>
      <p:pic>
        <p:nvPicPr>
          <p:cNvPr id="9220" name="Picture 9"/>
          <p:cNvPicPr>
            <a:picLocks noChangeAspect="1"/>
          </p:cNvPicPr>
          <p:nvPr/>
        </p:nvPicPr>
        <p:blipFill>
          <a:blip r:embed="rId2">
            <a:extLst>
              <a:ext uri="{28A0092B-C50C-407E-A947-70E740481C1C}">
                <a14:useLocalDpi xmlns:a14="http://schemas.microsoft.com/office/drawing/2010/main" val="0"/>
              </a:ext>
            </a:extLst>
          </a:blip>
          <a:srcRect b="25146"/>
          <a:stretch>
            <a:fillRect/>
          </a:stretch>
        </p:blipFill>
        <p:spPr bwMode="auto">
          <a:xfrm>
            <a:off x="549275" y="2751138"/>
            <a:ext cx="8045450" cy="410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98D5DF8-E7C3-44A9-91C0-A80353940399}"/>
              </a:ext>
            </a:extLst>
          </p:cNvPr>
          <p:cNvSpPr/>
          <p:nvPr/>
        </p:nvSpPr>
        <p:spPr>
          <a:xfrm>
            <a:off x="0" y="322263"/>
            <a:ext cx="9144000" cy="115887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600" dirty="0">
                <a:latin typeface="Twinkl SemiBold" pitchFamily="2" charset="0"/>
              </a:rPr>
              <a:t>Healthy Eating</a:t>
            </a:r>
          </a:p>
        </p:txBody>
      </p:sp>
      <p:sp>
        <p:nvSpPr>
          <p:cNvPr id="10243" name="Rectangle 3"/>
          <p:cNvSpPr>
            <a:spLocks noChangeArrowheads="1"/>
          </p:cNvSpPr>
          <p:nvPr/>
        </p:nvSpPr>
        <p:spPr bwMode="auto">
          <a:xfrm>
            <a:off x="495300" y="1595438"/>
            <a:ext cx="81534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What do you know about eating healthily? </a:t>
            </a:r>
          </a:p>
          <a:p>
            <a:pPr algn="ctr" eaLnBrk="1" hangingPunct="1">
              <a:lnSpc>
                <a:spcPct val="100000"/>
              </a:lnSpc>
              <a:spcBef>
                <a:spcPct val="0"/>
              </a:spcBef>
              <a:buFontTx/>
              <a:buNone/>
            </a:pPr>
            <a:r>
              <a:rPr lang="en-GB" altLang="en-US">
                <a:solidFill>
                  <a:schemeClr val="tx1"/>
                </a:solidFill>
              </a:rPr>
              <a:t>Tell your partner what you know.</a:t>
            </a:r>
          </a:p>
        </p:txBody>
      </p:sp>
      <p:pic>
        <p:nvPicPr>
          <p:cNvPr id="10244"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87563" y="2595563"/>
            <a:ext cx="4684712" cy="540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8EB05B9-F6C0-42E8-B456-EBAC5407287E}"/>
              </a:ext>
            </a:extLst>
          </p:cNvPr>
          <p:cNvSpPr/>
          <p:nvPr/>
        </p:nvSpPr>
        <p:spPr>
          <a:xfrm>
            <a:off x="0" y="322263"/>
            <a:ext cx="9144000" cy="115887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600" dirty="0">
                <a:latin typeface="Twinkl SemiBold" pitchFamily="2" charset="0"/>
              </a:rPr>
              <a:t>Eat Well Plate</a:t>
            </a:r>
          </a:p>
        </p:txBody>
      </p:sp>
      <p:sp>
        <p:nvSpPr>
          <p:cNvPr id="11267" name="Rectangle 3"/>
          <p:cNvSpPr>
            <a:spLocks noChangeArrowheads="1"/>
          </p:cNvSpPr>
          <p:nvPr/>
        </p:nvSpPr>
        <p:spPr bwMode="auto">
          <a:xfrm>
            <a:off x="495300" y="1595438"/>
            <a:ext cx="81534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This plate shows lots of different food. </a:t>
            </a:r>
          </a:p>
          <a:p>
            <a:pPr algn="ctr" eaLnBrk="1" hangingPunct="1">
              <a:lnSpc>
                <a:spcPct val="100000"/>
              </a:lnSpc>
              <a:spcBef>
                <a:spcPct val="0"/>
              </a:spcBef>
              <a:buFontTx/>
              <a:buNone/>
            </a:pPr>
            <a:r>
              <a:rPr lang="en-GB" altLang="en-US">
                <a:solidFill>
                  <a:schemeClr val="tx1"/>
                </a:solidFill>
              </a:rPr>
              <a:t>The bigger the part of the plate, the more of those foods you should eat.</a:t>
            </a:r>
          </a:p>
        </p:txBody>
      </p:sp>
      <p:pic>
        <p:nvPicPr>
          <p:cNvPr id="11268"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93988" y="2452688"/>
            <a:ext cx="3748087" cy="368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A12C4BF-C799-4C3F-8D78-D1DE8358341A}"/>
              </a:ext>
            </a:extLst>
          </p:cNvPr>
          <p:cNvSpPr/>
          <p:nvPr/>
        </p:nvSpPr>
        <p:spPr>
          <a:xfrm>
            <a:off x="0" y="322263"/>
            <a:ext cx="9144000" cy="115887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600" dirty="0">
                <a:latin typeface="Twinkl SemiBold" pitchFamily="2" charset="0"/>
              </a:rPr>
              <a:t>Fruit and Vegetables</a:t>
            </a:r>
          </a:p>
        </p:txBody>
      </p:sp>
      <p:sp>
        <p:nvSpPr>
          <p:cNvPr id="12291" name="Rectangle 3"/>
          <p:cNvSpPr>
            <a:spLocks noChangeArrowheads="1"/>
          </p:cNvSpPr>
          <p:nvPr/>
        </p:nvSpPr>
        <p:spPr bwMode="auto">
          <a:xfrm>
            <a:off x="673100" y="1773238"/>
            <a:ext cx="51308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Fruit and vegetables are a very important part of a healthy diet. You should aim to eat at least five portions of fruit and vegetables every day.  A portion could be:</a:t>
            </a:r>
          </a:p>
        </p:txBody>
      </p:sp>
      <p:grpSp>
        <p:nvGrpSpPr>
          <p:cNvPr id="26" name="Group 25"/>
          <p:cNvGrpSpPr>
            <a:grpSpLocks/>
          </p:cNvGrpSpPr>
          <p:nvPr/>
        </p:nvGrpSpPr>
        <p:grpSpPr bwMode="auto">
          <a:xfrm>
            <a:off x="5803900" y="1081088"/>
            <a:ext cx="2751138" cy="3279775"/>
            <a:chOff x="5803507" y="1080299"/>
            <a:chExt cx="2752031" cy="3279949"/>
          </a:xfrm>
        </p:grpSpPr>
        <p:sp>
          <p:nvSpPr>
            <p:cNvPr id="25" name="Rectangle 24">
              <a:extLst>
                <a:ext uri="{FF2B5EF4-FFF2-40B4-BE49-F238E27FC236}">
                  <a16:creationId xmlns:a16="http://schemas.microsoft.com/office/drawing/2014/main" id="{BEFFDDED-308A-4202-B7FF-B0962BF939A2}"/>
                </a:ext>
              </a:extLst>
            </p:cNvPr>
            <p:cNvSpPr/>
            <p:nvPr/>
          </p:nvSpPr>
          <p:spPr>
            <a:xfrm>
              <a:off x="7050100" y="1080299"/>
              <a:ext cx="284254" cy="1117659"/>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2321" name="Group 12"/>
            <p:cNvGrpSpPr>
              <a:grpSpLocks/>
            </p:cNvGrpSpPr>
            <p:nvPr/>
          </p:nvGrpSpPr>
          <p:grpSpPr bwMode="auto">
            <a:xfrm>
              <a:off x="5803507" y="1633618"/>
              <a:ext cx="2752031" cy="2726630"/>
              <a:chOff x="5778106" y="1684420"/>
              <a:chExt cx="2752031" cy="2726630"/>
            </a:xfrm>
          </p:grpSpPr>
          <p:sp>
            <p:nvSpPr>
              <p:cNvPr id="12" name="Oval 11">
                <a:extLst>
                  <a:ext uri="{FF2B5EF4-FFF2-40B4-BE49-F238E27FC236}">
                    <a16:creationId xmlns:a16="http://schemas.microsoft.com/office/drawing/2014/main" id="{159815F9-EC63-4B37-937F-574A3A83B6E5}"/>
                  </a:ext>
                </a:extLst>
              </p:cNvPr>
              <p:cNvSpPr/>
              <p:nvPr/>
            </p:nvSpPr>
            <p:spPr>
              <a:xfrm>
                <a:off x="5803514" y="1685167"/>
                <a:ext cx="2726623" cy="2725883"/>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2323" name="Picture 8"/>
              <p:cNvPicPr>
                <a:picLocks noChangeAspect="1"/>
              </p:cNvPicPr>
              <p:nvPr/>
            </p:nvPicPr>
            <p:blipFill>
              <a:blip r:embed="rId2">
                <a:extLst>
                  <a:ext uri="{28A0092B-C50C-407E-A947-70E740481C1C}">
                    <a14:useLocalDpi xmlns:a14="http://schemas.microsoft.com/office/drawing/2010/main" val="0"/>
                  </a:ext>
                </a:extLst>
              </a:blip>
              <a:srcRect t="5185" r="50479" b="26295"/>
              <a:stretch>
                <a:fillRect/>
              </a:stretch>
            </p:blipFill>
            <p:spPr bwMode="auto">
              <a:xfrm>
                <a:off x="5778106" y="1747070"/>
                <a:ext cx="1435493" cy="192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52" name="Group 51"/>
          <p:cNvGrpSpPr>
            <a:grpSpLocks/>
          </p:cNvGrpSpPr>
          <p:nvPr/>
        </p:nvGrpSpPr>
        <p:grpSpPr bwMode="auto">
          <a:xfrm>
            <a:off x="561975" y="2855913"/>
            <a:ext cx="7786688" cy="3470275"/>
            <a:chOff x="561369" y="2856495"/>
            <a:chExt cx="7787742" cy="3469631"/>
          </a:xfrm>
        </p:grpSpPr>
        <p:grpSp>
          <p:nvGrpSpPr>
            <p:cNvPr id="12294" name="Group 47"/>
            <p:cNvGrpSpPr>
              <a:grpSpLocks/>
            </p:cNvGrpSpPr>
            <p:nvPr/>
          </p:nvGrpSpPr>
          <p:grpSpPr bwMode="auto">
            <a:xfrm>
              <a:off x="4313350" y="4486294"/>
              <a:ext cx="1760660" cy="1760660"/>
              <a:chOff x="5379094" y="4510978"/>
              <a:chExt cx="1760660" cy="1760660"/>
            </a:xfrm>
          </p:grpSpPr>
          <p:sp>
            <p:nvSpPr>
              <p:cNvPr id="20" name="Oval 19">
                <a:extLst>
                  <a:ext uri="{FF2B5EF4-FFF2-40B4-BE49-F238E27FC236}">
                    <a16:creationId xmlns:a16="http://schemas.microsoft.com/office/drawing/2014/main" id="{E5FBBE00-A201-499E-AF11-5A0BBF420CA9}"/>
                  </a:ext>
                </a:extLst>
              </p:cNvPr>
              <p:cNvSpPr/>
              <p:nvPr/>
            </p:nvSpPr>
            <p:spPr>
              <a:xfrm>
                <a:off x="5378884" y="4511238"/>
                <a:ext cx="1760775" cy="1760211"/>
              </a:xfrm>
              <a:prstGeom prst="ellipse">
                <a:avLst/>
              </a:prstGeom>
              <a:solidFill>
                <a:srgbClr val="ADDF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2319"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37905" y="4735848"/>
                <a:ext cx="1443037"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5" name="Group 46"/>
            <p:cNvGrpSpPr>
              <a:grpSpLocks/>
            </p:cNvGrpSpPr>
            <p:nvPr/>
          </p:nvGrpSpPr>
          <p:grpSpPr bwMode="auto">
            <a:xfrm>
              <a:off x="3032668" y="2856495"/>
              <a:ext cx="1760660" cy="1760660"/>
              <a:chOff x="3032668" y="2856495"/>
              <a:chExt cx="1760660" cy="1760660"/>
            </a:xfrm>
          </p:grpSpPr>
          <p:sp>
            <p:nvSpPr>
              <p:cNvPr id="18" name="Oval 17">
                <a:extLst>
                  <a:ext uri="{FF2B5EF4-FFF2-40B4-BE49-F238E27FC236}">
                    <a16:creationId xmlns:a16="http://schemas.microsoft.com/office/drawing/2014/main" id="{D9954A83-B14D-494E-A758-F8CCF8CBB62C}"/>
                  </a:ext>
                </a:extLst>
              </p:cNvPr>
              <p:cNvSpPr/>
              <p:nvPr/>
            </p:nvSpPr>
            <p:spPr>
              <a:xfrm>
                <a:off x="3033441" y="2856495"/>
                <a:ext cx="1759188" cy="1760210"/>
              </a:xfrm>
              <a:prstGeom prst="ellipse">
                <a:avLst/>
              </a:prstGeom>
              <a:solidFill>
                <a:srgbClr val="ADDF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2317"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270493" y="3126729"/>
                <a:ext cx="1223824" cy="1187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6" name="Group 38"/>
            <p:cNvGrpSpPr>
              <a:grpSpLocks/>
            </p:cNvGrpSpPr>
            <p:nvPr/>
          </p:nvGrpSpPr>
          <p:grpSpPr bwMode="auto">
            <a:xfrm>
              <a:off x="1843984" y="4565466"/>
              <a:ext cx="1760660" cy="1760660"/>
              <a:chOff x="2247936" y="4540939"/>
              <a:chExt cx="1760660" cy="1760660"/>
            </a:xfrm>
          </p:grpSpPr>
          <p:sp>
            <p:nvSpPr>
              <p:cNvPr id="19" name="Oval 18">
                <a:extLst>
                  <a:ext uri="{FF2B5EF4-FFF2-40B4-BE49-F238E27FC236}">
                    <a16:creationId xmlns:a16="http://schemas.microsoft.com/office/drawing/2014/main" id="{2C63371F-E93F-45EA-B96A-DDD7E0C2391A}"/>
                  </a:ext>
                </a:extLst>
              </p:cNvPr>
              <p:cNvSpPr/>
              <p:nvPr/>
            </p:nvSpPr>
            <p:spPr>
              <a:xfrm>
                <a:off x="2248195" y="4541388"/>
                <a:ext cx="1760776" cy="1760211"/>
              </a:xfrm>
              <a:prstGeom prst="ellipse">
                <a:avLst/>
              </a:prstGeom>
              <a:solidFill>
                <a:srgbClr val="ADDF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nvGrpSpPr>
              <p:cNvPr id="12308" name="Group 37"/>
              <p:cNvGrpSpPr>
                <a:grpSpLocks/>
              </p:cNvGrpSpPr>
              <p:nvPr/>
            </p:nvGrpSpPr>
            <p:grpSpPr bwMode="auto">
              <a:xfrm>
                <a:off x="2250580" y="4627586"/>
                <a:ext cx="1735606" cy="1468832"/>
                <a:chOff x="2284448" y="4669919"/>
                <a:chExt cx="1735606" cy="1468832"/>
              </a:xfrm>
            </p:grpSpPr>
            <p:pic>
              <p:nvPicPr>
                <p:cNvPr id="12309" name="Picture 3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588319" y="4669919"/>
                  <a:ext cx="648014" cy="734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10" name="Picture 3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912326" y="4814137"/>
                  <a:ext cx="648014" cy="734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11" name="Picture 3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273568" y="5037127"/>
                  <a:ext cx="648014" cy="734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12" name="Picture 30"/>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284448" y="5037127"/>
                  <a:ext cx="648014" cy="734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13" name="Picture 3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608455" y="5181345"/>
                  <a:ext cx="648014" cy="734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14" name="Picture 3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969697" y="5404335"/>
                  <a:ext cx="648014" cy="734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15" name="Picture 3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372040" y="5404335"/>
                  <a:ext cx="648014" cy="734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12297" name="Group 41"/>
            <p:cNvGrpSpPr>
              <a:grpSpLocks/>
            </p:cNvGrpSpPr>
            <p:nvPr/>
          </p:nvGrpSpPr>
          <p:grpSpPr bwMode="auto">
            <a:xfrm>
              <a:off x="561369" y="3015243"/>
              <a:ext cx="1760660" cy="1937107"/>
              <a:chOff x="712328" y="3048305"/>
              <a:chExt cx="1760660" cy="1937107"/>
            </a:xfrm>
          </p:grpSpPr>
          <p:sp>
            <p:nvSpPr>
              <p:cNvPr id="17" name="Oval 16">
                <a:extLst>
                  <a:ext uri="{FF2B5EF4-FFF2-40B4-BE49-F238E27FC236}">
                    <a16:creationId xmlns:a16="http://schemas.microsoft.com/office/drawing/2014/main" id="{EF45003E-BD14-4DE8-9CFF-C846F29AE11C}"/>
                  </a:ext>
                </a:extLst>
              </p:cNvPr>
              <p:cNvSpPr/>
              <p:nvPr/>
            </p:nvSpPr>
            <p:spPr>
              <a:xfrm>
                <a:off x="712328" y="3224457"/>
                <a:ext cx="1760776" cy="1760211"/>
              </a:xfrm>
              <a:prstGeom prst="ellipse">
                <a:avLst/>
              </a:prstGeom>
              <a:solidFill>
                <a:srgbClr val="ADDF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2305" name="Picture 40"/>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325537" y="3048305"/>
                <a:ext cx="1042194" cy="1550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6" name="Picture 39"/>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932118" y="3698879"/>
                <a:ext cx="896339" cy="920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8" name="Group 50"/>
            <p:cNvGrpSpPr>
              <a:grpSpLocks/>
            </p:cNvGrpSpPr>
            <p:nvPr/>
          </p:nvGrpSpPr>
          <p:grpSpPr bwMode="auto">
            <a:xfrm>
              <a:off x="6521253" y="4522174"/>
              <a:ext cx="1827858" cy="1760660"/>
              <a:chOff x="6521253" y="4522174"/>
              <a:chExt cx="1827858" cy="1760660"/>
            </a:xfrm>
          </p:grpSpPr>
          <p:grpSp>
            <p:nvGrpSpPr>
              <p:cNvPr id="12299" name="Group 45"/>
              <p:cNvGrpSpPr>
                <a:grpSpLocks/>
              </p:cNvGrpSpPr>
              <p:nvPr/>
            </p:nvGrpSpPr>
            <p:grpSpPr bwMode="auto">
              <a:xfrm>
                <a:off x="6521253" y="4522174"/>
                <a:ext cx="1760660" cy="1760660"/>
                <a:chOff x="7900068" y="4286108"/>
                <a:chExt cx="1760660" cy="1760660"/>
              </a:xfrm>
            </p:grpSpPr>
            <p:sp>
              <p:nvSpPr>
                <p:cNvPr id="44" name="Oval 43">
                  <a:extLst>
                    <a:ext uri="{FF2B5EF4-FFF2-40B4-BE49-F238E27FC236}">
                      <a16:creationId xmlns:a16="http://schemas.microsoft.com/office/drawing/2014/main" id="{2621A5A7-863B-484C-9F34-A73BA24CA1EE}"/>
                    </a:ext>
                  </a:extLst>
                </p:cNvPr>
                <p:cNvSpPr/>
                <p:nvPr/>
              </p:nvSpPr>
              <p:spPr>
                <a:xfrm>
                  <a:off x="7900466" y="4285407"/>
                  <a:ext cx="1760776" cy="1761798"/>
                </a:xfrm>
                <a:prstGeom prst="ellipse">
                  <a:avLst/>
                </a:prstGeom>
                <a:solidFill>
                  <a:srgbClr val="ADDF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2303" name="Picture 42"/>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900068" y="4867283"/>
                  <a:ext cx="1380615" cy="1017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2300" name="Picture 48"/>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968496" y="5019321"/>
                <a:ext cx="1380615" cy="1017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1" name="Picture 49"/>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901298" y="4526369"/>
                <a:ext cx="1380615" cy="1017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up)">
                                      <p:cBhvr>
                                        <p:cTn id="7" dur="500"/>
                                        <p:tgtEl>
                                          <p:spTgt spid="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fade">
                                      <p:cBhvr>
                                        <p:cTn id="12"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D287C4D-0223-4C1C-934C-EF2C5D77DDC8}"/>
              </a:ext>
            </a:extLst>
          </p:cNvPr>
          <p:cNvSpPr/>
          <p:nvPr/>
        </p:nvSpPr>
        <p:spPr>
          <a:xfrm>
            <a:off x="0" y="322263"/>
            <a:ext cx="9144000" cy="115887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600" dirty="0">
                <a:latin typeface="Twinkl SemiBold" pitchFamily="2" charset="0"/>
              </a:rPr>
              <a:t>Carbohydrates</a:t>
            </a:r>
          </a:p>
        </p:txBody>
      </p:sp>
      <p:sp>
        <p:nvSpPr>
          <p:cNvPr id="13315" name="Rectangle 3"/>
          <p:cNvSpPr>
            <a:spLocks noChangeArrowheads="1"/>
          </p:cNvSpPr>
          <p:nvPr/>
        </p:nvSpPr>
        <p:spPr bwMode="auto">
          <a:xfrm>
            <a:off x="673100" y="1773238"/>
            <a:ext cx="51308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Carbohydrates give you energy. </a:t>
            </a:r>
          </a:p>
          <a:p>
            <a:pPr eaLnBrk="1" hangingPunct="1">
              <a:lnSpc>
                <a:spcPct val="100000"/>
              </a:lnSpc>
              <a:spcBef>
                <a:spcPct val="0"/>
              </a:spcBef>
              <a:buFontTx/>
              <a:buNone/>
            </a:pPr>
            <a:r>
              <a:rPr lang="en-GB" altLang="en-US">
                <a:solidFill>
                  <a:schemeClr val="tx1"/>
                </a:solidFill>
              </a:rPr>
              <a:t>You should eat lots of…</a:t>
            </a:r>
          </a:p>
        </p:txBody>
      </p:sp>
      <p:grpSp>
        <p:nvGrpSpPr>
          <p:cNvPr id="27" name="Group 26"/>
          <p:cNvGrpSpPr>
            <a:grpSpLocks/>
          </p:cNvGrpSpPr>
          <p:nvPr/>
        </p:nvGrpSpPr>
        <p:grpSpPr bwMode="auto">
          <a:xfrm>
            <a:off x="673100" y="3127375"/>
            <a:ext cx="6648450" cy="3175000"/>
            <a:chOff x="673100" y="3126941"/>
            <a:chExt cx="6648687" cy="3174658"/>
          </a:xfrm>
        </p:grpSpPr>
        <p:grpSp>
          <p:nvGrpSpPr>
            <p:cNvPr id="13322" name="Group 20"/>
            <p:cNvGrpSpPr>
              <a:grpSpLocks/>
            </p:cNvGrpSpPr>
            <p:nvPr/>
          </p:nvGrpSpPr>
          <p:grpSpPr bwMode="auto">
            <a:xfrm>
              <a:off x="5185452" y="4510978"/>
              <a:ext cx="2136335" cy="1760660"/>
              <a:chOff x="6369357" y="4614332"/>
              <a:chExt cx="2136335" cy="1760660"/>
            </a:xfrm>
          </p:grpSpPr>
          <p:sp>
            <p:nvSpPr>
              <p:cNvPr id="20" name="Oval 19">
                <a:extLst>
                  <a:ext uri="{FF2B5EF4-FFF2-40B4-BE49-F238E27FC236}">
                    <a16:creationId xmlns:a16="http://schemas.microsoft.com/office/drawing/2014/main" id="{9784B445-B133-4586-BF85-9099647D5AAE}"/>
                  </a:ext>
                </a:extLst>
              </p:cNvPr>
              <p:cNvSpPr/>
              <p:nvPr/>
            </p:nvSpPr>
            <p:spPr>
              <a:xfrm>
                <a:off x="6562523" y="4614446"/>
                <a:ext cx="1760601" cy="1760348"/>
              </a:xfrm>
              <a:prstGeom prst="ellipse">
                <a:avLst/>
              </a:prstGeom>
              <a:solidFill>
                <a:srgbClr val="ADDF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3333"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369357" y="4830708"/>
                <a:ext cx="2136335" cy="1298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23" name="Group 21"/>
            <p:cNvGrpSpPr>
              <a:grpSpLocks/>
            </p:cNvGrpSpPr>
            <p:nvPr/>
          </p:nvGrpSpPr>
          <p:grpSpPr bwMode="auto">
            <a:xfrm>
              <a:off x="2206843" y="4540939"/>
              <a:ext cx="1835469" cy="1760660"/>
              <a:chOff x="3899086" y="4599527"/>
              <a:chExt cx="1835469" cy="1760660"/>
            </a:xfrm>
          </p:grpSpPr>
          <p:sp>
            <p:nvSpPr>
              <p:cNvPr id="19" name="Oval 18">
                <a:extLst>
                  <a:ext uri="{FF2B5EF4-FFF2-40B4-BE49-F238E27FC236}">
                    <a16:creationId xmlns:a16="http://schemas.microsoft.com/office/drawing/2014/main" id="{9C1FDB83-8B1D-45E9-BA1F-DB24A4BB43E5}"/>
                  </a:ext>
                </a:extLst>
              </p:cNvPr>
              <p:cNvSpPr/>
              <p:nvPr/>
            </p:nvSpPr>
            <p:spPr>
              <a:xfrm>
                <a:off x="3940199" y="4599840"/>
                <a:ext cx="1760600" cy="1760347"/>
              </a:xfrm>
              <a:prstGeom prst="ellipse">
                <a:avLst/>
              </a:prstGeom>
              <a:solidFill>
                <a:srgbClr val="ADDF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3331" name="Picture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99086" y="4707954"/>
                <a:ext cx="1835469" cy="1421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24" name="Group 22"/>
            <p:cNvGrpSpPr>
              <a:grpSpLocks/>
            </p:cNvGrpSpPr>
            <p:nvPr/>
          </p:nvGrpSpPr>
          <p:grpSpPr bwMode="auto">
            <a:xfrm>
              <a:off x="3738450" y="3126941"/>
              <a:ext cx="1760660" cy="1760660"/>
              <a:chOff x="2366827" y="3042989"/>
              <a:chExt cx="1760660" cy="1760660"/>
            </a:xfrm>
          </p:grpSpPr>
          <p:sp>
            <p:nvSpPr>
              <p:cNvPr id="18" name="Oval 17">
                <a:extLst>
                  <a:ext uri="{FF2B5EF4-FFF2-40B4-BE49-F238E27FC236}">
                    <a16:creationId xmlns:a16="http://schemas.microsoft.com/office/drawing/2014/main" id="{DBCD1455-9D0F-47F9-9567-F26EB6EF0F87}"/>
                  </a:ext>
                </a:extLst>
              </p:cNvPr>
              <p:cNvSpPr/>
              <p:nvPr/>
            </p:nvSpPr>
            <p:spPr>
              <a:xfrm>
                <a:off x="2367049" y="3042989"/>
                <a:ext cx="1760600" cy="1760348"/>
              </a:xfrm>
              <a:prstGeom prst="ellipse">
                <a:avLst/>
              </a:prstGeom>
              <a:solidFill>
                <a:srgbClr val="ADDF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3329" name="Picture 1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491673" y="3237366"/>
                <a:ext cx="1510968" cy="1276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25" name="Group 23"/>
            <p:cNvGrpSpPr>
              <a:grpSpLocks/>
            </p:cNvGrpSpPr>
            <p:nvPr/>
          </p:nvGrpSpPr>
          <p:grpSpPr bwMode="auto">
            <a:xfrm>
              <a:off x="673100" y="3224752"/>
              <a:ext cx="1812890" cy="1760660"/>
              <a:chOff x="633872" y="4537435"/>
              <a:chExt cx="1812890" cy="1760660"/>
            </a:xfrm>
          </p:grpSpPr>
          <p:sp>
            <p:nvSpPr>
              <p:cNvPr id="17" name="Oval 16">
                <a:extLst>
                  <a:ext uri="{FF2B5EF4-FFF2-40B4-BE49-F238E27FC236}">
                    <a16:creationId xmlns:a16="http://schemas.microsoft.com/office/drawing/2014/main" id="{46D16636-7E72-441C-8109-52D0CA80C35A}"/>
                  </a:ext>
                </a:extLst>
              </p:cNvPr>
              <p:cNvSpPr/>
              <p:nvPr/>
            </p:nvSpPr>
            <p:spPr>
              <a:xfrm>
                <a:off x="673561" y="4538038"/>
                <a:ext cx="1760600" cy="1760348"/>
              </a:xfrm>
              <a:prstGeom prst="ellipse">
                <a:avLst/>
              </a:prstGeom>
              <a:solidFill>
                <a:srgbClr val="ADDF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3327"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33872" y="4760857"/>
                <a:ext cx="1812890" cy="1313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7" name="Group 6"/>
          <p:cNvGrpSpPr>
            <a:grpSpLocks/>
          </p:cNvGrpSpPr>
          <p:nvPr/>
        </p:nvGrpSpPr>
        <p:grpSpPr bwMode="auto">
          <a:xfrm>
            <a:off x="5829300" y="1081088"/>
            <a:ext cx="2725738" cy="3279775"/>
            <a:chOff x="5828908" y="1080299"/>
            <a:chExt cx="2726630" cy="3279949"/>
          </a:xfrm>
        </p:grpSpPr>
        <p:grpSp>
          <p:nvGrpSpPr>
            <p:cNvPr id="13318" name="Group 25"/>
            <p:cNvGrpSpPr>
              <a:grpSpLocks/>
            </p:cNvGrpSpPr>
            <p:nvPr/>
          </p:nvGrpSpPr>
          <p:grpSpPr bwMode="auto">
            <a:xfrm>
              <a:off x="5828908" y="1080299"/>
              <a:ext cx="2726630" cy="3279949"/>
              <a:chOff x="5828908" y="1080299"/>
              <a:chExt cx="2726630" cy="3279949"/>
            </a:xfrm>
          </p:grpSpPr>
          <p:sp>
            <p:nvSpPr>
              <p:cNvPr id="25" name="Rectangle 24">
                <a:extLst>
                  <a:ext uri="{FF2B5EF4-FFF2-40B4-BE49-F238E27FC236}">
                    <a16:creationId xmlns:a16="http://schemas.microsoft.com/office/drawing/2014/main" id="{47AB8D4E-653B-4F5B-9D7A-3A34A6E93207}"/>
                  </a:ext>
                </a:extLst>
              </p:cNvPr>
              <p:cNvSpPr/>
              <p:nvPr/>
            </p:nvSpPr>
            <p:spPr>
              <a:xfrm>
                <a:off x="7050096" y="1080299"/>
                <a:ext cx="284255" cy="1117659"/>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Oval 11">
                <a:extLst>
                  <a:ext uri="{FF2B5EF4-FFF2-40B4-BE49-F238E27FC236}">
                    <a16:creationId xmlns:a16="http://schemas.microsoft.com/office/drawing/2014/main" id="{BDF68E76-036A-4948-8AAA-BFFF583F5050}"/>
                  </a:ext>
                </a:extLst>
              </p:cNvPr>
              <p:cNvSpPr/>
              <p:nvPr/>
            </p:nvSpPr>
            <p:spPr>
              <a:xfrm>
                <a:off x="5828908" y="1634365"/>
                <a:ext cx="2726630" cy="2725883"/>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pic>
          <p:nvPicPr>
            <p:cNvPr id="13319" name="Picture 10"/>
            <p:cNvPicPr>
              <a:picLocks noChangeAspect="1"/>
            </p:cNvPicPr>
            <p:nvPr/>
          </p:nvPicPr>
          <p:blipFill>
            <a:blip r:embed="rId6">
              <a:extLst>
                <a:ext uri="{28A0092B-C50C-407E-A947-70E740481C1C}">
                  <a14:useLocalDpi xmlns:a14="http://schemas.microsoft.com/office/drawing/2010/main" val="0"/>
                </a:ext>
              </a:extLst>
            </a:blip>
            <a:srcRect l="47243" t="5186" r="6970" b="33456"/>
            <a:stretch>
              <a:fillRect/>
            </a:stretch>
          </p:blipFill>
          <p:spPr bwMode="auto">
            <a:xfrm>
              <a:off x="7117710" y="1726227"/>
              <a:ext cx="1420893" cy="1849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B35DFE-E3A8-445A-ABF3-8CB8730DD05B}"/>
              </a:ext>
            </a:extLst>
          </p:cNvPr>
          <p:cNvSpPr/>
          <p:nvPr/>
        </p:nvSpPr>
        <p:spPr>
          <a:xfrm>
            <a:off x="0" y="322263"/>
            <a:ext cx="9144000" cy="115887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600" dirty="0">
                <a:latin typeface="Twinkl SemiBold" pitchFamily="2" charset="0"/>
              </a:rPr>
              <a:t>Protein</a:t>
            </a:r>
          </a:p>
        </p:txBody>
      </p:sp>
      <p:sp>
        <p:nvSpPr>
          <p:cNvPr id="14339" name="Rectangle 3"/>
          <p:cNvSpPr>
            <a:spLocks noChangeArrowheads="1"/>
          </p:cNvSpPr>
          <p:nvPr/>
        </p:nvSpPr>
        <p:spPr bwMode="auto">
          <a:xfrm>
            <a:off x="673100" y="1773238"/>
            <a:ext cx="51308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Protein helps to build and repair the muscles in your body. You should eat some protein. Foods with protein include…</a:t>
            </a:r>
          </a:p>
        </p:txBody>
      </p:sp>
      <p:grpSp>
        <p:nvGrpSpPr>
          <p:cNvPr id="14" name="Group 13"/>
          <p:cNvGrpSpPr>
            <a:grpSpLocks/>
          </p:cNvGrpSpPr>
          <p:nvPr/>
        </p:nvGrpSpPr>
        <p:grpSpPr bwMode="auto">
          <a:xfrm>
            <a:off x="5829300" y="1081088"/>
            <a:ext cx="2725738" cy="3279775"/>
            <a:chOff x="5828908" y="1080299"/>
            <a:chExt cx="2726630" cy="3279949"/>
          </a:xfrm>
        </p:grpSpPr>
        <p:grpSp>
          <p:nvGrpSpPr>
            <p:cNvPr id="14351" name="Group 25"/>
            <p:cNvGrpSpPr>
              <a:grpSpLocks/>
            </p:cNvGrpSpPr>
            <p:nvPr/>
          </p:nvGrpSpPr>
          <p:grpSpPr bwMode="auto">
            <a:xfrm>
              <a:off x="5828908" y="1080299"/>
              <a:ext cx="2726630" cy="3279949"/>
              <a:chOff x="5828908" y="1080299"/>
              <a:chExt cx="2726630" cy="3279949"/>
            </a:xfrm>
          </p:grpSpPr>
          <p:sp>
            <p:nvSpPr>
              <p:cNvPr id="25" name="Rectangle 24">
                <a:extLst>
                  <a:ext uri="{FF2B5EF4-FFF2-40B4-BE49-F238E27FC236}">
                    <a16:creationId xmlns:a16="http://schemas.microsoft.com/office/drawing/2014/main" id="{E9BE54FB-A469-4524-88DD-2969AE53DB2F}"/>
                  </a:ext>
                </a:extLst>
              </p:cNvPr>
              <p:cNvSpPr/>
              <p:nvPr/>
            </p:nvSpPr>
            <p:spPr>
              <a:xfrm>
                <a:off x="7050096" y="1080299"/>
                <a:ext cx="284255" cy="1117659"/>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Oval 11">
                <a:extLst>
                  <a:ext uri="{FF2B5EF4-FFF2-40B4-BE49-F238E27FC236}">
                    <a16:creationId xmlns:a16="http://schemas.microsoft.com/office/drawing/2014/main" id="{1995AD19-F909-4A15-BFC0-F0E434729046}"/>
                  </a:ext>
                </a:extLst>
              </p:cNvPr>
              <p:cNvSpPr/>
              <p:nvPr/>
            </p:nvSpPr>
            <p:spPr>
              <a:xfrm>
                <a:off x="5828908" y="1634365"/>
                <a:ext cx="2726630" cy="2725883"/>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pic>
          <p:nvPicPr>
            <p:cNvPr id="14352" name="Picture 1"/>
            <p:cNvPicPr>
              <a:picLocks noChangeAspect="1"/>
            </p:cNvPicPr>
            <p:nvPr/>
          </p:nvPicPr>
          <p:blipFill>
            <a:blip r:embed="rId2">
              <a:extLst>
                <a:ext uri="{28A0092B-C50C-407E-A947-70E740481C1C}">
                  <a14:useLocalDpi xmlns:a14="http://schemas.microsoft.com/office/drawing/2010/main" val="0"/>
                </a:ext>
              </a:extLst>
            </a:blip>
            <a:srcRect l="9726" t="48889" r="51678" b="7532"/>
            <a:stretch>
              <a:fillRect/>
            </a:stretch>
          </p:blipFill>
          <p:spPr bwMode="auto">
            <a:xfrm>
              <a:off x="6090070" y="2996933"/>
              <a:ext cx="1102152" cy="1208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 name="Group 12"/>
          <p:cNvGrpSpPr>
            <a:grpSpLocks/>
          </p:cNvGrpSpPr>
          <p:nvPr/>
        </p:nvGrpSpPr>
        <p:grpSpPr bwMode="auto">
          <a:xfrm>
            <a:off x="585788" y="3127375"/>
            <a:ext cx="6607175" cy="3175000"/>
            <a:chOff x="586175" y="3126941"/>
            <a:chExt cx="6606047" cy="3174658"/>
          </a:xfrm>
        </p:grpSpPr>
        <p:grpSp>
          <p:nvGrpSpPr>
            <p:cNvPr id="14342" name="Group 26"/>
            <p:cNvGrpSpPr>
              <a:grpSpLocks/>
            </p:cNvGrpSpPr>
            <p:nvPr/>
          </p:nvGrpSpPr>
          <p:grpSpPr bwMode="auto">
            <a:xfrm>
              <a:off x="764796" y="3126941"/>
              <a:ext cx="6427426" cy="3174658"/>
              <a:chOff x="712328" y="3126941"/>
              <a:chExt cx="6427426" cy="3174658"/>
            </a:xfrm>
          </p:grpSpPr>
          <p:sp>
            <p:nvSpPr>
              <p:cNvPr id="20" name="Oval 19">
                <a:extLst>
                  <a:ext uri="{FF2B5EF4-FFF2-40B4-BE49-F238E27FC236}">
                    <a16:creationId xmlns:a16="http://schemas.microsoft.com/office/drawing/2014/main" id="{3931F875-3AE3-41BE-A1A8-08AA42A19750}"/>
                  </a:ext>
                </a:extLst>
              </p:cNvPr>
              <p:cNvSpPr/>
              <p:nvPr/>
            </p:nvSpPr>
            <p:spPr>
              <a:xfrm>
                <a:off x="5379516" y="4511092"/>
                <a:ext cx="1760238" cy="1760348"/>
              </a:xfrm>
              <a:prstGeom prst="ellipse">
                <a:avLst/>
              </a:prstGeom>
              <a:solidFill>
                <a:srgbClr val="ADDF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9" name="Oval 18">
                <a:extLst>
                  <a:ext uri="{FF2B5EF4-FFF2-40B4-BE49-F238E27FC236}">
                    <a16:creationId xmlns:a16="http://schemas.microsoft.com/office/drawing/2014/main" id="{4A865C70-9F41-4861-A03A-5C1B345C6D45}"/>
                  </a:ext>
                </a:extLst>
              </p:cNvPr>
              <p:cNvSpPr/>
              <p:nvPr/>
            </p:nvSpPr>
            <p:spPr>
              <a:xfrm>
                <a:off x="2247914" y="4541252"/>
                <a:ext cx="1761824" cy="1760347"/>
              </a:xfrm>
              <a:prstGeom prst="ellipse">
                <a:avLst/>
              </a:prstGeom>
              <a:solidFill>
                <a:srgbClr val="ADDF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8" name="Oval 17">
                <a:extLst>
                  <a:ext uri="{FF2B5EF4-FFF2-40B4-BE49-F238E27FC236}">
                    <a16:creationId xmlns:a16="http://schemas.microsoft.com/office/drawing/2014/main" id="{765C6F77-8AF6-43CC-833C-62D62789DE10}"/>
                  </a:ext>
                </a:extLst>
              </p:cNvPr>
              <p:cNvSpPr/>
              <p:nvPr/>
            </p:nvSpPr>
            <p:spPr>
              <a:xfrm>
                <a:off x="3738322" y="3126941"/>
                <a:ext cx="1760238" cy="1760348"/>
              </a:xfrm>
              <a:prstGeom prst="ellipse">
                <a:avLst/>
              </a:prstGeom>
              <a:solidFill>
                <a:srgbClr val="ADDF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7" name="Oval 16">
                <a:extLst>
                  <a:ext uri="{FF2B5EF4-FFF2-40B4-BE49-F238E27FC236}">
                    <a16:creationId xmlns:a16="http://schemas.microsoft.com/office/drawing/2014/main" id="{C3765DC9-93AD-4973-833B-D7B8DD6C6985}"/>
                  </a:ext>
                </a:extLst>
              </p:cNvPr>
              <p:cNvSpPr/>
              <p:nvPr/>
            </p:nvSpPr>
            <p:spPr>
              <a:xfrm>
                <a:off x="713063" y="3225355"/>
                <a:ext cx="1760238" cy="1760348"/>
              </a:xfrm>
              <a:prstGeom prst="ellipse">
                <a:avLst/>
              </a:prstGeom>
              <a:solidFill>
                <a:srgbClr val="ADDF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14343"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79308" y="4985412"/>
              <a:ext cx="2055628" cy="805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6175" y="3464626"/>
              <a:ext cx="1939281" cy="1118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5" name="Picture 9"/>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939968" y="3343831"/>
              <a:ext cx="1491594" cy="1287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6" name="Picture 10"/>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879710" y="4641826"/>
              <a:ext cx="868351" cy="1461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ACF9AC8-6153-4AD1-AEE3-EC7E76CAC2AA}"/>
              </a:ext>
            </a:extLst>
          </p:cNvPr>
          <p:cNvSpPr/>
          <p:nvPr/>
        </p:nvSpPr>
        <p:spPr>
          <a:xfrm>
            <a:off x="0" y="322263"/>
            <a:ext cx="9144000" cy="115887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600" dirty="0">
                <a:latin typeface="Twinkl SemiBold" pitchFamily="2" charset="0"/>
              </a:rPr>
              <a:t>Dairy</a:t>
            </a:r>
          </a:p>
        </p:txBody>
      </p:sp>
      <p:sp>
        <p:nvSpPr>
          <p:cNvPr id="15363" name="Rectangle 3"/>
          <p:cNvSpPr>
            <a:spLocks noChangeArrowheads="1"/>
          </p:cNvSpPr>
          <p:nvPr/>
        </p:nvSpPr>
        <p:spPr bwMode="auto">
          <a:xfrm>
            <a:off x="673100" y="1773238"/>
            <a:ext cx="51308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Dairy helps to make your bones strong. You should eat or drink some dairy products. Examples include…</a:t>
            </a:r>
          </a:p>
        </p:txBody>
      </p:sp>
      <p:grpSp>
        <p:nvGrpSpPr>
          <p:cNvPr id="3" name="Group 2"/>
          <p:cNvGrpSpPr>
            <a:grpSpLocks/>
          </p:cNvGrpSpPr>
          <p:nvPr/>
        </p:nvGrpSpPr>
        <p:grpSpPr bwMode="auto">
          <a:xfrm>
            <a:off x="5829300" y="1081088"/>
            <a:ext cx="2725738" cy="3279775"/>
            <a:chOff x="5828908" y="1080299"/>
            <a:chExt cx="2726630" cy="3279949"/>
          </a:xfrm>
        </p:grpSpPr>
        <p:grpSp>
          <p:nvGrpSpPr>
            <p:cNvPr id="15375" name="Group 25"/>
            <p:cNvGrpSpPr>
              <a:grpSpLocks/>
            </p:cNvGrpSpPr>
            <p:nvPr/>
          </p:nvGrpSpPr>
          <p:grpSpPr bwMode="auto">
            <a:xfrm>
              <a:off x="5828908" y="1080299"/>
              <a:ext cx="2726630" cy="3279949"/>
              <a:chOff x="5828908" y="1080299"/>
              <a:chExt cx="2726630" cy="3279949"/>
            </a:xfrm>
          </p:grpSpPr>
          <p:sp>
            <p:nvSpPr>
              <p:cNvPr id="25" name="Rectangle 24">
                <a:extLst>
                  <a:ext uri="{FF2B5EF4-FFF2-40B4-BE49-F238E27FC236}">
                    <a16:creationId xmlns:a16="http://schemas.microsoft.com/office/drawing/2014/main" id="{A22AE785-CA0A-4713-9576-6EAA01E2BB11}"/>
                  </a:ext>
                </a:extLst>
              </p:cNvPr>
              <p:cNvSpPr/>
              <p:nvPr/>
            </p:nvSpPr>
            <p:spPr>
              <a:xfrm>
                <a:off x="7050096" y="1080299"/>
                <a:ext cx="284255" cy="1117659"/>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Oval 11">
                <a:extLst>
                  <a:ext uri="{FF2B5EF4-FFF2-40B4-BE49-F238E27FC236}">
                    <a16:creationId xmlns:a16="http://schemas.microsoft.com/office/drawing/2014/main" id="{EEDE1F6D-0559-40E2-9C91-EC95582436B4}"/>
                  </a:ext>
                </a:extLst>
              </p:cNvPr>
              <p:cNvSpPr/>
              <p:nvPr/>
            </p:nvSpPr>
            <p:spPr>
              <a:xfrm>
                <a:off x="5828908" y="1634365"/>
                <a:ext cx="2726630" cy="2725883"/>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pic>
          <p:nvPicPr>
            <p:cNvPr id="15376" name="Picture 1"/>
            <p:cNvPicPr>
              <a:picLocks noChangeAspect="1"/>
            </p:cNvPicPr>
            <p:nvPr/>
          </p:nvPicPr>
          <p:blipFill>
            <a:blip r:embed="rId2">
              <a:extLst>
                <a:ext uri="{28A0092B-C50C-407E-A947-70E740481C1C}">
                  <a14:useLocalDpi xmlns:a14="http://schemas.microsoft.com/office/drawing/2010/main" val="0"/>
                </a:ext>
              </a:extLst>
            </a:blip>
            <a:srcRect l="46924" t="48547" r="11707" b="5426"/>
            <a:stretch>
              <a:fillRect/>
            </a:stretch>
          </p:blipFill>
          <p:spPr bwMode="auto">
            <a:xfrm>
              <a:off x="7131287" y="2882109"/>
              <a:ext cx="1295105" cy="1398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0" name="Group 9"/>
          <p:cNvGrpSpPr>
            <a:grpSpLocks/>
          </p:cNvGrpSpPr>
          <p:nvPr/>
        </p:nvGrpSpPr>
        <p:grpSpPr bwMode="auto">
          <a:xfrm>
            <a:off x="600075" y="3044825"/>
            <a:ext cx="6538913" cy="3257550"/>
            <a:chOff x="599979" y="3044678"/>
            <a:chExt cx="6539775" cy="3256921"/>
          </a:xfrm>
        </p:grpSpPr>
        <p:grpSp>
          <p:nvGrpSpPr>
            <p:cNvPr id="15366" name="Group 26"/>
            <p:cNvGrpSpPr>
              <a:grpSpLocks/>
            </p:cNvGrpSpPr>
            <p:nvPr/>
          </p:nvGrpSpPr>
          <p:grpSpPr bwMode="auto">
            <a:xfrm>
              <a:off x="712328" y="3126941"/>
              <a:ext cx="6427426" cy="3174658"/>
              <a:chOff x="712328" y="3126941"/>
              <a:chExt cx="6427426" cy="3174658"/>
            </a:xfrm>
          </p:grpSpPr>
          <p:sp>
            <p:nvSpPr>
              <p:cNvPr id="20" name="Oval 19">
                <a:extLst>
                  <a:ext uri="{FF2B5EF4-FFF2-40B4-BE49-F238E27FC236}">
                    <a16:creationId xmlns:a16="http://schemas.microsoft.com/office/drawing/2014/main" id="{649A5797-1CD1-4EC9-B84E-22C1F57A1EFE}"/>
                  </a:ext>
                </a:extLst>
              </p:cNvPr>
              <p:cNvSpPr/>
              <p:nvPr/>
            </p:nvSpPr>
            <p:spPr>
              <a:xfrm>
                <a:off x="5378984" y="4511245"/>
                <a:ext cx="1760770" cy="1760198"/>
              </a:xfrm>
              <a:prstGeom prst="ellipse">
                <a:avLst/>
              </a:prstGeom>
              <a:solidFill>
                <a:srgbClr val="ADDF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9" name="Oval 18">
                <a:extLst>
                  <a:ext uri="{FF2B5EF4-FFF2-40B4-BE49-F238E27FC236}">
                    <a16:creationId xmlns:a16="http://schemas.microsoft.com/office/drawing/2014/main" id="{EE2B0BA0-A50B-4094-9DEF-C2525F8BC9F7}"/>
                  </a:ext>
                </a:extLst>
              </p:cNvPr>
              <p:cNvSpPr/>
              <p:nvPr/>
            </p:nvSpPr>
            <p:spPr>
              <a:xfrm>
                <a:off x="2248021" y="4541402"/>
                <a:ext cx="1760770" cy="1760197"/>
              </a:xfrm>
              <a:prstGeom prst="ellipse">
                <a:avLst/>
              </a:prstGeom>
              <a:solidFill>
                <a:srgbClr val="ADDF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8" name="Oval 17">
                <a:extLst>
                  <a:ext uri="{FF2B5EF4-FFF2-40B4-BE49-F238E27FC236}">
                    <a16:creationId xmlns:a16="http://schemas.microsoft.com/office/drawing/2014/main" id="{984CAA0A-3E27-46C4-8FAA-1DA1619004A1}"/>
                  </a:ext>
                </a:extLst>
              </p:cNvPr>
              <p:cNvSpPr/>
              <p:nvPr/>
            </p:nvSpPr>
            <p:spPr>
              <a:xfrm>
                <a:off x="3738881" y="3127212"/>
                <a:ext cx="1760769" cy="1760198"/>
              </a:xfrm>
              <a:prstGeom prst="ellipse">
                <a:avLst/>
              </a:prstGeom>
              <a:solidFill>
                <a:srgbClr val="ADDF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7" name="Oval 16">
                <a:extLst>
                  <a:ext uri="{FF2B5EF4-FFF2-40B4-BE49-F238E27FC236}">
                    <a16:creationId xmlns:a16="http://schemas.microsoft.com/office/drawing/2014/main" id="{3210CDC0-FB0E-45D3-A04B-6E48AB6C7854}"/>
                  </a:ext>
                </a:extLst>
              </p:cNvPr>
              <p:cNvSpPr/>
              <p:nvPr/>
            </p:nvSpPr>
            <p:spPr>
              <a:xfrm>
                <a:off x="712707" y="3225618"/>
                <a:ext cx="1760769" cy="1760198"/>
              </a:xfrm>
              <a:prstGeom prst="ellipse">
                <a:avLst/>
              </a:prstGeom>
              <a:solidFill>
                <a:srgbClr val="ADDF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15367"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9979" y="3044678"/>
              <a:ext cx="2370667" cy="1676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96078" y="4623901"/>
              <a:ext cx="1664376" cy="1511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843486" y="3458581"/>
              <a:ext cx="2000202" cy="119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8"/>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771221" y="4546492"/>
              <a:ext cx="995938" cy="1618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50322BC-278D-4110-97ED-86F45CF7253E}"/>
              </a:ext>
            </a:extLst>
          </p:cNvPr>
          <p:cNvSpPr/>
          <p:nvPr/>
        </p:nvSpPr>
        <p:spPr>
          <a:xfrm>
            <a:off x="0" y="322263"/>
            <a:ext cx="9144000" cy="115887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600" dirty="0">
                <a:latin typeface="Twinkl SemiBold" pitchFamily="2" charset="0"/>
              </a:rPr>
              <a:t>Fats and Oils</a:t>
            </a:r>
          </a:p>
        </p:txBody>
      </p:sp>
      <p:sp>
        <p:nvSpPr>
          <p:cNvPr id="16387" name="Rectangle 3"/>
          <p:cNvSpPr>
            <a:spLocks noChangeArrowheads="1"/>
          </p:cNvSpPr>
          <p:nvPr/>
        </p:nvSpPr>
        <p:spPr bwMode="auto">
          <a:xfrm>
            <a:off x="673100" y="1773238"/>
            <a:ext cx="51308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You should only eat very small amounts of fats and oils. These foods include…</a:t>
            </a:r>
          </a:p>
        </p:txBody>
      </p:sp>
      <p:grpSp>
        <p:nvGrpSpPr>
          <p:cNvPr id="7" name="Group 6"/>
          <p:cNvGrpSpPr>
            <a:grpSpLocks/>
          </p:cNvGrpSpPr>
          <p:nvPr/>
        </p:nvGrpSpPr>
        <p:grpSpPr bwMode="auto">
          <a:xfrm>
            <a:off x="5829300" y="1081088"/>
            <a:ext cx="2725738" cy="3279775"/>
            <a:chOff x="5828908" y="1080299"/>
            <a:chExt cx="2726630" cy="3279949"/>
          </a:xfrm>
        </p:grpSpPr>
        <p:grpSp>
          <p:nvGrpSpPr>
            <p:cNvPr id="16395" name="Group 25"/>
            <p:cNvGrpSpPr>
              <a:grpSpLocks/>
            </p:cNvGrpSpPr>
            <p:nvPr/>
          </p:nvGrpSpPr>
          <p:grpSpPr bwMode="auto">
            <a:xfrm>
              <a:off x="5828908" y="1080299"/>
              <a:ext cx="2726630" cy="3279949"/>
              <a:chOff x="5828908" y="1080299"/>
              <a:chExt cx="2726630" cy="3279949"/>
            </a:xfrm>
          </p:grpSpPr>
          <p:sp>
            <p:nvSpPr>
              <p:cNvPr id="25" name="Rectangle 24">
                <a:extLst>
                  <a:ext uri="{FF2B5EF4-FFF2-40B4-BE49-F238E27FC236}">
                    <a16:creationId xmlns:a16="http://schemas.microsoft.com/office/drawing/2014/main" id="{FC2F2217-2FEE-4AD8-8FE8-727EDCB133EE}"/>
                  </a:ext>
                </a:extLst>
              </p:cNvPr>
              <p:cNvSpPr/>
              <p:nvPr/>
            </p:nvSpPr>
            <p:spPr>
              <a:xfrm>
                <a:off x="7050096" y="1080299"/>
                <a:ext cx="284255" cy="1117659"/>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Oval 11">
                <a:extLst>
                  <a:ext uri="{FF2B5EF4-FFF2-40B4-BE49-F238E27FC236}">
                    <a16:creationId xmlns:a16="http://schemas.microsoft.com/office/drawing/2014/main" id="{8565FEED-C2B5-4B14-B832-61DD08B0400E}"/>
                  </a:ext>
                </a:extLst>
              </p:cNvPr>
              <p:cNvSpPr/>
              <p:nvPr/>
            </p:nvSpPr>
            <p:spPr>
              <a:xfrm>
                <a:off x="5828908" y="1634365"/>
                <a:ext cx="2726630" cy="2725883"/>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pic>
          <p:nvPicPr>
            <p:cNvPr id="16396" name="Picture 4"/>
            <p:cNvPicPr>
              <a:picLocks noChangeAspect="1"/>
            </p:cNvPicPr>
            <p:nvPr/>
          </p:nvPicPr>
          <p:blipFill>
            <a:blip r:embed="rId2">
              <a:extLst>
                <a:ext uri="{28A0092B-C50C-407E-A947-70E740481C1C}">
                  <a14:useLocalDpi xmlns:a14="http://schemas.microsoft.com/office/drawing/2010/main" val="0"/>
                </a:ext>
              </a:extLst>
            </a:blip>
            <a:srcRect l="32620" t="48518" r="45924" b="4568"/>
            <a:stretch>
              <a:fillRect/>
            </a:stretch>
          </p:blipFill>
          <p:spPr bwMode="auto">
            <a:xfrm>
              <a:off x="6688456" y="2756623"/>
              <a:ext cx="722020" cy="1532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0" name="Group 9"/>
          <p:cNvGrpSpPr>
            <a:grpSpLocks/>
          </p:cNvGrpSpPr>
          <p:nvPr/>
        </p:nvGrpSpPr>
        <p:grpSpPr bwMode="auto">
          <a:xfrm>
            <a:off x="1773238" y="2587625"/>
            <a:ext cx="3251200" cy="3544888"/>
            <a:chOff x="2247936" y="2756623"/>
            <a:chExt cx="3251174" cy="3544976"/>
          </a:xfrm>
        </p:grpSpPr>
        <p:grpSp>
          <p:nvGrpSpPr>
            <p:cNvPr id="16390" name="Group 26"/>
            <p:cNvGrpSpPr>
              <a:grpSpLocks/>
            </p:cNvGrpSpPr>
            <p:nvPr/>
          </p:nvGrpSpPr>
          <p:grpSpPr bwMode="auto">
            <a:xfrm>
              <a:off x="2247936" y="3126941"/>
              <a:ext cx="3251174" cy="3174658"/>
              <a:chOff x="2247936" y="3126941"/>
              <a:chExt cx="3251174" cy="3174658"/>
            </a:xfrm>
          </p:grpSpPr>
          <p:sp>
            <p:nvSpPr>
              <p:cNvPr id="19" name="Oval 18">
                <a:extLst>
                  <a:ext uri="{FF2B5EF4-FFF2-40B4-BE49-F238E27FC236}">
                    <a16:creationId xmlns:a16="http://schemas.microsoft.com/office/drawing/2014/main" id="{505F173B-53E8-4C33-9E91-41C04544532C}"/>
                  </a:ext>
                </a:extLst>
              </p:cNvPr>
              <p:cNvSpPr/>
              <p:nvPr/>
            </p:nvSpPr>
            <p:spPr>
              <a:xfrm>
                <a:off x="2247936" y="4541017"/>
                <a:ext cx="1760523" cy="1760582"/>
              </a:xfrm>
              <a:prstGeom prst="ellipse">
                <a:avLst/>
              </a:prstGeom>
              <a:solidFill>
                <a:srgbClr val="ADDF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8" name="Oval 17">
                <a:extLst>
                  <a:ext uri="{FF2B5EF4-FFF2-40B4-BE49-F238E27FC236}">
                    <a16:creationId xmlns:a16="http://schemas.microsoft.com/office/drawing/2014/main" id="{5040F2FE-167C-44B7-AA80-9AA68FAFD9F9}"/>
                  </a:ext>
                </a:extLst>
              </p:cNvPr>
              <p:cNvSpPr/>
              <p:nvPr/>
            </p:nvSpPr>
            <p:spPr>
              <a:xfrm>
                <a:off x="3738586" y="3126520"/>
                <a:ext cx="1760524" cy="1760581"/>
              </a:xfrm>
              <a:prstGeom prst="ellipse">
                <a:avLst/>
              </a:prstGeom>
              <a:solidFill>
                <a:srgbClr val="ADDF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16391"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72988" y="4972536"/>
              <a:ext cx="1921933" cy="1146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264011" y="2756623"/>
              <a:ext cx="728758" cy="1881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B36AB3B4-C49E-4B64-8D79-351CB97E803B}"/>
              </a:ext>
            </a:extLst>
          </p:cNvPr>
          <p:cNvSpPr/>
          <p:nvPr/>
        </p:nvSpPr>
        <p:spPr>
          <a:xfrm>
            <a:off x="0" y="322263"/>
            <a:ext cx="9144000" cy="115887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600" dirty="0">
                <a:latin typeface="Twinkl SemiBold" pitchFamily="2" charset="0"/>
              </a:rPr>
              <a:t>Less Healthy Food</a:t>
            </a:r>
          </a:p>
        </p:txBody>
      </p:sp>
      <p:sp>
        <p:nvSpPr>
          <p:cNvPr id="17411" name="Rectangle 3"/>
          <p:cNvSpPr>
            <a:spLocks noChangeArrowheads="1"/>
          </p:cNvSpPr>
          <p:nvPr/>
        </p:nvSpPr>
        <p:spPr bwMode="auto">
          <a:xfrm>
            <a:off x="709613" y="1665288"/>
            <a:ext cx="7697787" cy="83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There are some foods you should only have every so often. This is because they aren’t as healthy, and too much of them is bad for you.                  Examples of these foods and drinks include:</a:t>
            </a:r>
          </a:p>
        </p:txBody>
      </p:sp>
      <p:grpSp>
        <p:nvGrpSpPr>
          <p:cNvPr id="10" name="Group 9"/>
          <p:cNvGrpSpPr>
            <a:grpSpLocks/>
          </p:cNvGrpSpPr>
          <p:nvPr/>
        </p:nvGrpSpPr>
        <p:grpSpPr bwMode="auto">
          <a:xfrm>
            <a:off x="657225" y="2576513"/>
            <a:ext cx="7635875" cy="2779712"/>
            <a:chOff x="657550" y="1949450"/>
            <a:chExt cx="7635550" cy="2780242"/>
          </a:xfrm>
        </p:grpSpPr>
        <p:sp>
          <p:nvSpPr>
            <p:cNvPr id="16" name="Oval 15">
              <a:extLst>
                <a:ext uri="{FF2B5EF4-FFF2-40B4-BE49-F238E27FC236}">
                  <a16:creationId xmlns:a16="http://schemas.microsoft.com/office/drawing/2014/main" id="{55613B55-37F7-4617-AD52-71E4B8E2FD1E}"/>
                </a:ext>
              </a:extLst>
            </p:cNvPr>
            <p:cNvSpPr/>
            <p:nvPr/>
          </p:nvSpPr>
          <p:spPr>
            <a:xfrm>
              <a:off x="4622956" y="3060912"/>
              <a:ext cx="1574733" cy="15751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 name="Oval 20">
              <a:extLst>
                <a:ext uri="{FF2B5EF4-FFF2-40B4-BE49-F238E27FC236}">
                  <a16:creationId xmlns:a16="http://schemas.microsoft.com/office/drawing/2014/main" id="{37F398BA-E1B9-4EE9-820B-B05D86F42FED}"/>
                </a:ext>
              </a:extLst>
            </p:cNvPr>
            <p:cNvSpPr/>
            <p:nvPr/>
          </p:nvSpPr>
          <p:spPr>
            <a:xfrm>
              <a:off x="6718367" y="3108546"/>
              <a:ext cx="1574733" cy="15751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7415" name="Pictur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482310">
              <a:off x="4411663" y="3173413"/>
              <a:ext cx="2116137" cy="1258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10"/>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54850" y="1949450"/>
              <a:ext cx="1100138"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Oval 23">
              <a:extLst>
                <a:ext uri="{FF2B5EF4-FFF2-40B4-BE49-F238E27FC236}">
                  <a16:creationId xmlns:a16="http://schemas.microsoft.com/office/drawing/2014/main" id="{63428E74-3AFA-4F1C-8E24-DA75ECFCD662}"/>
                </a:ext>
              </a:extLst>
            </p:cNvPr>
            <p:cNvSpPr/>
            <p:nvPr/>
          </p:nvSpPr>
          <p:spPr>
            <a:xfrm>
              <a:off x="2640254" y="3108546"/>
              <a:ext cx="1574733" cy="15751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8" name="Oval 27">
              <a:extLst>
                <a:ext uri="{FF2B5EF4-FFF2-40B4-BE49-F238E27FC236}">
                  <a16:creationId xmlns:a16="http://schemas.microsoft.com/office/drawing/2014/main" id="{5961DFC2-6FF1-4B87-8CC3-F5C10FE12BBE}"/>
                </a:ext>
              </a:extLst>
            </p:cNvPr>
            <p:cNvSpPr/>
            <p:nvPr/>
          </p:nvSpPr>
          <p:spPr>
            <a:xfrm>
              <a:off x="657550" y="3154592"/>
              <a:ext cx="1574733" cy="15751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7419"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83859" y="2728046"/>
              <a:ext cx="1318241" cy="1907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0"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18230" y="2880393"/>
              <a:ext cx="1243621" cy="1619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479425"/>
            <a:ext cx="8220075" cy="993775"/>
          </a:xfrm>
        </p:spPr>
        <p:txBody>
          <a:bodyPr/>
          <a:lstStyle/>
          <a:p>
            <a:pPr eaLnBrk="1" hangingPunct="1"/>
            <a:endParaRPr lang="en-GB" altLang="en-US" smtClean="0"/>
          </a:p>
        </p:txBody>
      </p:sp>
      <p:sp>
        <p:nvSpPr>
          <p:cNvPr id="3" name="Rectangle 2">
            <a:extLst>
              <a:ext uri="{FF2B5EF4-FFF2-40B4-BE49-F238E27FC236}">
                <a16:creationId xmlns:a16="http://schemas.microsoft.com/office/drawing/2014/main" id="{F64FE389-D985-46D9-A932-D35570E05FA4}"/>
              </a:ext>
            </a:extLst>
          </p:cNvPr>
          <p:cNvSpPr/>
          <p:nvPr/>
        </p:nvSpPr>
        <p:spPr>
          <a:xfrm>
            <a:off x="0" y="322263"/>
            <a:ext cx="9144000" cy="11588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600" dirty="0">
                <a:latin typeface="Twinkl SemiBold" pitchFamily="2" charset="0"/>
              </a:rPr>
              <a:t>How Else Can You Have a Healthy Diet?</a:t>
            </a:r>
          </a:p>
        </p:txBody>
      </p:sp>
      <p:sp>
        <p:nvSpPr>
          <p:cNvPr id="18436" name="Rectangle 3"/>
          <p:cNvSpPr>
            <a:spLocks noChangeArrowheads="1"/>
          </p:cNvSpPr>
          <p:nvPr/>
        </p:nvSpPr>
        <p:spPr bwMode="auto">
          <a:xfrm>
            <a:off x="709613" y="1665288"/>
            <a:ext cx="7324725"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The healthiest thing you can drink is water. You should try to drink   5 glasses of water each day.</a:t>
            </a:r>
          </a:p>
          <a:p>
            <a:pPr eaLnBrk="1" hangingPunct="1">
              <a:lnSpc>
                <a:spcPct val="100000"/>
              </a:lnSpc>
              <a:spcBef>
                <a:spcPct val="0"/>
              </a:spcBef>
              <a:buFontTx/>
              <a:buNone/>
            </a:pPr>
            <a:endParaRPr lang="en-GB" altLang="en-US">
              <a:solidFill>
                <a:schemeClr val="tx1"/>
              </a:solidFill>
            </a:endParaRPr>
          </a:p>
        </p:txBody>
      </p:sp>
      <p:pic>
        <p:nvPicPr>
          <p:cNvPr id="1843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9613" y="3309938"/>
            <a:ext cx="131445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1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24100" y="3309938"/>
            <a:ext cx="131445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9" name="Picture 1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40175" y="3309938"/>
            <a:ext cx="131445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0" name="Picture 1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54663" y="3309938"/>
            <a:ext cx="131445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1" name="Picture 1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169150" y="3309938"/>
            <a:ext cx="131445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57EB90C-F4AF-456C-9471-149411DE50DD}"/>
              </a:ext>
            </a:extLst>
          </p:cNvPr>
          <p:cNvSpPr/>
          <p:nvPr/>
        </p:nvSpPr>
        <p:spPr>
          <a:xfrm>
            <a:off x="3649663" y="2813050"/>
            <a:ext cx="1506537" cy="4143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 name="Rectangle 19">
            <a:extLst>
              <a:ext uri="{FF2B5EF4-FFF2-40B4-BE49-F238E27FC236}">
                <a16:creationId xmlns:a16="http://schemas.microsoft.com/office/drawing/2014/main" id="{2E0E0532-8D8B-4885-A1B7-6F6C884E32B3}"/>
              </a:ext>
            </a:extLst>
          </p:cNvPr>
          <p:cNvSpPr/>
          <p:nvPr/>
        </p:nvSpPr>
        <p:spPr>
          <a:xfrm>
            <a:off x="3665538" y="3402013"/>
            <a:ext cx="1508125" cy="41592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 name="Rectangle 20">
            <a:extLst>
              <a:ext uri="{FF2B5EF4-FFF2-40B4-BE49-F238E27FC236}">
                <a16:creationId xmlns:a16="http://schemas.microsoft.com/office/drawing/2014/main" id="{2AADF432-940A-4F00-9ADE-99DAE51D4EA5}"/>
              </a:ext>
            </a:extLst>
          </p:cNvPr>
          <p:cNvSpPr/>
          <p:nvPr/>
        </p:nvSpPr>
        <p:spPr>
          <a:xfrm>
            <a:off x="3671888" y="3992563"/>
            <a:ext cx="1506537" cy="4143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extLst>
              <a:ext uri="{FF2B5EF4-FFF2-40B4-BE49-F238E27FC236}">
                <a16:creationId xmlns:a16="http://schemas.microsoft.com/office/drawing/2014/main" id="{11EC5B15-6279-4483-B445-291E8E250C47}"/>
              </a:ext>
            </a:extLst>
          </p:cNvPr>
          <p:cNvSpPr/>
          <p:nvPr/>
        </p:nvSpPr>
        <p:spPr>
          <a:xfrm>
            <a:off x="3686175" y="4583113"/>
            <a:ext cx="1508125" cy="4143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 name="Rectangle 22">
            <a:extLst>
              <a:ext uri="{FF2B5EF4-FFF2-40B4-BE49-F238E27FC236}">
                <a16:creationId xmlns:a16="http://schemas.microsoft.com/office/drawing/2014/main" id="{0A2B23AF-3123-4C0F-AFBC-1C4D41C75942}"/>
              </a:ext>
            </a:extLst>
          </p:cNvPr>
          <p:cNvSpPr/>
          <p:nvPr/>
        </p:nvSpPr>
        <p:spPr>
          <a:xfrm>
            <a:off x="3686175" y="5172075"/>
            <a:ext cx="1508125" cy="4143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 name="Rectangle 2">
            <a:extLst>
              <a:ext uri="{FF2B5EF4-FFF2-40B4-BE49-F238E27FC236}">
                <a16:creationId xmlns:a16="http://schemas.microsoft.com/office/drawing/2014/main" id="{1913E193-F3D0-4767-80BA-B694A8549EF1}"/>
              </a:ext>
            </a:extLst>
          </p:cNvPr>
          <p:cNvSpPr/>
          <p:nvPr/>
        </p:nvSpPr>
        <p:spPr>
          <a:xfrm>
            <a:off x="0" y="322263"/>
            <a:ext cx="9144000" cy="11588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600" dirty="0">
                <a:latin typeface="Twinkl SemiBold" pitchFamily="2" charset="0"/>
              </a:rPr>
              <a:t>Lots, Some or a Little?</a:t>
            </a:r>
          </a:p>
        </p:txBody>
      </p:sp>
      <p:sp>
        <p:nvSpPr>
          <p:cNvPr id="19464" name="Rectangle 3"/>
          <p:cNvSpPr>
            <a:spLocks noChangeArrowheads="1"/>
          </p:cNvSpPr>
          <p:nvPr/>
        </p:nvSpPr>
        <p:spPr bwMode="auto">
          <a:xfrm>
            <a:off x="633413" y="1665288"/>
            <a:ext cx="80867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Look at these foods. </a:t>
            </a:r>
          </a:p>
          <a:p>
            <a:pPr eaLnBrk="1" hangingPunct="1">
              <a:lnSpc>
                <a:spcPct val="100000"/>
              </a:lnSpc>
              <a:spcBef>
                <a:spcPct val="0"/>
              </a:spcBef>
              <a:buFontTx/>
              <a:buNone/>
            </a:pPr>
            <a:r>
              <a:rPr lang="en-GB" altLang="en-US">
                <a:solidFill>
                  <a:schemeClr val="tx1"/>
                </a:solidFill>
              </a:rPr>
              <a:t>For each one, say ‘lots’, ‘little’ or ‘some’ to show how often you should eat it.</a:t>
            </a:r>
          </a:p>
        </p:txBody>
      </p:sp>
      <p:sp>
        <p:nvSpPr>
          <p:cNvPr id="19465" name="Rectangle 1"/>
          <p:cNvSpPr>
            <a:spLocks noChangeArrowheads="1"/>
          </p:cNvSpPr>
          <p:nvPr/>
        </p:nvSpPr>
        <p:spPr bwMode="auto">
          <a:xfrm>
            <a:off x="3960813" y="2813050"/>
            <a:ext cx="9588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Grapes </a:t>
            </a:r>
          </a:p>
        </p:txBody>
      </p:sp>
      <p:sp>
        <p:nvSpPr>
          <p:cNvPr id="19466" name="Rectangle 4"/>
          <p:cNvSpPr>
            <a:spLocks noChangeArrowheads="1"/>
          </p:cNvSpPr>
          <p:nvPr/>
        </p:nvSpPr>
        <p:spPr bwMode="auto">
          <a:xfrm>
            <a:off x="3903663" y="3402013"/>
            <a:ext cx="1073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Yoghurt </a:t>
            </a:r>
          </a:p>
        </p:txBody>
      </p:sp>
      <p:sp>
        <p:nvSpPr>
          <p:cNvPr id="19467" name="Rectangle 5"/>
          <p:cNvSpPr>
            <a:spLocks noChangeArrowheads="1"/>
          </p:cNvSpPr>
          <p:nvPr/>
        </p:nvSpPr>
        <p:spPr bwMode="auto">
          <a:xfrm>
            <a:off x="3994150" y="3990975"/>
            <a:ext cx="8921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Butter </a:t>
            </a:r>
          </a:p>
        </p:txBody>
      </p:sp>
      <p:sp>
        <p:nvSpPr>
          <p:cNvPr id="19468" name="Rectangle 6"/>
          <p:cNvSpPr>
            <a:spLocks noChangeArrowheads="1"/>
          </p:cNvSpPr>
          <p:nvPr/>
        </p:nvSpPr>
        <p:spPr bwMode="auto">
          <a:xfrm>
            <a:off x="3913188" y="4578350"/>
            <a:ext cx="10541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Chicken </a:t>
            </a:r>
          </a:p>
        </p:txBody>
      </p:sp>
      <p:sp>
        <p:nvSpPr>
          <p:cNvPr id="19469" name="Rectangle 7"/>
          <p:cNvSpPr>
            <a:spLocks noChangeArrowheads="1"/>
          </p:cNvSpPr>
          <p:nvPr/>
        </p:nvSpPr>
        <p:spPr bwMode="auto">
          <a:xfrm>
            <a:off x="3827463" y="5167313"/>
            <a:ext cx="12255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Spaghetti </a:t>
            </a:r>
          </a:p>
        </p:txBody>
      </p:sp>
      <p:sp>
        <p:nvSpPr>
          <p:cNvPr id="9" name="Rectangle 8"/>
          <p:cNvSpPr>
            <a:spLocks noChangeArrowheads="1"/>
          </p:cNvSpPr>
          <p:nvPr/>
        </p:nvSpPr>
        <p:spPr bwMode="auto">
          <a:xfrm>
            <a:off x="5391150" y="2857500"/>
            <a:ext cx="6159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Lots</a:t>
            </a:r>
          </a:p>
        </p:txBody>
      </p:sp>
      <p:sp>
        <p:nvSpPr>
          <p:cNvPr id="15" name="Rectangle 14"/>
          <p:cNvSpPr>
            <a:spLocks noChangeArrowheads="1"/>
          </p:cNvSpPr>
          <p:nvPr/>
        </p:nvSpPr>
        <p:spPr bwMode="auto">
          <a:xfrm>
            <a:off x="5327650" y="5160963"/>
            <a:ext cx="615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Lots</a:t>
            </a:r>
          </a:p>
        </p:txBody>
      </p:sp>
      <p:sp>
        <p:nvSpPr>
          <p:cNvPr id="10" name="Rectangle 9"/>
          <p:cNvSpPr>
            <a:spLocks noChangeArrowheads="1"/>
          </p:cNvSpPr>
          <p:nvPr/>
        </p:nvSpPr>
        <p:spPr bwMode="auto">
          <a:xfrm>
            <a:off x="5327650" y="3433763"/>
            <a:ext cx="7413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Some</a:t>
            </a:r>
          </a:p>
        </p:txBody>
      </p:sp>
      <p:sp>
        <p:nvSpPr>
          <p:cNvPr id="18" name="Rectangle 17"/>
          <p:cNvSpPr>
            <a:spLocks noChangeArrowheads="1"/>
          </p:cNvSpPr>
          <p:nvPr/>
        </p:nvSpPr>
        <p:spPr bwMode="auto">
          <a:xfrm>
            <a:off x="5318125" y="4584700"/>
            <a:ext cx="7413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Some</a:t>
            </a:r>
          </a:p>
        </p:txBody>
      </p:sp>
      <p:sp>
        <p:nvSpPr>
          <p:cNvPr id="19" name="Rectangle 18"/>
          <p:cNvSpPr>
            <a:spLocks noChangeArrowheads="1"/>
          </p:cNvSpPr>
          <p:nvPr/>
        </p:nvSpPr>
        <p:spPr bwMode="auto">
          <a:xfrm>
            <a:off x="5327650" y="4010025"/>
            <a:ext cx="7334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Little</a:t>
            </a:r>
          </a:p>
        </p:txBody>
      </p:sp>
      <p:sp>
        <p:nvSpPr>
          <p:cNvPr id="16" name="Oval 15">
            <a:extLst>
              <a:ext uri="{FF2B5EF4-FFF2-40B4-BE49-F238E27FC236}">
                <a16:creationId xmlns:a16="http://schemas.microsoft.com/office/drawing/2014/main" id="{12D864F7-B51A-4BA8-8F16-A9754528612E}"/>
              </a:ext>
            </a:extLst>
          </p:cNvPr>
          <p:cNvSpPr/>
          <p:nvPr/>
        </p:nvSpPr>
        <p:spPr>
          <a:xfrm>
            <a:off x="3228975" y="2732088"/>
            <a:ext cx="576263" cy="5762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5" name="Oval 24">
            <a:extLst>
              <a:ext uri="{FF2B5EF4-FFF2-40B4-BE49-F238E27FC236}">
                <a16:creationId xmlns:a16="http://schemas.microsoft.com/office/drawing/2014/main" id="{A8306F18-944A-49E8-A121-BA150E490365}"/>
              </a:ext>
            </a:extLst>
          </p:cNvPr>
          <p:cNvSpPr/>
          <p:nvPr/>
        </p:nvSpPr>
        <p:spPr>
          <a:xfrm>
            <a:off x="3224213" y="3319463"/>
            <a:ext cx="576262" cy="5762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 name="Oval 25">
            <a:extLst>
              <a:ext uri="{FF2B5EF4-FFF2-40B4-BE49-F238E27FC236}">
                <a16:creationId xmlns:a16="http://schemas.microsoft.com/office/drawing/2014/main" id="{3B17D767-5697-44FC-8F4D-30DFA24B422F}"/>
              </a:ext>
            </a:extLst>
          </p:cNvPr>
          <p:cNvSpPr/>
          <p:nvPr/>
        </p:nvSpPr>
        <p:spPr>
          <a:xfrm>
            <a:off x="3225800" y="3905250"/>
            <a:ext cx="576263" cy="5778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7" name="Oval 26">
            <a:extLst>
              <a:ext uri="{FF2B5EF4-FFF2-40B4-BE49-F238E27FC236}">
                <a16:creationId xmlns:a16="http://schemas.microsoft.com/office/drawing/2014/main" id="{9BA9614A-FA66-4F31-8B74-E3E8CEA97CC1}"/>
              </a:ext>
            </a:extLst>
          </p:cNvPr>
          <p:cNvSpPr/>
          <p:nvPr/>
        </p:nvSpPr>
        <p:spPr>
          <a:xfrm>
            <a:off x="3221038" y="4492625"/>
            <a:ext cx="576262" cy="5778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8" name="Oval 27">
            <a:extLst>
              <a:ext uri="{FF2B5EF4-FFF2-40B4-BE49-F238E27FC236}">
                <a16:creationId xmlns:a16="http://schemas.microsoft.com/office/drawing/2014/main" id="{C6427A51-06A7-4B9D-B9DF-819AF10D821A}"/>
              </a:ext>
            </a:extLst>
          </p:cNvPr>
          <p:cNvSpPr/>
          <p:nvPr/>
        </p:nvSpPr>
        <p:spPr>
          <a:xfrm>
            <a:off x="3235325" y="5097463"/>
            <a:ext cx="576263" cy="5762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9480" name="Picture 2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46388" y="3956050"/>
            <a:ext cx="757237"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81" name="Picture 2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62250" y="5106988"/>
            <a:ext cx="9144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82" name="Picture 29"/>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1775" y="4498975"/>
            <a:ext cx="860425"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83" name="Picture 30"/>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021013" y="3148013"/>
            <a:ext cx="598487" cy="766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84" name="Picture 12287"/>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1394894">
            <a:off x="2794000" y="2755900"/>
            <a:ext cx="803275"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10" grpId="0"/>
      <p:bldP spid="18"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 [Read-Only]" id="{B29F6C71-AAE0-4B64-A45A-1046B855C9CC}" vid="{8E495050-AD79-41D8-9298-D2CAD14368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Guidance</Template>
  <TotalTime>139</TotalTime>
  <Words>291</Words>
  <Application>Microsoft Office PowerPoint</Application>
  <PresentationFormat>On-screen Show (4:3)</PresentationFormat>
  <Paragraphs>36</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Sassoon Infant Rg</vt:lpstr>
      <vt:lpstr>Arial</vt:lpstr>
      <vt:lpstr>Calibri</vt:lpstr>
      <vt:lpstr>Twinkl SemiBold</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Janine Nayler</cp:lastModifiedBy>
  <cp:revision>11</cp:revision>
  <dcterms:created xsi:type="dcterms:W3CDTF">2018-06-06T11:10:23Z</dcterms:created>
  <dcterms:modified xsi:type="dcterms:W3CDTF">2020-12-14T10:20:15Z</dcterms:modified>
</cp:coreProperties>
</file>