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pitchFamily="2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CF6B"/>
    <a:srgbClr val="DE1E5A"/>
    <a:srgbClr val="87BD31"/>
    <a:srgbClr val="DAE1B9"/>
    <a:srgbClr val="C9085B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70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736496F-F8C9-4E31-975B-BA018D25702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D1E1ED-E7A7-4AC4-B424-53B313E56D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B773C7-9801-4F49-AD4B-DA3D73340218}" type="datetimeFigureOut">
              <a:rPr lang="en-GB"/>
              <a:pPr>
                <a:defRPr/>
              </a:pPr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B42636-E51D-4567-95E7-4420FD84210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67208-2867-4A3B-8377-057A66F183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C7F425E-AD7B-4F15-A55E-2B6CAA262C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57CBD2-890C-46A2-822D-F9E5E588897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DE0B5C-335B-4D07-95CA-0C1DB8B31F0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EB9DBDF-1AA6-4E5F-BD40-E2B77EF2FEB3}" type="datetimeFigureOut">
              <a:rPr lang="en-GB"/>
              <a:pPr>
                <a:defRPr/>
              </a:pPr>
              <a:t>28/01/2021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9EE2901-9C01-4135-B72C-A252C45B97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2BCE33A-1166-4ECB-A717-ABEEB026E7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A7C5D2-0D48-4D9A-B93B-26F80DEE3D1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C6EA4-A86C-42B2-8B0B-351C907195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AC01914-9812-4EFF-AE10-9548B3283E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221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64BAB804-65DB-4FB4-8ED4-350C9D5366A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801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3C849AB-69F2-48BA-9AE5-8F77F84DE4F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8468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EE2DA4F-A25E-4CDC-BF8F-B63545F5980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CF49309-F50C-4635-984A-FC74E7B5DD7C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C6FBE77-B247-472B-8E9B-92E15FE49E6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7A3C516-476C-42D4-8DC2-73A6611BD5A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8AD5534-222A-401E-8591-CADCAD89779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5461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737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D4CB518-877D-4E1A-8BD5-2F0283542457}"/>
              </a:ext>
            </a:extLst>
          </p:cNvPr>
          <p:cNvSpPr/>
          <p:nvPr/>
        </p:nvSpPr>
        <p:spPr>
          <a:xfrm>
            <a:off x="755650" y="1979613"/>
            <a:ext cx="7632700" cy="830262"/>
          </a:xfrm>
          <a:prstGeom prst="roundRect">
            <a:avLst>
              <a:gd name="adj" fmla="val 22728"/>
            </a:avLst>
          </a:prstGeom>
          <a:solidFill>
            <a:srgbClr val="B7C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Eid al-</a:t>
            </a:r>
            <a:r>
              <a:rPr lang="en-GB" dirty="0" err="1">
                <a:solidFill>
                  <a:schemeClr val="bg1"/>
                </a:solidFill>
              </a:rPr>
              <a:t>Fitr</a:t>
            </a:r>
            <a:r>
              <a:rPr lang="en-GB" dirty="0">
                <a:solidFill>
                  <a:schemeClr val="bg1"/>
                </a:solidFill>
              </a:rPr>
              <a:t> is a Muslim festival which comes at the end of the month of Ramadan.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47C63F84-2635-479C-B5CC-D402DC2C0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679450"/>
            <a:ext cx="8220075" cy="993775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Information About Ramadan and </a:t>
            </a:r>
            <a:br>
              <a:rPr lang="en-GB" altLang="en-US" sz="3600" dirty="0">
                <a:solidFill>
                  <a:srgbClr val="C9085B"/>
                </a:solidFill>
                <a:latin typeface="+mn-lt"/>
              </a:rPr>
            </a:b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Eid al-</a:t>
            </a:r>
            <a:r>
              <a:rPr lang="en-GB" altLang="en-US" sz="3600" dirty="0" err="1">
                <a:solidFill>
                  <a:srgbClr val="C9085B"/>
                </a:solidFill>
                <a:latin typeface="+mn-lt"/>
              </a:rPr>
              <a:t>Fitr</a:t>
            </a:r>
            <a:endParaRPr lang="en-GB" sz="3600" dirty="0">
              <a:solidFill>
                <a:srgbClr val="C9085B"/>
              </a:solidFill>
              <a:latin typeface="+mn-lt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755650" y="3116263"/>
            <a:ext cx="47053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Ramadan?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During Ramadan, healthy grown-ups who are Muslims do not eat or drink anything, including water, during the day while the sun shines. This is called fasting.</a:t>
            </a:r>
          </a:p>
        </p:txBody>
      </p:sp>
      <p:pic>
        <p:nvPicPr>
          <p:cNvPr id="9221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263" y="3267075"/>
            <a:ext cx="1533525" cy="3111500"/>
          </a:xfrm>
          <a:prstGeom prst="rect">
            <a:avLst/>
          </a:prstGeom>
          <a:noFill/>
          <a:ln w="3175">
            <a:solidFill>
              <a:srgbClr val="24242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50" y="3267075"/>
            <a:ext cx="2254250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0">
            <a:extLst>
              <a:ext uri="{FF2B5EF4-FFF2-40B4-BE49-F238E27FC236}">
                <a16:creationId xmlns:a16="http://schemas.microsoft.com/office/drawing/2014/main" id="{70BCF906-419F-4925-8C74-BD85C81D1F11}"/>
              </a:ext>
            </a:extLst>
          </p:cNvPr>
          <p:cNvSpPr txBox="1">
            <a:spLocks/>
          </p:cNvSpPr>
          <p:nvPr/>
        </p:nvSpPr>
        <p:spPr>
          <a:xfrm>
            <a:off x="461963" y="5032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Information About Eid al-</a:t>
            </a:r>
            <a:r>
              <a:rPr lang="en-GB" altLang="en-US" sz="3600" dirty="0" err="1">
                <a:solidFill>
                  <a:srgbClr val="C9085B"/>
                </a:solidFill>
                <a:latin typeface="+mn-lt"/>
              </a:rPr>
              <a:t>Fitr</a:t>
            </a:r>
            <a:endParaRPr lang="en-GB" sz="3600" dirty="0">
              <a:solidFill>
                <a:srgbClr val="C9085B"/>
              </a:solidFill>
              <a:latin typeface="+mn-lt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245476-6BC2-430D-8E14-A1637CC9DE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b="64850"/>
          <a:stretch/>
        </p:blipFill>
        <p:spPr>
          <a:xfrm>
            <a:off x="979360" y="4128294"/>
            <a:ext cx="7325740" cy="1851657"/>
          </a:xfrm>
          <a:prstGeom prst="round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3177CFFD-AC65-4D31-B061-B7D4A1BB1D7B}"/>
              </a:ext>
            </a:extLst>
          </p:cNvPr>
          <p:cNvSpPr/>
          <p:nvPr/>
        </p:nvSpPr>
        <p:spPr>
          <a:xfrm>
            <a:off x="571500" y="1895475"/>
            <a:ext cx="2447925" cy="2447925"/>
          </a:xfrm>
          <a:prstGeom prst="ellipse">
            <a:avLst/>
          </a:prstGeom>
          <a:solidFill>
            <a:srgbClr val="B7C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‘Eid’ means festival or celebration. ‘al-</a:t>
            </a:r>
            <a:r>
              <a:rPr lang="en-GB" altLang="en-US" dirty="0" err="1"/>
              <a:t>Fitr</a:t>
            </a:r>
            <a:r>
              <a:rPr lang="en-GB" altLang="en-US" dirty="0"/>
              <a:t>’ means ‘breaking of the fast.</a:t>
            </a: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19CEFD8-C0EF-441A-BD3A-A497DFC64236}"/>
              </a:ext>
            </a:extLst>
          </p:cNvPr>
          <p:cNvSpPr/>
          <p:nvPr/>
        </p:nvSpPr>
        <p:spPr>
          <a:xfrm>
            <a:off x="6075363" y="1895475"/>
            <a:ext cx="2447925" cy="24479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‘Eid Mubarak’ is a greeting often used during the festival. It means ‘Have a blessed Eid!’</a:t>
            </a:r>
            <a:endParaRPr lang="en-GB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FF67414-8ADA-47DE-8440-3963EE480D55}"/>
              </a:ext>
            </a:extLst>
          </p:cNvPr>
          <p:cNvSpPr/>
          <p:nvPr/>
        </p:nvSpPr>
        <p:spPr>
          <a:xfrm>
            <a:off x="3322638" y="1895475"/>
            <a:ext cx="2449512" cy="2447925"/>
          </a:xfrm>
          <a:prstGeom prst="ellipse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This shows that Eid al-</a:t>
            </a:r>
            <a:r>
              <a:rPr lang="en-GB" altLang="en-US" dirty="0" err="1"/>
              <a:t>Fitr</a:t>
            </a:r>
            <a:r>
              <a:rPr lang="en-GB" altLang="en-US" dirty="0"/>
              <a:t> is the festival after the fasting during the month of Ramadan.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0">
            <a:extLst>
              <a:ext uri="{FF2B5EF4-FFF2-40B4-BE49-F238E27FC236}">
                <a16:creationId xmlns:a16="http://schemas.microsoft.com/office/drawing/2014/main" id="{B35E9E19-D1AA-4B02-B03D-BE66DE04D3F0}"/>
              </a:ext>
            </a:extLst>
          </p:cNvPr>
          <p:cNvSpPr txBox="1">
            <a:spLocks/>
          </p:cNvSpPr>
          <p:nvPr/>
        </p:nvSpPr>
        <p:spPr>
          <a:xfrm>
            <a:off x="461963" y="5032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How Is Eid al-</a:t>
            </a:r>
            <a:r>
              <a:rPr lang="en-GB" altLang="en-US" sz="3600" dirty="0" err="1">
                <a:solidFill>
                  <a:srgbClr val="C9085B"/>
                </a:solidFill>
                <a:latin typeface="+mn-lt"/>
              </a:rPr>
              <a:t>Fitr</a:t>
            </a: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 Celebrated?</a:t>
            </a:r>
            <a:endParaRPr lang="en-GB" sz="3600" dirty="0">
              <a:solidFill>
                <a:srgbClr val="C9085B"/>
              </a:solidFill>
              <a:latin typeface="+mn-lt"/>
            </a:endParaRPr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827088" y="1733550"/>
            <a:ext cx="76454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/>
                <a:cs typeface="Sassoon Infant Rg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5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Muslim families celebrate Eid al-Fitr by putting on new clothes.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enjoy sharing meals with family and friends. They prepare all different kinds of foods like samosas, pakoras, kebabs and much much more.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1B7A3-CC1C-47D1-99F4-422940341D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29504"/>
          <a:stretch/>
        </p:blipFill>
        <p:spPr>
          <a:xfrm>
            <a:off x="1628942" y="3208795"/>
            <a:ext cx="5862428" cy="2971853"/>
          </a:xfrm>
          <a:prstGeom prst="round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0">
            <a:extLst>
              <a:ext uri="{FF2B5EF4-FFF2-40B4-BE49-F238E27FC236}">
                <a16:creationId xmlns:a16="http://schemas.microsoft.com/office/drawing/2014/main" id="{EF1C6A15-5EBB-4955-85EA-0265F9617E22}"/>
              </a:ext>
            </a:extLst>
          </p:cNvPr>
          <p:cNvSpPr txBox="1">
            <a:spLocks/>
          </p:cNvSpPr>
          <p:nvPr/>
        </p:nvSpPr>
        <p:spPr>
          <a:xfrm>
            <a:off x="522288" y="5032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How Is Eid al-</a:t>
            </a:r>
            <a:r>
              <a:rPr lang="en-GB" altLang="en-US" sz="3600" dirty="0" err="1">
                <a:solidFill>
                  <a:srgbClr val="C9085B"/>
                </a:solidFill>
                <a:latin typeface="+mn-lt"/>
              </a:rPr>
              <a:t>Fitr</a:t>
            </a:r>
            <a:r>
              <a:rPr lang="en-GB" altLang="en-US" sz="3600" dirty="0">
                <a:solidFill>
                  <a:srgbClr val="C9085B"/>
                </a:solidFill>
                <a:latin typeface="+mn-lt"/>
              </a:rPr>
              <a:t> Celebrated?</a:t>
            </a:r>
            <a:endParaRPr lang="en-GB" sz="3600" dirty="0">
              <a:solidFill>
                <a:srgbClr val="C9085B"/>
              </a:solidFill>
              <a:latin typeface="+mn-lt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BAFBB84-6FCF-45F9-8F0B-11323B27E666}"/>
              </a:ext>
            </a:extLst>
          </p:cNvPr>
          <p:cNvSpPr/>
          <p:nvPr/>
        </p:nvSpPr>
        <p:spPr>
          <a:xfrm>
            <a:off x="846138" y="2373313"/>
            <a:ext cx="2022475" cy="3040062"/>
          </a:xfrm>
          <a:prstGeom prst="roundRect">
            <a:avLst>
              <a:gd name="adj" fmla="val 22728"/>
            </a:avLst>
          </a:prstGeom>
          <a:solidFill>
            <a:srgbClr val="B7C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1500"/>
              </a:spcAft>
              <a:defRPr/>
            </a:pPr>
            <a:r>
              <a:rPr lang="en-GB" altLang="en-US" dirty="0"/>
              <a:t>Homes are decorated with colourful decorations and lanterns.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A6564A5-517A-461F-B518-9233F65D7B7D}"/>
              </a:ext>
            </a:extLst>
          </p:cNvPr>
          <p:cNvSpPr/>
          <p:nvPr/>
        </p:nvSpPr>
        <p:spPr>
          <a:xfrm>
            <a:off x="6299200" y="2314575"/>
            <a:ext cx="1955800" cy="3098800"/>
          </a:xfrm>
          <a:prstGeom prst="roundRect">
            <a:avLst>
              <a:gd name="adj" fmla="val 227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1500"/>
              </a:spcAft>
              <a:defRPr/>
            </a:pPr>
            <a:r>
              <a:rPr lang="en-GB" altLang="en-US" dirty="0"/>
              <a:t>Muslims read their holy book, the Qur’an, and go to a mosque to pray.</a:t>
            </a:r>
          </a:p>
        </p:txBody>
      </p:sp>
      <p:pic>
        <p:nvPicPr>
          <p:cNvPr id="12293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1736725"/>
            <a:ext cx="4021137" cy="4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88" y="2690813"/>
            <a:ext cx="2268537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3576638"/>
            <a:ext cx="3000375" cy="234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6CDD337-47B4-4A79-A0CA-EAE6C2B82A3D}"/>
              </a:ext>
            </a:extLst>
          </p:cNvPr>
          <p:cNvSpPr/>
          <p:nvPr/>
        </p:nvSpPr>
        <p:spPr>
          <a:xfrm>
            <a:off x="1246188" y="981075"/>
            <a:ext cx="6691312" cy="1225550"/>
          </a:xfrm>
          <a:prstGeom prst="roundRect">
            <a:avLst>
              <a:gd name="adj" fmla="val 22728"/>
            </a:avLst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1500"/>
              </a:spcAft>
              <a:defRPr/>
            </a:pPr>
            <a:r>
              <a:rPr lang="en-GB" altLang="en-US" dirty="0"/>
              <a:t>Muslims visit their friends and family. They give greetings cards and children may receive gifts of money, clothes and toys.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63" y="3359150"/>
            <a:ext cx="6027737" cy="240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B71B4CB-45DD-49E3-86FE-883F006AA3C6}"/>
              </a:ext>
            </a:extLst>
          </p:cNvPr>
          <p:cNvSpPr/>
          <p:nvPr/>
        </p:nvSpPr>
        <p:spPr>
          <a:xfrm>
            <a:off x="1247775" y="1028700"/>
            <a:ext cx="6691313" cy="1387475"/>
          </a:xfrm>
          <a:prstGeom prst="roundRect">
            <a:avLst>
              <a:gd name="adj" fmla="val 22728"/>
            </a:avLst>
          </a:prstGeom>
          <a:solidFill>
            <a:srgbClr val="B7CF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1500"/>
              </a:spcAft>
              <a:defRPr/>
            </a:pPr>
            <a:r>
              <a:rPr lang="en-GB" altLang="en-US" dirty="0"/>
              <a:t>Women and girls decorate their hands with mehndi patterns. Mehndi is made from crushed henna leaves mixed with oil and other liquids such as lemon juice, water or tea.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EB9D550-943C-42C2-89B9-C8B904B1CF24}"/>
              </a:ext>
            </a:extLst>
          </p:cNvPr>
          <p:cNvSpPr/>
          <p:nvPr/>
        </p:nvSpPr>
        <p:spPr>
          <a:xfrm>
            <a:off x="715963" y="612775"/>
            <a:ext cx="3708400" cy="370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/>
              <a:t>Eid al-</a:t>
            </a:r>
            <a:r>
              <a:rPr lang="en-GB" altLang="en-US" dirty="0" err="1"/>
              <a:t>Fitr</a:t>
            </a:r>
            <a:r>
              <a:rPr lang="en-GB" altLang="en-US" dirty="0"/>
              <a:t> is a time for Muslim people to thank Allah for the strength that he has given them to have self-control during Ramadan. It is a time to celebrate with family and friends. </a:t>
            </a:r>
          </a:p>
        </p:txBody>
      </p:sp>
      <p:pic>
        <p:nvPicPr>
          <p:cNvPr id="15363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1608138"/>
            <a:ext cx="4918075" cy="458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3" ma:contentTypeDescription="Create a new document." ma:contentTypeScope="" ma:versionID="73cf455b8e389ba130c0bd41f2d4ef86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adab954bfff3b1fa9036473221ebe858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9D7833-061C-4D5E-B9EC-645D6327D3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83F157-E86F-4D1E-91F5-4DAADBC1D1D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F652C2-495B-4DBF-B34C-025A3480AA09}">
  <ds:schemaRefs>
    <ds:schemaRef ds:uri="http://purl.org/dc/terms/"/>
    <ds:schemaRef ds:uri="http://schemas.openxmlformats.org/package/2006/metadata/core-properties"/>
    <ds:schemaRef ds:uri="http://purl.org/dc/dcmitype/"/>
    <ds:schemaRef ds:uri="d95db8f1-e1cb-4420-9f59-d163227eb28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fd6e460-b7e7-4dc0-8cf2-74cf8c75b1b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160</TotalTime>
  <Words>283</Words>
  <Application>Microsoft Office PowerPoint</Application>
  <PresentationFormat>On-screen Show (4:3)</PresentationFormat>
  <Paragraphs>18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Information About Ramadan and  Eid al-Fitr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Janine Nayler</cp:lastModifiedBy>
  <cp:revision>30</cp:revision>
  <dcterms:created xsi:type="dcterms:W3CDTF">2018-04-20T15:00:47Z</dcterms:created>
  <dcterms:modified xsi:type="dcterms:W3CDTF">2021-01-28T23:01:17Z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