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58" r:id="rId5"/>
    <p:sldId id="264" r:id="rId6"/>
    <p:sldId id="269" r:id="rId7"/>
    <p:sldId id="270" r:id="rId8"/>
    <p:sldId id="271" r:id="rId9"/>
    <p:sldId id="272" r:id="rId10"/>
    <p:sldId id="273" r:id="rId11"/>
    <p:sldId id="274" r:id="rId12"/>
    <p:sldId id="275" r:id="rId13"/>
    <p:sldId id="276" r:id="rId14"/>
    <p:sldId id="277" r:id="rId15"/>
    <p:sldId id="278" r:id="rId16"/>
    <p:sldId id="279" r:id="rId17"/>
    <p:sldId id="267" r:id="rId18"/>
  </p:sldIdLst>
  <p:sldSz cx="9144000" cy="6858000" type="screen4x3"/>
  <p:notesSz cx="6858000" cy="9144000"/>
  <p:embeddedFontLst>
    <p:embeddedFont>
      <p:font typeface="Twinkl" panose="020B0604020202020204" pitchFamily="2" charset="0"/>
      <p:regular r:id="rId21"/>
      <p:bold r:id="rId22"/>
    </p:embeddedFont>
    <p:embeddedFont>
      <p:font typeface="Calibri" panose="020F0502020204030204" pitchFamily="34" charset="0"/>
      <p:regular r:id="rId23"/>
      <p:bold r:id="rId24"/>
      <p:italic r:id="rId25"/>
      <p:boldItalic r:id="rId26"/>
    </p:embeddedFont>
    <p:embeddedFont>
      <p:font typeface="Sassoon Infant Rg" panose="02000503030000020003" pitchFamily="50" charset="0"/>
      <p:regular r:id="rId27"/>
      <p:bold r:id="rId28"/>
    </p:embeddedFont>
    <p:embeddedFont>
      <p:font typeface="Twinkl SemiBold" pitchFamily="2" charset="0"/>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1321">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1334" y="62"/>
      </p:cViewPr>
      <p:guideLst>
        <p:guide orient="horz" pos="2160"/>
        <p:guide pos="2880"/>
        <p:guide pos="340"/>
        <p:guide orient="horz" pos="1321"/>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7AEFA8-D632-4096-86C3-8C883C0E4C9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89443BC-DB2A-4D7F-BF02-BE5308B063C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E2DC2F-D154-4852-B53E-345B5866C2E9}" type="datetimeFigureOut">
              <a:rPr lang="en-GB"/>
              <a:pPr>
                <a:defRPr/>
              </a:pPr>
              <a:t>04/01/2021</a:t>
            </a:fld>
            <a:endParaRPr lang="en-GB"/>
          </a:p>
        </p:txBody>
      </p:sp>
      <p:sp>
        <p:nvSpPr>
          <p:cNvPr id="4" name="Footer Placeholder 3">
            <a:extLst>
              <a:ext uri="{FF2B5EF4-FFF2-40B4-BE49-F238E27FC236}">
                <a16:creationId xmlns:a16="http://schemas.microsoft.com/office/drawing/2014/main" id="{B99216C1-89A4-4D84-82A4-9EC84533276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F7C7CD36-74B3-46AB-85E2-F119E305785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4C0631B-F641-4D16-A2DA-E8659D4A839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823BCA-7624-410B-BDC3-74C1525CC0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6EA688A-384E-466B-B907-B9748BBF7EA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346F287-1835-4C67-AF99-FAB22D4AC5C4}" type="datetimeFigureOut">
              <a:rPr lang="en-GB"/>
              <a:pPr>
                <a:defRPr/>
              </a:pPr>
              <a:t>04/01/2021</a:t>
            </a:fld>
            <a:endParaRPr lang="en-GB"/>
          </a:p>
        </p:txBody>
      </p:sp>
      <p:sp>
        <p:nvSpPr>
          <p:cNvPr id="4" name="Slide Image Placeholder 3">
            <a:extLst>
              <a:ext uri="{FF2B5EF4-FFF2-40B4-BE49-F238E27FC236}">
                <a16:creationId xmlns:a16="http://schemas.microsoft.com/office/drawing/2014/main" id="{C6FDA04D-4379-43A2-B106-F17C7F94AA3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FC793F4-095E-4F40-9E01-FFA796872552}"/>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9924E8B-3703-4991-A79B-DC965408F35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6511B739-FD17-4A88-AC13-D762B8C0D21A}"/>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FF9B979-6E6F-4007-85B9-802315440F88}"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38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5BA1FED-AF64-48C2-8C4E-96890017A60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636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CDE91136-03DE-4CA7-AEBE-1F8E2AC8309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21327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E3D9E33-AAE3-4673-8984-DC6BA6921EF5}"/>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E881DAA8-BE67-4B18-A876-1728C2E7AFC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437147A-DCE6-40F0-9A3E-6412BEF816F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5111AE57-1DE1-4E44-B7D5-BBE5D783E34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73E5668-76A4-4420-8CE4-80B39B52D3B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26634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63730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Alliteration</a:t>
            </a:r>
          </a:p>
        </p:txBody>
      </p:sp>
      <p:sp>
        <p:nvSpPr>
          <p:cNvPr id="2" name="Oval 1">
            <a:extLst>
              <a:ext uri="{FF2B5EF4-FFF2-40B4-BE49-F238E27FC236}">
                <a16:creationId xmlns:a16="http://schemas.microsoft.com/office/drawing/2014/main" id="{139E34AE-8326-4153-A458-395023DEF34D}"/>
              </a:ext>
            </a:extLst>
          </p:cNvPr>
          <p:cNvSpPr/>
          <p:nvPr/>
        </p:nvSpPr>
        <p:spPr>
          <a:xfrm>
            <a:off x="2422525" y="1577975"/>
            <a:ext cx="4298950" cy="430053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anchor="ctr"/>
          <a:lstStyle/>
          <a:p>
            <a:pPr algn="ctr" eaLnBrk="1" fontAlgn="auto" hangingPunct="1">
              <a:spcBef>
                <a:spcPts val="0"/>
              </a:spcBef>
              <a:spcAft>
                <a:spcPts val="0"/>
              </a:spcAft>
              <a:defRPr/>
            </a:pPr>
            <a:r>
              <a:rPr lang="en-GB" dirty="0">
                <a:solidFill>
                  <a:schemeClr val="tx1"/>
                </a:solidFill>
              </a:rPr>
              <a:t>Alliteration is the stylistic device of using a series of words begin with the same consonant sound.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p:cNvSpPr>
            <a:spLocks noGrp="1"/>
          </p:cNvSpPr>
          <p:nvPr>
            <p:ph type="title"/>
          </p:nvPr>
        </p:nvSpPr>
        <p:spPr>
          <a:xfrm>
            <a:off x="457200" y="479425"/>
            <a:ext cx="8220075" cy="993775"/>
          </a:xfrm>
        </p:spPr>
        <p:txBody>
          <a:bodyPr/>
          <a:lstStyle/>
          <a:p>
            <a:pPr eaLnBrk="1" hangingPunct="1"/>
            <a:r>
              <a:rPr lang="en-GB" altLang="en-US" smtClean="0"/>
              <a:t>What Is It?</a:t>
            </a:r>
          </a:p>
        </p:txBody>
      </p:sp>
      <p:sp>
        <p:nvSpPr>
          <p:cNvPr id="10243" name="TextBox 3"/>
          <p:cNvSpPr txBox="1">
            <a:spLocks noChangeArrowheads="1"/>
          </p:cNvSpPr>
          <p:nvPr/>
        </p:nvSpPr>
        <p:spPr bwMode="auto">
          <a:xfrm>
            <a:off x="755650" y="146843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Characteristically, alliteration is the use of a series of words beginning with the same consonant or syllabic sound. While alliteration doesn't usually give much added depth to writing, it can add humour                        and expression.</a:t>
            </a:r>
          </a:p>
        </p:txBody>
      </p:sp>
      <p:sp>
        <p:nvSpPr>
          <p:cNvPr id="5" name="TextBox 4">
            <a:extLst>
              <a:ext uri="{FF2B5EF4-FFF2-40B4-BE49-F238E27FC236}">
                <a16:creationId xmlns:a16="http://schemas.microsoft.com/office/drawing/2014/main" id="{72EB9EB6-3C3E-4CB9-9D1E-56BBDD06E192}"/>
              </a:ext>
            </a:extLst>
          </p:cNvPr>
          <p:cNvSpPr txBox="1"/>
          <p:nvPr/>
        </p:nvSpPr>
        <p:spPr>
          <a:xfrm>
            <a:off x="755650" y="5073650"/>
            <a:ext cx="7632700" cy="1019175"/>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Busy buzzing, the bee behaved beautifully.</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27450" y="3016250"/>
            <a:ext cx="2052638"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withEffect">
                                  <p:stCondLst>
                                    <p:cond delay="0"/>
                                  </p:stCondLst>
                                  <p:childTnLst>
                                    <p:animMotion origin="layout" path="M -0.50677 -0.00647 L -0.50677 -0.00647 C -0.50486 -0.00948 -0.50295 -0.01226 -0.50104 -0.01527 C -0.50035 -0.01666 -0.5 -0.01805 -0.49913 -0.01921 C -0.49809 -0.02083 -0.49653 -0.02152 -0.49531 -0.02314 C -0.49323 -0.02546 -0.49184 -0.0287 -0.48958 -0.03078 C -0.48767 -0.0324 -0.48542 -0.03379 -0.48385 -0.03587 C -0.48281 -0.03726 -0.48194 -0.03865 -0.4809 -0.03981 C -0.47899 -0.04166 -0.47691 -0.04305 -0.47517 -0.0449 C -0.46944 -0.05046 -0.47257 -0.04745 -0.46545 -0.05393 C -0.45851 -0.06018 -0.46736 -0.05254 -0.45885 -0.05902 C -0.45781 -0.05971 -0.45694 -0.06087 -0.4559 -0.06157 C -0.45503 -0.06203 -0.45399 -0.06226 -0.45295 -0.06272 C -0.45174 -0.06365 -0.45052 -0.06458 -0.44913 -0.06527 C -0.44722 -0.06643 -0.4434 -0.06782 -0.4434 -0.06782 C -0.43802 -0.06758 -0.43246 -0.06758 -0.42708 -0.06666 C -0.42413 -0.06596 -0.42292 -0.06296 -0.42031 -0.06157 C -0.41805 -0.06018 -0.41562 -0.06041 -0.41354 -0.05902 C -0.41163 -0.0574 -0.40972 -0.05555 -0.40781 -0.05393 C -0.40781 -0.05393 -0.40208 -0.0486 -0.40208 -0.0486 C -0.40104 -0.04745 -0.40017 -0.04606 -0.39913 -0.0449 C -0.3974 -0.04305 -0.3934 -0.03981 -0.3934 -0.03981 C -0.38802 -0.02893 -0.39687 -0.04559 -0.38576 -0.03078 L -0.37986 -0.02314 C -0.37899 -0.02175 -0.37778 -0.02083 -0.37708 -0.01921 C -0.37552 -0.0162 -0.37465 -0.01365 -0.37222 -0.01157 C -0.37101 -0.01041 -0.36962 -0.01018 -0.3684 -0.00902 C -0.36285 -0.0037 -0.36771 -0.00694 -0.36354 -0.00115 C -0.36163 0.00117 -0.36007 0.00163 -0.35781 0.00255 L -0.35208 0.00765 C -0.35104 0.00857 -0.35017 0.00973 -0.34913 0.01019 L -0.3434 0.01274 C -0.34236 0.0132 -0.34149 0.0139 -0.34045 0.01413 L -0.33472 0.01552 C -0.33368 0.01575 -0.33281 0.01644 -0.33177 0.01667 C -0.31788 0.02084 -0.30191 0.01714 -0.28854 0.01667 C -0.28698 0.01621 -0.28542 0.01598 -0.28368 0.01552 C -0.28281 0.01505 -0.28177 0.01459 -0.2809 0.01413 C -0.2783 0.0132 -0.27569 0.01274 -0.27326 0.01158 C -0.2691 0.00973 -0.27135 0.01066 -0.26649 0.00904 C -0.26406 0.00695 -0.2625 0.00533 -0.25972 0.00394 C -0.25851 0.00325 -0.25712 0.00302 -0.2559 0.00255 C -0.24549 -0.00647 -0.26128 0.00765 -0.25017 -0.00393 C -0.24826 -0.00578 -0.24618 -0.00717 -0.24427 -0.00902 L -0.24149 -0.01157 C -0.23819 -0.01782 -0.24045 -0.01458 -0.23368 -0.02059 L -0.2309 -0.02314 C -0.22708 -0.03055 -0.23125 -0.0236 -0.22517 -0.02939 C -0.22396 -0.03055 -0.22326 -0.03217 -0.22222 -0.03333 C -0.22135 -0.03425 -0.22031 -0.03495 -0.21927 -0.03587 C -0.21875 -0.03726 -0.21823 -0.03865 -0.21736 -0.03981 C -0.21476 -0.04397 -0.21128 -0.04698 -0.20781 -0.04999 C -0.20712 -0.05115 -0.20677 -0.05277 -0.2059 -0.05393 C -0.20503 -0.05462 -0.20382 -0.05462 -0.20295 -0.05508 C -0.20191 -0.05578 -0.20121 -0.05694 -0.20017 -0.05763 C -0.19722 -0.05971 -0.19219 -0.05971 -0.18958 -0.06018 C -0.18316 -0.05971 -0.17674 -0.05995 -0.17031 -0.05902 C -0.16823 -0.05856 -0.16649 -0.05694 -0.16458 -0.05647 C -0.15486 -0.05323 -0.15937 -0.05485 -0.15104 -0.05115 C -0.15017 -0.05092 -0.14913 -0.05046 -0.14809 -0.04999 C -0.14219 -0.04675 -0.14496 -0.04791 -0.13958 -0.04606 C -0.12969 -0.03633 -0.14392 -0.04976 -0.12708 -0.03842 C -0.12448 -0.0368 -0.1217 -0.03518 -0.11927 -0.03333 C -0.11371 -0.0287 -0.11632 -0.03032 -0.11163 -0.02823 C -0.10642 -0.0236 -0.10972 -0.02638 -0.10104 -0.02059 C -0.09809 -0.01851 -0.09375 -0.01596 -0.09149 -0.01272 C -0.09045 -0.01157 -0.08958 -0.01018 -0.08854 -0.00902 C -0.08733 -0.00763 -0.08594 -0.00624 -0.08472 -0.00508 C -0.08385 -0.00416 -0.08264 -0.00346 -0.08177 -0.00254 C -0.08073 -0.00138 -0.08003 0.00024 -0.07899 0.0014 C -0.07778 0.00232 -0.07639 0.00302 -0.07517 0.00394 C -0.07135 0.00672 -0.06962 0.01019 -0.06458 0.01158 L -0.05972 0.01274 C -0.05851 0.01367 -0.05712 0.01459 -0.0559 0.01552 C -0.04705 0.02038 -0.03455 0.01575 -0.02708 0.01552 L -0.02222 0.01413 C -0.01996 0.01367 -0.01597 0.0132 -0.01354 0.01158 C -0.0125 0.01089 -0.01163 0.00973 -0.01059 0.00904 C -0.00972 0.00834 -0.00868 0.00834 -0.00781 0.00765 C -0.00642 0.00695 -0.00226 0.00417 -0.00104 0.00255 C -0.00052 0.00186 -0.00035 0.00093 1.11111E-6 5.18519E-6 " pathEditMode="relative" ptsTypes="AAAAAAAAAAAAAAAAAAAAAAAAAAAAAAAAAAAAAAAAAAAAAAAAAAAAAAAAAAAAAAAAAAAAAAAAAAAAAAAAA">
                                      <p:cBhvr>
                                        <p:cTn id="6" dur="3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p:cNvSpPr>
            <a:spLocks noGrp="1"/>
          </p:cNvSpPr>
          <p:nvPr>
            <p:ph type="title"/>
          </p:nvPr>
        </p:nvSpPr>
        <p:spPr>
          <a:xfrm>
            <a:off x="457200" y="479425"/>
            <a:ext cx="8220075" cy="993775"/>
          </a:xfrm>
        </p:spPr>
        <p:txBody>
          <a:bodyPr/>
          <a:lstStyle/>
          <a:p>
            <a:pPr eaLnBrk="1" hangingPunct="1"/>
            <a:r>
              <a:rPr lang="en-GB" altLang="en-US" smtClean="0"/>
              <a:t>Why Use It?</a:t>
            </a:r>
          </a:p>
        </p:txBody>
      </p:sp>
      <p:sp>
        <p:nvSpPr>
          <p:cNvPr id="11267" name="TextBox 3"/>
          <p:cNvSpPr txBox="1">
            <a:spLocks noChangeArrowheads="1"/>
          </p:cNvSpPr>
          <p:nvPr/>
        </p:nvSpPr>
        <p:spPr bwMode="auto">
          <a:xfrm>
            <a:off x="755650" y="1468438"/>
            <a:ext cx="76327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As mentioned, it might not add to the depth of meaning of your writing, but it will make it sound better. Alliteration can make your words more engaging – and entertaining. And, when your writing engages your audience they are more likely to pay attention and remember what                you say.</a:t>
            </a:r>
          </a:p>
        </p:txBody>
      </p:sp>
      <p:sp>
        <p:nvSpPr>
          <p:cNvPr id="5" name="TextBox 4">
            <a:extLst>
              <a:ext uri="{FF2B5EF4-FFF2-40B4-BE49-F238E27FC236}">
                <a16:creationId xmlns:a16="http://schemas.microsoft.com/office/drawing/2014/main" id="{4925C9B3-4B57-4B4D-9AD0-5F48E747BC85}"/>
              </a:ext>
            </a:extLst>
          </p:cNvPr>
          <p:cNvSpPr txBox="1"/>
          <p:nvPr/>
        </p:nvSpPr>
        <p:spPr>
          <a:xfrm>
            <a:off x="755650" y="5073650"/>
            <a:ext cx="7632700" cy="1019175"/>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Larry’s leaping lizard.</a:t>
            </a:r>
          </a:p>
        </p:txBody>
      </p:sp>
      <p:pic>
        <p:nvPicPr>
          <p:cNvPr id="11269"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7613" y="3068638"/>
            <a:ext cx="4868862"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p:cNvSpPr>
          <p:nvPr>
            <p:ph type="title"/>
          </p:nvPr>
        </p:nvSpPr>
        <p:spPr>
          <a:xfrm>
            <a:off x="457200" y="479425"/>
            <a:ext cx="8220075" cy="993775"/>
          </a:xfrm>
        </p:spPr>
        <p:txBody>
          <a:bodyPr/>
          <a:lstStyle/>
          <a:p>
            <a:pPr eaLnBrk="1" hangingPunct="1"/>
            <a:r>
              <a:rPr lang="en-GB" altLang="en-US" smtClean="0"/>
              <a:t>How to Use Alliteration</a:t>
            </a:r>
          </a:p>
        </p:txBody>
      </p:sp>
      <p:sp>
        <p:nvSpPr>
          <p:cNvPr id="12291" name="TextBox 3"/>
          <p:cNvSpPr txBox="1">
            <a:spLocks noChangeArrowheads="1"/>
          </p:cNvSpPr>
          <p:nvPr/>
        </p:nvSpPr>
        <p:spPr bwMode="auto">
          <a:xfrm>
            <a:off x="755650" y="1468438"/>
            <a:ext cx="37623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Alliteration is a technique that gives sentences a little more description, humour and energy. Try playing around with alliterative words and phrases to make your words come alive. </a:t>
            </a:r>
          </a:p>
        </p:txBody>
      </p:sp>
      <p:sp>
        <p:nvSpPr>
          <p:cNvPr id="5" name="TextBox 4">
            <a:extLst>
              <a:ext uri="{FF2B5EF4-FFF2-40B4-BE49-F238E27FC236}">
                <a16:creationId xmlns:a16="http://schemas.microsoft.com/office/drawing/2014/main" id="{B33A450B-C08E-4101-B9B2-5EB4140D5B3D}"/>
              </a:ext>
            </a:extLst>
          </p:cNvPr>
          <p:cNvSpPr txBox="1"/>
          <p:nvPr/>
        </p:nvSpPr>
        <p:spPr>
          <a:xfrm>
            <a:off x="755650" y="5073650"/>
            <a:ext cx="7632700" cy="1019175"/>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Make a mountain out of a molehill.</a:t>
            </a:r>
          </a:p>
        </p:txBody>
      </p:sp>
      <p:sp>
        <p:nvSpPr>
          <p:cNvPr id="8" name="TextBox 7">
            <a:extLst>
              <a:ext uri="{FF2B5EF4-FFF2-40B4-BE49-F238E27FC236}">
                <a16:creationId xmlns:a16="http://schemas.microsoft.com/office/drawing/2014/main" id="{55486611-D1C1-4E3B-AC04-C7148A2140E2}"/>
              </a:ext>
            </a:extLst>
          </p:cNvPr>
          <p:cNvSpPr txBox="1"/>
          <p:nvPr/>
        </p:nvSpPr>
        <p:spPr>
          <a:xfrm>
            <a:off x="4686300" y="1468438"/>
            <a:ext cx="3698875" cy="1754187"/>
          </a:xfrm>
          <a:prstGeom prst="rect">
            <a:avLst/>
          </a:prstGeom>
          <a:solidFill>
            <a:schemeClr val="accent6">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Alliteration is often found in sayings and humorous poetry, so be creative with the words and phrasing of your language.</a:t>
            </a:r>
          </a:p>
        </p:txBody>
      </p:sp>
      <p:pic>
        <p:nvPicPr>
          <p:cNvPr id="122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16263" y="3506788"/>
            <a:ext cx="3319462"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title"/>
          </p:nvPr>
        </p:nvSpPr>
        <p:spPr>
          <a:xfrm>
            <a:off x="457200" y="479425"/>
            <a:ext cx="8220075" cy="993775"/>
          </a:xfrm>
        </p:spPr>
        <p:txBody>
          <a:bodyPr/>
          <a:lstStyle/>
          <a:p>
            <a:pPr eaLnBrk="1" hangingPunct="1"/>
            <a:r>
              <a:rPr lang="en-GB" altLang="en-US" smtClean="0"/>
              <a:t>How to Identify Alliteration</a:t>
            </a:r>
          </a:p>
        </p:txBody>
      </p:sp>
      <p:sp>
        <p:nvSpPr>
          <p:cNvPr id="13315" name="TextBox 3"/>
          <p:cNvSpPr txBox="1">
            <a:spLocks noChangeArrowheads="1"/>
          </p:cNvSpPr>
          <p:nvPr/>
        </p:nvSpPr>
        <p:spPr bwMode="auto">
          <a:xfrm>
            <a:off x="755650" y="1468438"/>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best way to spot alliteration being used is to read out the sentence, listening for the words with the identical consonant sounds. As you read these sentences, identify the alliterative letter or sound.</a:t>
            </a:r>
          </a:p>
        </p:txBody>
      </p:sp>
      <p:pic>
        <p:nvPicPr>
          <p:cNvPr id="1331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66900" y="2716213"/>
            <a:ext cx="4324350"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a:xfrm>
            <a:off x="457200" y="479425"/>
            <a:ext cx="8220075" cy="993775"/>
          </a:xfrm>
        </p:spPr>
        <p:txBody>
          <a:bodyPr/>
          <a:lstStyle/>
          <a:p>
            <a:pPr eaLnBrk="1" hangingPunct="1"/>
            <a:r>
              <a:rPr lang="en-GB" altLang="en-US" smtClean="0"/>
              <a:t>Check out the Consonant</a:t>
            </a:r>
          </a:p>
        </p:txBody>
      </p:sp>
      <p:sp>
        <p:nvSpPr>
          <p:cNvPr id="14339" name="TextBox 3"/>
          <p:cNvSpPr txBox="1">
            <a:spLocks noChangeArrowheads="1"/>
          </p:cNvSpPr>
          <p:nvPr/>
        </p:nvSpPr>
        <p:spPr bwMode="auto">
          <a:xfrm>
            <a:off x="755650" y="1468438"/>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Which letter is being repeated in the following sentences?</a:t>
            </a:r>
          </a:p>
        </p:txBody>
      </p:sp>
      <p:sp>
        <p:nvSpPr>
          <p:cNvPr id="5" name="TextBox 4">
            <a:extLst>
              <a:ext uri="{FF2B5EF4-FFF2-40B4-BE49-F238E27FC236}">
                <a16:creationId xmlns:a16="http://schemas.microsoft.com/office/drawing/2014/main" id="{66CBE365-CCF6-499A-8588-D4B3F5226ABE}"/>
              </a:ext>
            </a:extLst>
          </p:cNvPr>
          <p:cNvSpPr txBox="1"/>
          <p:nvPr/>
        </p:nvSpPr>
        <p:spPr>
          <a:xfrm>
            <a:off x="755650" y="1925638"/>
            <a:ext cx="7632700" cy="1265237"/>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Betty and Bob brought back blue balloons from the big bazaar.</a:t>
            </a:r>
          </a:p>
        </p:txBody>
      </p:sp>
      <p:sp>
        <p:nvSpPr>
          <p:cNvPr id="6" name="TextBox 5">
            <a:extLst>
              <a:ext uri="{FF2B5EF4-FFF2-40B4-BE49-F238E27FC236}">
                <a16:creationId xmlns:a16="http://schemas.microsoft.com/office/drawing/2014/main" id="{82578F9D-265C-456C-9B06-046363F8C33B}"/>
              </a:ext>
            </a:extLst>
          </p:cNvPr>
          <p:cNvSpPr txBox="1"/>
          <p:nvPr/>
        </p:nvSpPr>
        <p:spPr>
          <a:xfrm>
            <a:off x="755650" y="3376613"/>
            <a:ext cx="7632700" cy="1265237"/>
          </a:xfrm>
          <a:prstGeom prst="rect">
            <a:avLst/>
          </a:prstGeom>
          <a:solidFill>
            <a:schemeClr val="accent6">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Four furious friends fought for the phone.</a:t>
            </a:r>
          </a:p>
        </p:txBody>
      </p:sp>
      <p:sp>
        <p:nvSpPr>
          <p:cNvPr id="7" name="TextBox 6">
            <a:extLst>
              <a:ext uri="{FF2B5EF4-FFF2-40B4-BE49-F238E27FC236}">
                <a16:creationId xmlns:a16="http://schemas.microsoft.com/office/drawing/2014/main" id="{95CD3A75-C0BE-4D7A-9486-4B58B08B2E04}"/>
              </a:ext>
            </a:extLst>
          </p:cNvPr>
          <p:cNvSpPr txBox="1"/>
          <p:nvPr/>
        </p:nvSpPr>
        <p:spPr>
          <a:xfrm>
            <a:off x="755650" y="4827588"/>
            <a:ext cx="7632700" cy="1265237"/>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Sam's shop stocks short, spotted socks.</a:t>
            </a:r>
          </a:p>
        </p:txBody>
      </p:sp>
      <p:pic>
        <p:nvPicPr>
          <p:cNvPr id="1434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59713" y="1639888"/>
            <a:ext cx="74453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4200" y="2513013"/>
            <a:ext cx="7429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80213" y="3575050"/>
            <a:ext cx="1717675"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6113" y="4232275"/>
            <a:ext cx="1274762"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479425"/>
            <a:ext cx="8220075" cy="993775"/>
          </a:xfrm>
        </p:spPr>
        <p:txBody>
          <a:bodyPr/>
          <a:lstStyle/>
          <a:p>
            <a:pPr eaLnBrk="1" hangingPunct="1"/>
            <a:r>
              <a:rPr lang="en-GB" altLang="en-US" smtClean="0"/>
              <a:t>Try It Yourself</a:t>
            </a:r>
          </a:p>
        </p:txBody>
      </p:sp>
      <p:sp>
        <p:nvSpPr>
          <p:cNvPr id="15363" name="TextBox 3"/>
          <p:cNvSpPr txBox="1">
            <a:spLocks noChangeArrowheads="1"/>
          </p:cNvSpPr>
          <p:nvPr/>
        </p:nvSpPr>
        <p:spPr bwMode="auto">
          <a:xfrm>
            <a:off x="755650" y="146843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Look at the pictures and improve the sentences by using alliterative descriptions for each one. </a:t>
            </a:r>
          </a:p>
        </p:txBody>
      </p:sp>
      <p:sp>
        <p:nvSpPr>
          <p:cNvPr id="5" name="TextBox 4">
            <a:extLst>
              <a:ext uri="{FF2B5EF4-FFF2-40B4-BE49-F238E27FC236}">
                <a16:creationId xmlns:a16="http://schemas.microsoft.com/office/drawing/2014/main" id="{D294E6C7-17B9-4881-90FD-D4234E8AB2E1}"/>
              </a:ext>
            </a:extLst>
          </p:cNvPr>
          <p:cNvSpPr txBox="1"/>
          <p:nvPr/>
        </p:nvSpPr>
        <p:spPr>
          <a:xfrm>
            <a:off x="755650" y="2251075"/>
            <a:ext cx="7632700" cy="1433513"/>
          </a:xfrm>
          <a:prstGeom prst="rect">
            <a:avLst/>
          </a:prstGeom>
          <a:solidFill>
            <a:schemeClr val="accent4">
              <a:lumMod val="60000"/>
              <a:lumOff val="40000"/>
            </a:schemeClr>
          </a:solidFill>
        </p:spPr>
        <p:txBody>
          <a:bodyPr lIns="108000" tIns="108000" rIns="108000" bIns="108000" anchor="ctr"/>
          <a:lstStyle/>
          <a:p>
            <a:pPr algn="ctr" eaLnBrk="1" fontAlgn="auto" hangingPunct="1">
              <a:lnSpc>
                <a:spcPct val="150000"/>
              </a:lnSpc>
              <a:spcBef>
                <a:spcPts val="0"/>
              </a:spcBef>
              <a:spcAft>
                <a:spcPts val="0"/>
              </a:spcAft>
              <a:defRPr/>
            </a:pPr>
            <a:r>
              <a:rPr lang="en-GB" dirty="0">
                <a:latin typeface="+mn-lt"/>
              </a:rPr>
              <a:t>Which sentence gives more description?</a:t>
            </a:r>
          </a:p>
          <a:p>
            <a:pPr algn="ctr" eaLnBrk="1" fontAlgn="auto" hangingPunct="1">
              <a:lnSpc>
                <a:spcPct val="150000"/>
              </a:lnSpc>
              <a:spcBef>
                <a:spcPts val="0"/>
              </a:spcBef>
              <a:spcAft>
                <a:spcPts val="0"/>
              </a:spcAft>
              <a:defRPr/>
            </a:pPr>
            <a:r>
              <a:rPr lang="en-GB" dirty="0">
                <a:latin typeface="+mn-lt"/>
              </a:rPr>
              <a:t>The butterfly flew past.</a:t>
            </a:r>
          </a:p>
          <a:p>
            <a:pPr algn="ctr" eaLnBrk="1" fontAlgn="auto" hangingPunct="1">
              <a:lnSpc>
                <a:spcPct val="150000"/>
              </a:lnSpc>
              <a:spcBef>
                <a:spcPts val="0"/>
              </a:spcBef>
              <a:spcAft>
                <a:spcPts val="0"/>
              </a:spcAft>
              <a:defRPr/>
            </a:pPr>
            <a:r>
              <a:rPr lang="en-GB" dirty="0">
                <a:latin typeface="+mn-lt"/>
              </a:rPr>
              <a:t>The </a:t>
            </a:r>
            <a:r>
              <a:rPr lang="en-GB" u="sng" dirty="0">
                <a:latin typeface="+mn-lt"/>
              </a:rPr>
              <a:t>b</a:t>
            </a:r>
            <a:r>
              <a:rPr lang="en-GB" dirty="0">
                <a:latin typeface="+mn-lt"/>
              </a:rPr>
              <a:t>utterfly </a:t>
            </a:r>
            <a:r>
              <a:rPr lang="en-GB" u="sng" dirty="0">
                <a:latin typeface="+mn-lt"/>
              </a:rPr>
              <a:t>b</a:t>
            </a:r>
            <a:r>
              <a:rPr lang="en-GB" dirty="0">
                <a:latin typeface="+mn-lt"/>
              </a:rPr>
              <a:t>rushed </a:t>
            </a:r>
            <a:r>
              <a:rPr lang="en-GB" u="sng" dirty="0">
                <a:latin typeface="+mn-lt"/>
              </a:rPr>
              <a:t>b</a:t>
            </a:r>
            <a:r>
              <a:rPr lang="en-GB" dirty="0">
                <a:latin typeface="+mn-lt"/>
              </a:rPr>
              <a:t>riefly against the </a:t>
            </a:r>
            <a:r>
              <a:rPr lang="en-GB" u="sng" dirty="0">
                <a:latin typeface="+mn-lt"/>
              </a:rPr>
              <a:t>b</a:t>
            </a:r>
            <a:r>
              <a:rPr lang="en-GB" dirty="0">
                <a:latin typeface="+mn-lt"/>
              </a:rPr>
              <a:t>eautiful </a:t>
            </a:r>
            <a:r>
              <a:rPr lang="en-GB" u="sng" dirty="0">
                <a:latin typeface="+mn-lt"/>
              </a:rPr>
              <a:t>b</a:t>
            </a:r>
            <a:r>
              <a:rPr lang="en-GB" dirty="0">
                <a:latin typeface="+mn-lt"/>
              </a:rPr>
              <a:t>ush.</a:t>
            </a:r>
          </a:p>
        </p:txBody>
      </p:sp>
      <p:pic>
        <p:nvPicPr>
          <p:cNvPr id="1536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61188" y="2401888"/>
            <a:ext cx="1497012"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6" name="Group 10"/>
          <p:cNvGrpSpPr>
            <a:grpSpLocks/>
          </p:cNvGrpSpPr>
          <p:nvPr/>
        </p:nvGrpSpPr>
        <p:grpSpPr bwMode="auto">
          <a:xfrm>
            <a:off x="755650" y="3727450"/>
            <a:ext cx="7632700" cy="2681288"/>
            <a:chOff x="755650" y="3727939"/>
            <a:chExt cx="7632700" cy="2681532"/>
          </a:xfrm>
        </p:grpSpPr>
        <p:sp>
          <p:nvSpPr>
            <p:cNvPr id="6" name="TextBox 5">
              <a:extLst>
                <a:ext uri="{FF2B5EF4-FFF2-40B4-BE49-F238E27FC236}">
                  <a16:creationId xmlns:a16="http://schemas.microsoft.com/office/drawing/2014/main" id="{7FF1F03C-B5E6-4E10-9E1E-55567D8B1F95}"/>
                </a:ext>
              </a:extLst>
            </p:cNvPr>
            <p:cNvSpPr txBox="1"/>
            <p:nvPr/>
          </p:nvSpPr>
          <p:spPr>
            <a:xfrm>
              <a:off x="755650" y="3851775"/>
              <a:ext cx="7632700" cy="2241754"/>
            </a:xfrm>
            <a:prstGeom prst="rect">
              <a:avLst/>
            </a:prstGeom>
            <a:solidFill>
              <a:schemeClr val="accent6">
                <a:lumMod val="40000"/>
                <a:lumOff val="60000"/>
              </a:schemeClr>
            </a:solidFill>
          </p:spPr>
          <p:txBody>
            <a:bodyPr lIns="108000" tIns="108000" rIns="108000" bIns="108000" anchor="ctr"/>
            <a:lstStyle/>
            <a:p>
              <a:pPr eaLnBrk="1" fontAlgn="auto" hangingPunct="1">
                <a:spcBef>
                  <a:spcPts val="0"/>
                </a:spcBef>
                <a:spcAft>
                  <a:spcPts val="0"/>
                </a:spcAft>
                <a:defRPr/>
              </a:pPr>
              <a:r>
                <a:rPr lang="en-GB" dirty="0">
                  <a:latin typeface="+mn-lt"/>
                </a:rPr>
                <a:t>Try it yourself. </a:t>
              </a:r>
            </a:p>
            <a:p>
              <a:pPr marL="285750" indent="-285750" eaLnBrk="1" fontAlgn="auto" hangingPunct="1">
                <a:lnSpc>
                  <a:spcPct val="150000"/>
                </a:lnSpc>
                <a:spcBef>
                  <a:spcPts val="0"/>
                </a:spcBef>
                <a:spcAft>
                  <a:spcPts val="0"/>
                </a:spcAft>
                <a:buFont typeface="Arial" panose="020B0604020202020204" pitchFamily="34" charset="0"/>
                <a:buChar char="•"/>
                <a:defRPr/>
              </a:pPr>
              <a:r>
                <a:rPr lang="en-GB" dirty="0">
                  <a:latin typeface="+mn-lt"/>
                </a:rPr>
                <a:t>The dog... </a:t>
              </a:r>
            </a:p>
            <a:p>
              <a:pPr marL="285750" indent="-285750" eaLnBrk="1" fontAlgn="auto" hangingPunct="1">
                <a:lnSpc>
                  <a:spcPct val="150000"/>
                </a:lnSpc>
                <a:spcBef>
                  <a:spcPts val="0"/>
                </a:spcBef>
                <a:spcAft>
                  <a:spcPts val="0"/>
                </a:spcAft>
                <a:buFont typeface="Arial" panose="020B0604020202020204" pitchFamily="34" charset="0"/>
                <a:buChar char="•"/>
                <a:defRPr/>
              </a:pPr>
              <a:r>
                <a:rPr lang="en-GB" dirty="0">
                  <a:latin typeface="+mn-lt"/>
                </a:rPr>
                <a:t>The teacher…</a:t>
              </a:r>
            </a:p>
            <a:p>
              <a:pPr marL="285750" indent="-285750" eaLnBrk="1" fontAlgn="auto" hangingPunct="1">
                <a:lnSpc>
                  <a:spcPct val="150000"/>
                </a:lnSpc>
                <a:spcBef>
                  <a:spcPts val="0"/>
                </a:spcBef>
                <a:spcAft>
                  <a:spcPts val="0"/>
                </a:spcAft>
                <a:buFont typeface="Arial" panose="020B0604020202020204" pitchFamily="34" charset="0"/>
                <a:buChar char="•"/>
                <a:defRPr/>
              </a:pPr>
              <a:r>
                <a:rPr lang="en-GB" dirty="0">
                  <a:latin typeface="+mn-lt"/>
                </a:rPr>
                <a:t>The pupil…</a:t>
              </a:r>
            </a:p>
          </p:txBody>
        </p:sp>
        <p:pic>
          <p:nvPicPr>
            <p:cNvPr id="153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87361" y="4057162"/>
              <a:ext cx="2299287" cy="220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60340" y="3727939"/>
              <a:ext cx="3333226" cy="2681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a:xfrm>
            <a:off x="457200" y="479425"/>
            <a:ext cx="8220075" cy="993775"/>
          </a:xfrm>
        </p:spPr>
        <p:txBody>
          <a:bodyPr/>
          <a:lstStyle/>
          <a:p>
            <a:pPr eaLnBrk="1" hangingPunct="1"/>
            <a:r>
              <a:rPr lang="en-GB" altLang="en-US" smtClean="0"/>
              <a:t>Notable Names</a:t>
            </a:r>
          </a:p>
        </p:txBody>
      </p:sp>
      <p:sp>
        <p:nvSpPr>
          <p:cNvPr id="16387" name="TextBox 3"/>
          <p:cNvSpPr txBox="1">
            <a:spLocks noChangeArrowheads="1"/>
          </p:cNvSpPr>
          <p:nvPr/>
        </p:nvSpPr>
        <p:spPr bwMode="auto">
          <a:xfrm>
            <a:off x="755650" y="146843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Cartoon characters have alliterative names because the creators want you to remember them. Does it work? How many can you name?</a:t>
            </a:r>
          </a:p>
        </p:txBody>
      </p:sp>
      <p:grpSp>
        <p:nvGrpSpPr>
          <p:cNvPr id="8" name="Group 7"/>
          <p:cNvGrpSpPr>
            <a:grpSpLocks/>
          </p:cNvGrpSpPr>
          <p:nvPr/>
        </p:nvGrpSpPr>
        <p:grpSpPr bwMode="auto">
          <a:xfrm>
            <a:off x="755650" y="2251075"/>
            <a:ext cx="7831138" cy="3841750"/>
            <a:chOff x="755650" y="2251606"/>
            <a:chExt cx="7831016" cy="3841219"/>
          </a:xfrm>
        </p:grpSpPr>
        <p:sp>
          <p:nvSpPr>
            <p:cNvPr id="7" name="TextBox 6">
              <a:extLst>
                <a:ext uri="{FF2B5EF4-FFF2-40B4-BE49-F238E27FC236}">
                  <a16:creationId xmlns:a16="http://schemas.microsoft.com/office/drawing/2014/main" id="{C7EB2536-C554-41A3-B2EA-7423F7A67AF4}"/>
                </a:ext>
              </a:extLst>
            </p:cNvPr>
            <p:cNvSpPr txBox="1"/>
            <p:nvPr/>
          </p:nvSpPr>
          <p:spPr>
            <a:xfrm>
              <a:off x="3868690" y="2251606"/>
              <a:ext cx="4519542" cy="3841219"/>
            </a:xfrm>
            <a:prstGeom prst="rect">
              <a:avLst/>
            </a:prstGeom>
            <a:solidFill>
              <a:schemeClr val="accent6">
                <a:lumMod val="40000"/>
                <a:lumOff val="60000"/>
              </a:schemeClr>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5" name="TextBox 4">
              <a:extLst>
                <a:ext uri="{FF2B5EF4-FFF2-40B4-BE49-F238E27FC236}">
                  <a16:creationId xmlns:a16="http://schemas.microsoft.com/office/drawing/2014/main" id="{3F75AA56-3F28-441C-B187-E8775192807D}"/>
                </a:ext>
              </a:extLst>
            </p:cNvPr>
            <p:cNvSpPr txBox="1"/>
            <p:nvPr/>
          </p:nvSpPr>
          <p:spPr>
            <a:xfrm>
              <a:off x="755650" y="2251606"/>
              <a:ext cx="3113040" cy="3841219"/>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Can you think of an alliterative name for                        a friend? </a:t>
              </a:r>
            </a:p>
            <a:p>
              <a:pPr algn="ctr" eaLnBrk="1" fontAlgn="auto" hangingPunct="1">
                <a:spcBef>
                  <a:spcPts val="0"/>
                </a:spcBef>
                <a:spcAft>
                  <a:spcPts val="0"/>
                </a:spcAft>
                <a:defRPr/>
              </a:pPr>
              <a:endParaRPr lang="en-GB" dirty="0">
                <a:latin typeface="+mn-lt"/>
              </a:endParaRPr>
            </a:p>
            <a:p>
              <a:pPr algn="ctr" eaLnBrk="1" fontAlgn="auto" hangingPunct="1">
                <a:spcBef>
                  <a:spcPts val="0"/>
                </a:spcBef>
                <a:spcAft>
                  <a:spcPts val="0"/>
                </a:spcAft>
                <a:defRPr/>
              </a:pPr>
              <a:r>
                <a:rPr lang="en-GB" dirty="0">
                  <a:latin typeface="+mn-lt"/>
                </a:rPr>
                <a:t>Think about their personality as you try to describe them.</a:t>
              </a:r>
            </a:p>
            <a:p>
              <a:pPr algn="ctr" eaLnBrk="1" fontAlgn="auto" hangingPunct="1">
                <a:spcBef>
                  <a:spcPts val="0"/>
                </a:spcBef>
                <a:spcAft>
                  <a:spcPts val="0"/>
                </a:spcAft>
                <a:defRPr/>
              </a:pPr>
              <a:endParaRPr lang="en-GB" dirty="0">
                <a:latin typeface="+mn-lt"/>
              </a:endParaRPr>
            </a:p>
            <a:p>
              <a:pPr algn="ctr" eaLnBrk="1" fontAlgn="auto" hangingPunct="1">
                <a:spcBef>
                  <a:spcPts val="0"/>
                </a:spcBef>
                <a:spcAft>
                  <a:spcPts val="0"/>
                </a:spcAft>
                <a:defRPr/>
              </a:pPr>
              <a:r>
                <a:rPr lang="en-GB" dirty="0">
                  <a:latin typeface="+mn-lt"/>
                </a:rPr>
                <a:t>For example: Sam Smiley, Grace Grin, Moody Myrtle. </a:t>
              </a:r>
            </a:p>
          </p:txBody>
        </p:sp>
        <p:pic>
          <p:nvPicPr>
            <p:cNvPr id="1639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20324" y="2523392"/>
              <a:ext cx="4566342"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a:xfrm>
            <a:off x="457200" y="479425"/>
            <a:ext cx="8220075" cy="993775"/>
          </a:xfrm>
        </p:spPr>
        <p:txBody>
          <a:bodyPr/>
          <a:lstStyle/>
          <a:p>
            <a:pPr eaLnBrk="1" hangingPunct="1"/>
            <a:r>
              <a:rPr lang="en-GB" altLang="en-US" smtClean="0"/>
              <a:t>Brand Names</a:t>
            </a:r>
          </a:p>
        </p:txBody>
      </p:sp>
      <p:sp>
        <p:nvSpPr>
          <p:cNvPr id="17411" name="TextBox 3"/>
          <p:cNvSpPr txBox="1">
            <a:spLocks noChangeArrowheads="1"/>
          </p:cNvSpPr>
          <p:nvPr/>
        </p:nvSpPr>
        <p:spPr bwMode="auto">
          <a:xfrm>
            <a:off x="755650" y="1468438"/>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most common use of alliteration is used in slogans for brand products. This is so that customers remember them easily. </a:t>
            </a:r>
          </a:p>
          <a:p>
            <a:pPr algn="ctr" eaLnBrk="1" hangingPunct="1">
              <a:lnSpc>
                <a:spcPct val="100000"/>
              </a:lnSpc>
              <a:spcBef>
                <a:spcPct val="0"/>
              </a:spcBef>
              <a:buFontTx/>
              <a:buNone/>
            </a:pPr>
            <a:r>
              <a:rPr lang="en-GB" altLang="en-US">
                <a:solidFill>
                  <a:schemeClr val="tx1"/>
                </a:solidFill>
              </a:rPr>
              <a:t>Does it work? How many do you know?</a:t>
            </a:r>
          </a:p>
        </p:txBody>
      </p:sp>
      <p:sp>
        <p:nvSpPr>
          <p:cNvPr id="5" name="TextBox 4">
            <a:extLst>
              <a:ext uri="{FF2B5EF4-FFF2-40B4-BE49-F238E27FC236}">
                <a16:creationId xmlns:a16="http://schemas.microsoft.com/office/drawing/2014/main" id="{69164F4F-5C56-4863-A35F-7A535B290BFC}"/>
              </a:ext>
            </a:extLst>
          </p:cNvPr>
          <p:cNvSpPr txBox="1"/>
          <p:nvPr/>
        </p:nvSpPr>
        <p:spPr>
          <a:xfrm>
            <a:off x="755650" y="2532063"/>
            <a:ext cx="4049713" cy="3560762"/>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Now, can you come up with your own original brand </a:t>
            </a:r>
          </a:p>
          <a:p>
            <a:pPr algn="ctr" eaLnBrk="1" fontAlgn="auto" hangingPunct="1">
              <a:spcBef>
                <a:spcPts val="0"/>
              </a:spcBef>
              <a:spcAft>
                <a:spcPts val="0"/>
              </a:spcAft>
              <a:defRPr/>
            </a:pPr>
            <a:r>
              <a:rPr lang="en-GB" dirty="0">
                <a:latin typeface="+mn-lt"/>
              </a:rPr>
              <a:t>slogan for a product?</a:t>
            </a:r>
          </a:p>
          <a:p>
            <a:pPr algn="ctr" eaLnBrk="1" fontAlgn="auto" hangingPunct="1">
              <a:spcBef>
                <a:spcPts val="0"/>
              </a:spcBef>
              <a:spcAft>
                <a:spcPts val="0"/>
              </a:spcAft>
              <a:defRPr/>
            </a:pPr>
            <a:endParaRPr lang="en-GB" dirty="0">
              <a:latin typeface="+mn-lt"/>
            </a:endParaRPr>
          </a:p>
          <a:p>
            <a:pPr algn="ctr" eaLnBrk="1" fontAlgn="auto" hangingPunct="1">
              <a:spcBef>
                <a:spcPts val="0"/>
              </a:spcBef>
              <a:spcAft>
                <a:spcPts val="0"/>
              </a:spcAft>
              <a:defRPr/>
            </a:pPr>
            <a:r>
              <a:rPr lang="en-GB" dirty="0">
                <a:latin typeface="+mn-lt"/>
              </a:rPr>
              <a:t>For example:</a:t>
            </a:r>
          </a:p>
          <a:p>
            <a:pPr algn="ctr" eaLnBrk="1" fontAlgn="auto" hangingPunct="1">
              <a:spcBef>
                <a:spcPts val="0"/>
              </a:spcBef>
              <a:spcAft>
                <a:spcPts val="0"/>
              </a:spcAft>
              <a:defRPr/>
            </a:pPr>
            <a:r>
              <a:rPr lang="en-GB" dirty="0">
                <a:latin typeface="+mn-lt"/>
              </a:rPr>
              <a:t>Tessie’s tissues trap nose trickles.</a:t>
            </a:r>
          </a:p>
        </p:txBody>
      </p:sp>
      <p:pic>
        <p:nvPicPr>
          <p:cNvPr id="17413" name="Picture 6"/>
          <p:cNvPicPr>
            <a:picLocks noChangeAspect="1"/>
          </p:cNvPicPr>
          <p:nvPr/>
        </p:nvPicPr>
        <p:blipFill>
          <a:blip r:embed="rId2">
            <a:extLst>
              <a:ext uri="{28A0092B-C50C-407E-A947-70E740481C1C}">
                <a14:useLocalDpi xmlns:a14="http://schemas.microsoft.com/office/drawing/2010/main" val="0"/>
              </a:ext>
            </a:extLst>
          </a:blip>
          <a:srcRect t="17294" b="6573"/>
          <a:stretch>
            <a:fillRect/>
          </a:stretch>
        </p:blipFill>
        <p:spPr bwMode="auto">
          <a:xfrm>
            <a:off x="4805363" y="2532063"/>
            <a:ext cx="3582987" cy="356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a:xfrm>
            <a:off x="457200" y="479425"/>
            <a:ext cx="8220075" cy="993775"/>
          </a:xfrm>
        </p:spPr>
        <p:txBody>
          <a:bodyPr/>
          <a:lstStyle/>
          <a:p>
            <a:pPr eaLnBrk="1" hangingPunct="1"/>
            <a:r>
              <a:rPr lang="en-GB" altLang="en-US" smtClean="0"/>
              <a:t>Vocabulary for Verse </a:t>
            </a:r>
          </a:p>
        </p:txBody>
      </p:sp>
      <p:sp>
        <p:nvSpPr>
          <p:cNvPr id="18435" name="TextBox 3"/>
          <p:cNvSpPr txBox="1">
            <a:spLocks noChangeArrowheads="1"/>
          </p:cNvSpPr>
          <p:nvPr/>
        </p:nvSpPr>
        <p:spPr bwMode="auto">
          <a:xfrm>
            <a:off x="755650" y="1468438"/>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In poetry, the vocabulary you choose can set the mood. Try using different alliterative words to create more detailed description of appearance, humour or character.</a:t>
            </a:r>
          </a:p>
        </p:txBody>
      </p:sp>
      <p:sp>
        <p:nvSpPr>
          <p:cNvPr id="5" name="TextBox 4">
            <a:extLst>
              <a:ext uri="{FF2B5EF4-FFF2-40B4-BE49-F238E27FC236}">
                <a16:creationId xmlns:a16="http://schemas.microsoft.com/office/drawing/2014/main" id="{1DE016A2-26B4-4FB4-A71F-3811AD7FE810}"/>
              </a:ext>
            </a:extLst>
          </p:cNvPr>
          <p:cNvSpPr txBox="1"/>
          <p:nvPr/>
        </p:nvSpPr>
        <p:spPr>
          <a:xfrm>
            <a:off x="750888" y="2541588"/>
            <a:ext cx="7632700" cy="3551237"/>
          </a:xfrm>
          <a:prstGeom prst="rect">
            <a:avLst/>
          </a:prstGeom>
          <a:solidFill>
            <a:schemeClr val="accent4">
              <a:lumMod val="60000"/>
              <a:lumOff val="40000"/>
            </a:schemeClr>
          </a:solidFill>
        </p:spPr>
        <p:txBody>
          <a:bodyPr lIns="108000" tIns="108000" rIns="108000" bIns="108000"/>
          <a:lstStyle/>
          <a:p>
            <a:pPr algn="ctr" eaLnBrk="1" fontAlgn="auto" hangingPunct="1">
              <a:lnSpc>
                <a:spcPct val="150000"/>
              </a:lnSpc>
              <a:spcBef>
                <a:spcPts val="0"/>
              </a:spcBef>
              <a:spcAft>
                <a:spcPts val="0"/>
              </a:spcAft>
              <a:defRPr/>
            </a:pPr>
            <a:r>
              <a:rPr lang="en-GB" dirty="0">
                <a:latin typeface="+mn-lt"/>
              </a:rPr>
              <a:t>For example: </a:t>
            </a:r>
          </a:p>
          <a:p>
            <a:pPr algn="ctr" eaLnBrk="1" fontAlgn="auto" hangingPunct="1">
              <a:spcBef>
                <a:spcPts val="0"/>
              </a:spcBef>
              <a:spcAft>
                <a:spcPts val="0"/>
              </a:spcAft>
              <a:defRPr/>
            </a:pPr>
            <a:r>
              <a:rPr lang="en-GB" dirty="0">
                <a:latin typeface="+mn-lt"/>
              </a:rPr>
              <a:t>The glossy coat of the gentle goat glistened in the gloaming. (appearance)</a:t>
            </a:r>
          </a:p>
          <a:p>
            <a:pPr algn="ctr" eaLnBrk="1" fontAlgn="auto" hangingPunct="1">
              <a:lnSpc>
                <a:spcPct val="200000"/>
              </a:lnSpc>
              <a:spcBef>
                <a:spcPts val="0"/>
              </a:spcBef>
              <a:spcAft>
                <a:spcPts val="0"/>
              </a:spcAft>
              <a:defRPr/>
            </a:pPr>
            <a:r>
              <a:rPr lang="en-GB" dirty="0">
                <a:latin typeface="+mn-lt"/>
              </a:rPr>
              <a:t>The green goat gobbled gooseberries. (humour)</a:t>
            </a:r>
          </a:p>
          <a:p>
            <a:pPr algn="ctr" eaLnBrk="1" fontAlgn="auto" hangingPunct="1">
              <a:lnSpc>
                <a:spcPct val="200000"/>
              </a:lnSpc>
              <a:spcBef>
                <a:spcPts val="0"/>
              </a:spcBef>
              <a:spcAft>
                <a:spcPts val="0"/>
              </a:spcAft>
              <a:defRPr/>
            </a:pPr>
            <a:r>
              <a:rPr lang="en-GB" dirty="0">
                <a:latin typeface="+mn-lt"/>
              </a:rPr>
              <a:t>The grumpy goat groaned grotesquely. (character)</a:t>
            </a:r>
          </a:p>
        </p:txBody>
      </p:sp>
      <p:pic>
        <p:nvPicPr>
          <p:cNvPr id="1843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6588" y="3328988"/>
            <a:ext cx="1631950" cy="269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70350" y="5108575"/>
            <a:ext cx="10033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a:xfrm>
            <a:off x="457200" y="479425"/>
            <a:ext cx="8220075" cy="993775"/>
          </a:xfrm>
        </p:spPr>
        <p:txBody>
          <a:bodyPr/>
          <a:lstStyle/>
          <a:p>
            <a:pPr eaLnBrk="1" hangingPunct="1"/>
            <a:r>
              <a:rPr lang="en-GB" altLang="en-US" smtClean="0"/>
              <a:t>Have a Go</a:t>
            </a:r>
          </a:p>
        </p:txBody>
      </p:sp>
      <p:sp>
        <p:nvSpPr>
          <p:cNvPr id="19459" name="TextBox 3"/>
          <p:cNvSpPr txBox="1">
            <a:spLocks noChangeArrowheads="1"/>
          </p:cNvSpPr>
          <p:nvPr/>
        </p:nvSpPr>
        <p:spPr bwMode="auto">
          <a:xfrm>
            <a:off x="755650" y="1468438"/>
            <a:ext cx="76327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50000"/>
              </a:lnSpc>
              <a:spcBef>
                <a:spcPct val="0"/>
              </a:spcBef>
              <a:buFontTx/>
              <a:buNone/>
            </a:pPr>
            <a:r>
              <a:rPr lang="en-GB" altLang="en-US">
                <a:solidFill>
                  <a:schemeClr val="tx1"/>
                </a:solidFill>
              </a:rPr>
              <a:t>Find some alliterative words and phrases in poems that you know. </a:t>
            </a:r>
          </a:p>
          <a:p>
            <a:pPr algn="ctr" eaLnBrk="1" hangingPunct="1">
              <a:lnSpc>
                <a:spcPct val="150000"/>
              </a:lnSpc>
              <a:spcBef>
                <a:spcPct val="0"/>
              </a:spcBef>
              <a:buFontTx/>
              <a:buNone/>
            </a:pPr>
            <a:r>
              <a:rPr lang="en-GB" altLang="en-US">
                <a:solidFill>
                  <a:schemeClr val="tx1"/>
                </a:solidFill>
              </a:rPr>
              <a:t>What effect does it have? </a:t>
            </a:r>
          </a:p>
          <a:p>
            <a:pPr algn="ctr" eaLnBrk="1" hangingPunct="1">
              <a:lnSpc>
                <a:spcPct val="150000"/>
              </a:lnSpc>
              <a:spcBef>
                <a:spcPct val="0"/>
              </a:spcBef>
              <a:buFontTx/>
              <a:buNone/>
            </a:pPr>
            <a:r>
              <a:rPr lang="en-GB" altLang="en-US">
                <a:solidFill>
                  <a:schemeClr val="tx1"/>
                </a:solidFill>
              </a:rPr>
              <a:t>Does it add to the description of appearance, character or humour?</a:t>
            </a:r>
          </a:p>
        </p:txBody>
      </p:sp>
      <p:grpSp>
        <p:nvGrpSpPr>
          <p:cNvPr id="6" name="Group 5"/>
          <p:cNvGrpSpPr>
            <a:grpSpLocks/>
          </p:cNvGrpSpPr>
          <p:nvPr/>
        </p:nvGrpSpPr>
        <p:grpSpPr bwMode="auto">
          <a:xfrm>
            <a:off x="755650" y="2954338"/>
            <a:ext cx="7751763" cy="3138487"/>
            <a:chOff x="755650" y="2954215"/>
            <a:chExt cx="7751884" cy="3138610"/>
          </a:xfrm>
        </p:grpSpPr>
        <p:sp>
          <p:nvSpPr>
            <p:cNvPr id="5" name="TextBox 4">
              <a:extLst>
                <a:ext uri="{FF2B5EF4-FFF2-40B4-BE49-F238E27FC236}">
                  <a16:creationId xmlns:a16="http://schemas.microsoft.com/office/drawing/2014/main" id="{1A457AED-B8C9-4C01-8648-4C57FB833BA1}"/>
                </a:ext>
              </a:extLst>
            </p:cNvPr>
            <p:cNvSpPr txBox="1"/>
            <p:nvPr/>
          </p:nvSpPr>
          <p:spPr>
            <a:xfrm>
              <a:off x="755650" y="2954215"/>
              <a:ext cx="3587806" cy="3138610"/>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Have a go at adding alliteration to your own work to make it more interesting, memorable, humorous or descriptive.</a:t>
              </a:r>
            </a:p>
          </p:txBody>
        </p:sp>
        <p:pic>
          <p:nvPicPr>
            <p:cNvPr id="194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97191" y="3341342"/>
              <a:ext cx="4510343" cy="2751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a:xfrm>
            <a:off x="457200" y="479425"/>
            <a:ext cx="8220075" cy="993775"/>
          </a:xfrm>
        </p:spPr>
        <p:txBody>
          <a:bodyPr/>
          <a:lstStyle/>
          <a:p>
            <a:pPr eaLnBrk="1" hangingPunct="1"/>
            <a:r>
              <a:rPr lang="en-GB" altLang="en-US" smtClean="0"/>
              <a:t>Adding Amazing Alliteration</a:t>
            </a:r>
          </a:p>
        </p:txBody>
      </p:sp>
      <p:sp>
        <p:nvSpPr>
          <p:cNvPr id="20483" name="TextBox 3"/>
          <p:cNvSpPr txBox="1">
            <a:spLocks noChangeArrowheads="1"/>
          </p:cNvSpPr>
          <p:nvPr/>
        </p:nvSpPr>
        <p:spPr bwMode="auto">
          <a:xfrm>
            <a:off x="755650" y="1468438"/>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Remember:</a:t>
            </a:r>
          </a:p>
        </p:txBody>
      </p:sp>
      <p:sp>
        <p:nvSpPr>
          <p:cNvPr id="5" name="TextBox 4">
            <a:extLst>
              <a:ext uri="{FF2B5EF4-FFF2-40B4-BE49-F238E27FC236}">
                <a16:creationId xmlns:a16="http://schemas.microsoft.com/office/drawing/2014/main" id="{1D8461CD-FADD-4AA7-9AEF-B60ADFB386DD}"/>
              </a:ext>
            </a:extLst>
          </p:cNvPr>
          <p:cNvSpPr txBox="1"/>
          <p:nvPr/>
        </p:nvSpPr>
        <p:spPr>
          <a:xfrm>
            <a:off x="750888" y="1925638"/>
            <a:ext cx="2439987" cy="4167187"/>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Not every word has to be alliterative. </a:t>
            </a:r>
          </a:p>
          <a:p>
            <a:pPr algn="ctr" eaLnBrk="1" fontAlgn="auto" hangingPunct="1">
              <a:spcBef>
                <a:spcPts val="0"/>
              </a:spcBef>
              <a:spcAft>
                <a:spcPts val="0"/>
              </a:spcAft>
              <a:defRPr/>
            </a:pPr>
            <a:r>
              <a:rPr lang="en-GB" dirty="0">
                <a:latin typeface="+mn-lt"/>
              </a:rPr>
              <a:t>You can use prepositions such as ‘the’ and 'of' and pronouns such as 'his' and ‘her’ and still maintain the alliterative effect.</a:t>
            </a:r>
          </a:p>
        </p:txBody>
      </p:sp>
      <p:sp>
        <p:nvSpPr>
          <p:cNvPr id="7" name="TextBox 6">
            <a:extLst>
              <a:ext uri="{FF2B5EF4-FFF2-40B4-BE49-F238E27FC236}">
                <a16:creationId xmlns:a16="http://schemas.microsoft.com/office/drawing/2014/main" id="{AE3651E2-EE6C-4862-B5F9-37313392C1FB}"/>
              </a:ext>
            </a:extLst>
          </p:cNvPr>
          <p:cNvSpPr txBox="1"/>
          <p:nvPr/>
        </p:nvSpPr>
        <p:spPr>
          <a:xfrm>
            <a:off x="3346450" y="1925638"/>
            <a:ext cx="2441575" cy="4167187"/>
          </a:xfrm>
          <a:prstGeom prst="rect">
            <a:avLst/>
          </a:prstGeom>
          <a:solidFill>
            <a:schemeClr val="accent6">
              <a:lumMod val="40000"/>
              <a:lumOff val="6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Alliteration does not need to be an entire sentence. </a:t>
            </a:r>
          </a:p>
          <a:p>
            <a:pPr algn="ctr" eaLnBrk="1" fontAlgn="auto" hangingPunct="1">
              <a:spcBef>
                <a:spcPts val="0"/>
              </a:spcBef>
              <a:spcAft>
                <a:spcPts val="0"/>
              </a:spcAft>
              <a:defRPr/>
            </a:pPr>
            <a:endParaRPr lang="en-GB" dirty="0">
              <a:latin typeface="+mn-lt"/>
            </a:endParaRPr>
          </a:p>
          <a:p>
            <a:pPr algn="ctr" eaLnBrk="1" fontAlgn="auto" hangingPunct="1">
              <a:spcBef>
                <a:spcPts val="0"/>
              </a:spcBef>
              <a:spcAft>
                <a:spcPts val="0"/>
              </a:spcAft>
              <a:defRPr/>
            </a:pPr>
            <a:r>
              <a:rPr lang="en-GB" dirty="0">
                <a:latin typeface="+mn-lt"/>
              </a:rPr>
              <a:t>Any two-word phrase can be alliterative.</a:t>
            </a:r>
          </a:p>
        </p:txBody>
      </p:sp>
      <p:sp>
        <p:nvSpPr>
          <p:cNvPr id="8" name="TextBox 7">
            <a:extLst>
              <a:ext uri="{FF2B5EF4-FFF2-40B4-BE49-F238E27FC236}">
                <a16:creationId xmlns:a16="http://schemas.microsoft.com/office/drawing/2014/main" id="{42E4A1D9-DCFE-4076-A88E-7394DB2E51A2}"/>
              </a:ext>
            </a:extLst>
          </p:cNvPr>
          <p:cNvSpPr txBox="1"/>
          <p:nvPr/>
        </p:nvSpPr>
        <p:spPr>
          <a:xfrm>
            <a:off x="5943600" y="1925638"/>
            <a:ext cx="2439988" cy="4167187"/>
          </a:xfrm>
          <a:prstGeom prst="rect">
            <a:avLst/>
          </a:prstGeom>
          <a:solidFill>
            <a:schemeClr val="accent4">
              <a:lumMod val="60000"/>
              <a:lumOff val="40000"/>
            </a:schemeClr>
          </a:solidFill>
        </p:spPr>
        <p:txBody>
          <a:bodyPr lIns="108000" tIns="108000" rIns="108000" bIns="108000" anchor="ctr"/>
          <a:lstStyle/>
          <a:p>
            <a:pPr algn="ctr" eaLnBrk="1" fontAlgn="auto" hangingPunct="1">
              <a:spcBef>
                <a:spcPts val="0"/>
              </a:spcBef>
              <a:spcAft>
                <a:spcPts val="0"/>
              </a:spcAft>
              <a:defRPr/>
            </a:pPr>
            <a:r>
              <a:rPr lang="en-GB" dirty="0">
                <a:latin typeface="+mn-lt"/>
              </a:rPr>
              <a:t>Even some single words can be alliterative if they have multiple syllables which begin with the same consonant sound. </a:t>
            </a:r>
          </a:p>
          <a:p>
            <a:pPr algn="ctr" eaLnBrk="1" fontAlgn="auto" hangingPunct="1">
              <a:spcBef>
                <a:spcPts val="0"/>
              </a:spcBef>
              <a:spcAft>
                <a:spcPts val="0"/>
              </a:spcAft>
              <a:defRPr/>
            </a:pPr>
            <a:endParaRPr lang="en-GB" dirty="0">
              <a:latin typeface="+mn-lt"/>
            </a:endParaRPr>
          </a:p>
          <a:p>
            <a:pPr algn="ctr" eaLnBrk="1" fontAlgn="auto" hangingPunct="1">
              <a:spcBef>
                <a:spcPts val="0"/>
              </a:spcBef>
              <a:spcAft>
                <a:spcPts val="0"/>
              </a:spcAft>
              <a:defRPr/>
            </a:pPr>
            <a:r>
              <a:rPr lang="en-GB" dirty="0">
                <a:latin typeface="+mn-lt"/>
              </a:rPr>
              <a:t>Is the slide heading alliteration?</a:t>
            </a:r>
          </a:p>
        </p:txBody>
      </p:sp>
      <p:pic>
        <p:nvPicPr>
          <p:cNvPr id="2048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161352">
            <a:off x="-290513" y="3144838"/>
            <a:ext cx="2092326" cy="2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E602A4A-5725-42F1-9C1A-C88D498EBF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321D63-1BA7-48BE-A9A1-CE648EE5CD14}">
  <ds:schemaRefs>
    <ds:schemaRef ds:uri="http://schemas.microsoft.com/sharepoint/v3/contenttype/forms"/>
  </ds:schemaRefs>
</ds:datastoreItem>
</file>

<file path=customXml/itemProps3.xml><?xml version="1.0" encoding="utf-8"?>
<ds:datastoreItem xmlns:ds="http://schemas.openxmlformats.org/officeDocument/2006/customXml" ds:itemID="{A619B163-3818-4CFC-BD6F-A8ED71C11EE2}">
  <ds:schemaRefs>
    <ds:schemaRef ds:uri="http://schemas.microsoft.com/office/2006/metadata/properties"/>
    <ds:schemaRef ds:uri="http://purl.org/dc/terms/"/>
    <ds:schemaRef ds:uri="http://schemas.openxmlformats.org/package/2006/metadata/core-properties"/>
    <ds:schemaRef ds:uri="http://purl.org/dc/dcmitype/"/>
    <ds:schemaRef ds:uri="d95db8f1-e1cb-4420-9f59-d163227eb28d"/>
    <ds:schemaRef ds:uri="http://schemas.microsoft.com/office/2006/documentManagement/types"/>
    <ds:schemaRef ds:uri="http://purl.org/dc/elements/1.1/"/>
    <ds:schemaRef ds:uri="http://schemas.microsoft.com/office/infopath/2007/PartnerControls"/>
    <ds:schemaRef ds:uri="7fd6e460-b7e7-4dc0-8cf2-74cf8c75b1b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53</TotalTime>
  <Words>663</Words>
  <Application>Microsoft Office PowerPoint</Application>
  <PresentationFormat>On-screen Show (4:3)</PresentationFormat>
  <Paragraphs>64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Calibri</vt:lpstr>
      <vt:lpstr>Sassoon Infant Rg</vt:lpstr>
      <vt:lpstr>Arial</vt:lpstr>
      <vt:lpstr>Twinkl SemiBold</vt:lpstr>
      <vt:lpstr>Office Theme</vt:lpstr>
      <vt:lpstr>PowerPoint Presentation</vt:lpstr>
      <vt:lpstr>Alliteration</vt:lpstr>
      <vt:lpstr>What Is It?</vt:lpstr>
      <vt:lpstr>Why Use It?</vt:lpstr>
      <vt:lpstr>How to Use Alliteration</vt:lpstr>
      <vt:lpstr>How to Identify Alliteration</vt:lpstr>
      <vt:lpstr>Check out the Consonant</vt:lpstr>
      <vt:lpstr>Try It Yourself</vt:lpstr>
      <vt:lpstr>Notable Names</vt:lpstr>
      <vt:lpstr>Brand Names</vt:lpstr>
      <vt:lpstr>Vocabulary for Verse </vt:lpstr>
      <vt:lpstr>Have a Go</vt:lpstr>
      <vt:lpstr>Adding Amazing Alliteration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Janine Nayler</cp:lastModifiedBy>
  <cp:revision>14</cp:revision>
  <dcterms:created xsi:type="dcterms:W3CDTF">2017-04-06T14:24:07Z</dcterms:created>
  <dcterms:modified xsi:type="dcterms:W3CDTF">2021-01-04T16:36:57Z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