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8" r:id="rId2"/>
    <p:sldId id="259" r:id="rId3"/>
    <p:sldId id="266" r:id="rId4"/>
    <p:sldId id="267" r:id="rId5"/>
    <p:sldId id="271" r:id="rId6"/>
    <p:sldId id="268" r:id="rId7"/>
    <p:sldId id="265" r:id="rId8"/>
    <p:sldId id="264" r:id="rId9"/>
    <p:sldId id="269" r:id="rId10"/>
    <p:sldId id="25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7" autoAdjust="0"/>
    <p:restoredTop sz="94660"/>
  </p:normalViewPr>
  <p:slideViewPr>
    <p:cSldViewPr>
      <p:cViewPr varScale="1">
        <p:scale>
          <a:sx n="73" d="100"/>
          <a:sy n="73" d="100"/>
        </p:scale>
        <p:origin x="147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08C01-8B25-4E77-A836-EC50365D0D2F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1379C0-2F81-42C9-B243-5808F2A837F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79C0-2F81-42C9-B243-5808F2A837F8}" type="slidenum">
              <a:rPr lang="en-GB" smtClean="0"/>
              <a:t>3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6FD71-9FDB-478D-B811-88A1C220AF08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DD04-B694-47E4-BDE3-8D3497B3CA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6FD71-9FDB-478D-B811-88A1C220AF08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DD04-B694-47E4-BDE3-8D3497B3CA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6FD71-9FDB-478D-B811-88A1C220AF08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DD04-B694-47E4-BDE3-8D3497B3CA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6FD71-9FDB-478D-B811-88A1C220AF08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DD04-B694-47E4-BDE3-8D3497B3CA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6FD71-9FDB-478D-B811-88A1C220AF08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DD04-B694-47E4-BDE3-8D3497B3CA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6FD71-9FDB-478D-B811-88A1C220AF08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DD04-B694-47E4-BDE3-8D3497B3CA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6FD71-9FDB-478D-B811-88A1C220AF08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DD04-B694-47E4-BDE3-8D3497B3CA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6FD71-9FDB-478D-B811-88A1C220AF08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DD04-B694-47E4-BDE3-8D3497B3CA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6FD71-9FDB-478D-B811-88A1C220AF08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DD04-B694-47E4-BDE3-8D3497B3CA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6FD71-9FDB-478D-B811-88A1C220AF08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DD04-B694-47E4-BDE3-8D3497B3CA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6FD71-9FDB-478D-B811-88A1C220AF08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DD04-B694-47E4-BDE3-8D3497B3CAA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6FD71-9FDB-478D-B811-88A1C220AF08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4DD04-B694-47E4-BDE3-8D3497B3CAA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hyperlink" Target="https://www.youtube.com/watch?v=uVm6DtXx94A" TargetMode="External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8xqJO8uUgco" TargetMode="External"/><Relationship Id="rId10" Type="http://schemas.openxmlformats.org/officeDocument/2006/relationships/image" Target="../media/image6.gif"/><Relationship Id="rId4" Type="http://schemas.openxmlformats.org/officeDocument/2006/relationships/image" Target="../media/image1.png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audio1.wav"/><Relationship Id="rId7" Type="http://schemas.openxmlformats.org/officeDocument/2006/relationships/hyperlink" Target="https://www.youtube.com/watch?v=tAC2zlLcUe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6.gif"/><Relationship Id="rId5" Type="http://schemas.openxmlformats.org/officeDocument/2006/relationships/image" Target="../media/image11.png"/><Relationship Id="rId10" Type="http://schemas.openxmlformats.org/officeDocument/2006/relationships/image" Target="../media/image15.jpeg"/><Relationship Id="rId4" Type="http://schemas.openxmlformats.org/officeDocument/2006/relationships/image" Target="../media/image10.png"/><Relationship Id="rId9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7.png"/><Relationship Id="rId7" Type="http://schemas.openxmlformats.org/officeDocument/2006/relationships/hyperlink" Target="https://www.youtube.com/watch?v=lp35uzsHtWI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png"/><Relationship Id="rId7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13.png"/><Relationship Id="rId4" Type="http://schemas.openxmlformats.org/officeDocument/2006/relationships/image" Target="../media/image27.png"/><Relationship Id="rId9" Type="http://schemas.openxmlformats.org/officeDocument/2006/relationships/hyperlink" Target="https://www.youtube.com/watch?v=uf4Ke7Dexgw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9.jpeg"/><Relationship Id="rId17" Type="http://schemas.openxmlformats.org/officeDocument/2006/relationships/image" Target="../media/image54.png"/><Relationship Id="rId2" Type="http://schemas.openxmlformats.org/officeDocument/2006/relationships/audio" Target="../media/audio2.wav"/><Relationship Id="rId16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5" Type="http://schemas.openxmlformats.org/officeDocument/2006/relationships/image" Target="../media/image52.png"/><Relationship Id="rId10" Type="http://schemas.openxmlformats.org/officeDocument/2006/relationships/image" Target="../media/image47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Relationship Id="rId14" Type="http://schemas.openxmlformats.org/officeDocument/2006/relationships/image" Target="../media/image5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0543457"/>
              </p:ext>
            </p:extLst>
          </p:nvPr>
        </p:nvGraphicFramePr>
        <p:xfrm>
          <a:off x="2051720" y="548680"/>
          <a:ext cx="6096000" cy="1158240"/>
        </p:xfrm>
        <a:graphic>
          <a:graphicData uri="http://schemas.openxmlformats.org/drawingml/2006/table">
            <a:tbl>
              <a:tblPr/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rgbClr val="ADADAD"/>
                          </a:solidFill>
                        </a:rPr>
                        <a:t>LO: To name common garden mini</a:t>
                      </a:r>
                      <a:r>
                        <a:rPr lang="en-GB" sz="1400" baseline="0" dirty="0">
                          <a:solidFill>
                            <a:srgbClr val="ADADAD"/>
                          </a:solidFill>
                        </a:rPr>
                        <a:t> beasts</a:t>
                      </a:r>
                      <a:endParaRPr lang="en-GB" sz="1400" dirty="0">
                        <a:solidFill>
                          <a:srgbClr val="ADADAD"/>
                        </a:solidFill>
                      </a:endParaRPr>
                    </a:p>
                    <a:p>
                      <a:r>
                        <a:rPr lang="en-GB" sz="1400" baseline="0" dirty="0">
                          <a:solidFill>
                            <a:srgbClr val="ADADAD"/>
                          </a:solidFill>
                        </a:rPr>
                        <a:t> or:  To match symbols to photos  of common garden mini beasts </a:t>
                      </a:r>
                    </a:p>
                    <a:p>
                      <a:r>
                        <a:rPr lang="en-GB" sz="1400" dirty="0">
                          <a:solidFill>
                            <a:srgbClr val="ADADAD"/>
                          </a:solidFill>
                        </a:rPr>
                        <a:t>SC: I can </a:t>
                      </a:r>
                      <a:r>
                        <a:rPr lang="en-GB" sz="1400" baseline="0" dirty="0">
                          <a:solidFill>
                            <a:srgbClr val="ADADAD"/>
                          </a:solidFill>
                        </a:rPr>
                        <a:t> name 4 or more common garden mini beasts </a:t>
                      </a:r>
                    </a:p>
                    <a:p>
                      <a:r>
                        <a:rPr lang="en-GB" sz="1400" baseline="0" dirty="0">
                          <a:solidFill>
                            <a:srgbClr val="ADADAD"/>
                          </a:solidFill>
                        </a:rPr>
                        <a:t>        I can find the symbol  to match the photograph of 5 or more mini beasts</a:t>
                      </a:r>
                    </a:p>
                    <a:p>
                      <a:r>
                        <a:rPr lang="en-GB" sz="1400" dirty="0">
                          <a:solidFill>
                            <a:srgbClr val="ADADAD"/>
                          </a:solidFill>
                        </a:rPr>
                        <a:t>       </a:t>
                      </a:r>
                      <a:endParaRPr lang="en-GB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195" name="Picture 3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8931" y="5085184"/>
            <a:ext cx="2495077" cy="1279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5085184"/>
            <a:ext cx="2088232" cy="126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2276872"/>
            <a:ext cx="2376264" cy="1601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8" descr="Image result for bug animated 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48386" y="187298"/>
            <a:ext cx="2141149" cy="1081462"/>
          </a:xfrm>
          <a:prstGeom prst="rect">
            <a:avLst/>
          </a:prstGeom>
          <a:noFill/>
        </p:spPr>
      </p:pic>
      <p:pic>
        <p:nvPicPr>
          <p:cNvPr id="8202" name="Picture 10" descr="Image result for bug animated 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188640"/>
            <a:ext cx="1440160" cy="1440160"/>
          </a:xfrm>
          <a:prstGeom prst="rect">
            <a:avLst/>
          </a:prstGeom>
          <a:noFill/>
        </p:spPr>
      </p:pic>
      <p:pic>
        <p:nvPicPr>
          <p:cNvPr id="8204" name="Picture 12" descr="Image result for bug animated 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83768" y="908720"/>
            <a:ext cx="4476750" cy="4572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08669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60648"/>
            <a:ext cx="6429375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Relat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772816"/>
            <a:ext cx="5472608" cy="3425725"/>
          </a:xfrm>
          <a:prstGeom prst="rect">
            <a:avLst/>
          </a:prstGeom>
          <a:noFill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5373216"/>
            <a:ext cx="4895771" cy="1234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0543457"/>
              </p:ext>
            </p:extLst>
          </p:nvPr>
        </p:nvGraphicFramePr>
        <p:xfrm>
          <a:off x="395536" y="2420888"/>
          <a:ext cx="1872208" cy="518160"/>
        </p:xfrm>
        <a:graphic>
          <a:graphicData uri="http://schemas.openxmlformats.org/drawingml/2006/table">
            <a:tbl>
              <a:tblPr/>
              <a:tblGrid>
                <a:gridCol w="18722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rgbClr val="ADADAD"/>
                          </a:solidFill>
                        </a:rPr>
                        <a:t>Vocabulary  check:</a:t>
                      </a:r>
                      <a:endParaRPr lang="en-GB" sz="1400" baseline="0" dirty="0">
                        <a:solidFill>
                          <a:srgbClr val="ADADAD"/>
                        </a:solidFill>
                      </a:endParaRPr>
                    </a:p>
                    <a:p>
                      <a:r>
                        <a:rPr lang="en-GB" sz="1400" dirty="0">
                          <a:solidFill>
                            <a:srgbClr val="ADADAD"/>
                          </a:solidFill>
                        </a:rPr>
                        <a:t>       </a:t>
                      </a:r>
                      <a:endParaRPr lang="en-GB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0"/>
            <a:ext cx="7019925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5301208"/>
            <a:ext cx="64960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1916832"/>
            <a:ext cx="44196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Image result for eyes clipart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95736" y="1988840"/>
            <a:ext cx="1440160" cy="473931"/>
          </a:xfrm>
          <a:prstGeom prst="rect">
            <a:avLst/>
          </a:prstGeom>
          <a:noFill/>
        </p:spPr>
      </p:pic>
      <p:pic>
        <p:nvPicPr>
          <p:cNvPr id="4101" name="Picture 5" descr="Relat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1700808"/>
            <a:ext cx="1896999" cy="1944216"/>
          </a:xfrm>
          <a:prstGeom prst="rect">
            <a:avLst/>
          </a:prstGeom>
          <a:noFill/>
        </p:spPr>
      </p:pic>
      <p:pic>
        <p:nvPicPr>
          <p:cNvPr id="4103" name="Picture 7" descr="Image result for butterfly white background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6948264" y="1988840"/>
            <a:ext cx="1944216" cy="1351836"/>
          </a:xfrm>
          <a:prstGeom prst="rect">
            <a:avLst/>
          </a:prstGeom>
          <a:noFill/>
        </p:spPr>
      </p:pic>
      <p:pic>
        <p:nvPicPr>
          <p:cNvPr id="4105" name="Picture 9" descr="Image result for flying insect animated 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-1944216" y="1916832"/>
            <a:ext cx="1944216" cy="243027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 C 0.00573 -0.00255 0.0099 -0.00764 0.01563 -0.01042 C 0.02622 -0.01574 0.01771 -0.00949 0.02656 -0.01458 C 0.03212 -0.01782 0.03646 -0.02245 0.04219 -0.025 C 0.06007 -0.04884 0.04931 -0.05278 0.05156 -0.10417 C 0.05191 -0.11343 0.05955 -0.11782 0.06406 -0.12292 C 0.08056 -0.1419 0.09948 -0.15116 0.12031 -0.16042 C 0.13073 -0.15972 0.14115 -0.15949 0.15156 -0.15833 C 0.15365 -0.1581 0.15625 -0.1581 0.15781 -0.15625 C 0.16042 -0.15301 0.16406 -0.14375 0.16406 -0.14352 C 0.16806 -0.12269 0.16354 -0.14745 0.16719 -0.10417 C 0.1684 -0.08981 0.17483 -0.07361 0.18125 -0.0625 C 0.18299 -0.05949 0.18577 -0.05718 0.1875 -0.05417 C 0.1908 -0.04861 0.19184 -0.04097 0.19531 -0.03542 C 0.19861 -0.03009 0.20625 -0.02083 0.20625 -0.0206 C 0.22031 -0.02708 0.23524 -0.03009 0.25 -0.03333 C 0.25781 -0.03287 0.28681 -0.03958 0.3 -0.02708 C 0.30504 -0.02222 0.30851 -0.01366 0.31094 -0.00625 C 0.3132 0.00069 0.31719 0.01458 0.31719 0.01481 C 0.31962 0.03426 0.32413 0.05718 0.3125 0.07292 C 0.30538 0.10162 0.30643 0.14028 0.32656 0.15833 C 0.33733 0.17986 0.32014 0.14769 0.33594 0.16875 C 0.33854 0.17222 0.34219 0.18125 0.34219 0.18148 C 0.34549 0.20324 0.35816 0.23796 0.37031 0.25417 C 0.37483 0.26019 0.38177 0.26505 0.3875 0.26875 C 0.39202 0.27778 0.39427 0.27593 0.40156 0.27917 C 0.41458 0.27847 0.42778 0.2794 0.44063 0.27708 C 0.44809 0.27569 0.46181 0.26366 0.47188 0.26042 C 0.47708 0.25625 0.48333 0.25185 0.4875 0.24583 C 0.50538 0.21991 0.49167 0.2331 0.50313 0.22292 C 0.50417 0.21852 0.50764 0.21505 0.50781 0.21042 C 0.50903 0.18727 0.50226 0.15023 0.48281 0.14375 C 0.47969 0.14097 0.47656 0.13819 0.47344 0.13542 C 0.46979 0.13218 0.46094 0.13125 0.46094 0.13148 C 0.4474 0.11921 0.43629 0.12546 0.42344 0.10833 C 0.41771 0.08542 0.44497 0.08333 0.45625 0.08125 C 0.49323 0.08241 0.5316 0.08657 0.56875 0.08333 C 0.57639 0.06829 0.57344 0.05208 0.56094 0.04792 C 0.54965 0.03796 0.55486 0.0419 0.54531 0.03542 C 0.54479 0.03333 0.54445 0.03102 0.54375 0.02917 C 0.54288 0.02685 0.54132 0.02523 0.54063 0.02292 C 0.53924 0.01759 0.53889 0.01157 0.5375 0.00625 C 0.53646 0.00208 0.53542 -0.00208 0.53438 -0.00625 C 0.53386 -0.00833 0.53281 -0.0125 0.53281 -0.01227 C 0.5309 -0.03356 0.53264 -0.02384 0.52813 -0.04167 C 0.52674 -0.04699 0.52604 -0.05278 0.525 -0.05833 C 0.52448 -0.06111 0.52344 -0.06667 0.52344 -0.06644 C 0.52396 -0.07083 0.52292 -0.07593 0.525 -0.07917 C 0.52535 -0.07963 0.54011 -0.08287 0.54219 -0.08333 C 0.56771 -0.08264 0.59323 -0.08287 0.61875 -0.08125 C 0.62257 -0.08102 0.63715 -0.07755 0.64375 -0.075 C 0.64688 -0.07384 0.65313 -0.07083 0.65313 -0.0706 C 0.65573 -0.07222 0.65903 -0.07222 0.66094 -0.075 C 0.66406 -0.08009 0.66129 -0.10718 0.66094 -0.11042 C 0.65938 -0.12176 0.65538 -0.13171 0.65156 -0.14167 C 0.64879 -0.14884 0.64879 -0.15556 0.64531 -0.1625 C 0.64375 -0.17176 0.64202 -0.18032 0.64063 -0.18958 C 0.64167 -0.2 0.64149 -0.21065 0.64375 -0.22083 C 0.64479 -0.22546 0.65972 -0.22986 0.66406 -0.23125 C 0.67535 -0.24144 0.69028 -0.2338 0.70313 -0.23125 C 0.71945 -0.22037 0.73663 -0.21366 0.75 -0.19583 C 0.74913 -0.12755 0.75469 -0.04352 0.7375 0.025 C 0.73351 0.0625 0.72639 0.09838 0.75625 0.10833 C 0.78299 0.10532 0.80729 0.10532 0.82969 0.08542 C 0.83924 0.05995 0.84636 0.03588 0.85156 0.00833 C 0.85104 -0.00278 0.85087 -0.01389 0.85 -0.025 C 0.84879 -0.04005 0.8434 -0.05602 0.84063 -0.07083 C 0.84167 -0.07963 0.84219 -0.09051 0.85 -0.09375 C 0.85504 -0.09583 0.86563 -0.09792 0.86563 -0.09769 C 0.88212 -0.09653 0.89531 -0.09375 0.91094 -0.08958 C 0.92049 -0.0831 0.9283 -0.07037 0.93438 -0.05833 C 0.94011 -0.01968 0.93768 -0.04468 0.93594 0.01667 C 0.93715 0.08403 0.92969 0.09259 0.95 0.13333 C 0.95156 0.15208 0.9507 0.15995 0.96406 0.16875 C 0.96615 0.17014 0.96806 0.17199 0.97031 0.17292 C 0.97431 0.17477 0.98281 0.17708 0.98281 0.17731 C 1.05677 0.17407 1.0158 0.18125 1.04844 0.16667 C 1.06632 0.14884 1.07483 0.12269 1.08281 0.09583 C 1.08733 0.08079 1.08663 0.06458 1.09219 0.05 C 1.09358 0.03704 1.09427 0.0081 1.1 -0.00208 C 1.11893 -0.03588 1.14844 -0.05255 1.17813 -0.0625 C 1.21736 -0.06042 1.2066 -0.06366 1.22813 -0.05417 C 1.23524 -0.04005 1.22604 -0.05671 1.24063 -0.03958 C 1.24531 -0.03426 1.24722 -0.02824 1.25313 -0.02292 C 1.26007 -0.00903 1.26858 -0.00208 1.28125 -0.00208 L 1.25156 -0.00625 " pathEditMode="relative" rAng="0" ptsTypes="ffffffffffffffffffffffffffffffffffffffffffffffffffffffffffffffffffffffffffffffffffffAA">
                                      <p:cBhvr>
                                        <p:cTn id="10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100" y="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2" y="260648"/>
            <a:ext cx="70389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116632"/>
            <a:ext cx="2181225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5445224"/>
            <a:ext cx="60198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2060848"/>
            <a:ext cx="222885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Image result for eyes clipart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44208" y="1916832"/>
            <a:ext cx="1440160" cy="473931"/>
          </a:xfrm>
          <a:prstGeom prst="rect">
            <a:avLst/>
          </a:prstGeom>
          <a:noFill/>
        </p:spPr>
      </p:pic>
      <p:pic>
        <p:nvPicPr>
          <p:cNvPr id="3080" name="Picture 8" descr="Image result for caterpillar animate 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8" y="2132856"/>
            <a:ext cx="5216332" cy="2482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88640"/>
            <a:ext cx="65151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5373216"/>
            <a:ext cx="623887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24160" y="2492896"/>
            <a:ext cx="2557467" cy="1841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5" descr="Relat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1916832"/>
            <a:ext cx="5076056" cy="29729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3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33623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404664"/>
            <a:ext cx="44958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5373216"/>
            <a:ext cx="6162675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1700808"/>
            <a:ext cx="375864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Image result for tarantula in hand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2900942"/>
            <a:ext cx="3528392" cy="2352262"/>
          </a:xfrm>
          <a:prstGeom prst="rect">
            <a:avLst/>
          </a:prstGeom>
          <a:noFill/>
        </p:spPr>
      </p:pic>
      <p:pic>
        <p:nvPicPr>
          <p:cNvPr id="2055" name="Picture 7" descr="Image result for spider fingertip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36096" y="2996952"/>
            <a:ext cx="3192355" cy="2394266"/>
          </a:xfrm>
          <a:prstGeom prst="rect">
            <a:avLst/>
          </a:prstGeom>
          <a:noFill/>
        </p:spPr>
      </p:pic>
      <p:pic>
        <p:nvPicPr>
          <p:cNvPr id="20" name="Picture 2" descr="Image result for eyes clipart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20072" y="1729096"/>
            <a:ext cx="1008112" cy="3317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 descr="Image result for snail shel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4077072"/>
            <a:ext cx="2015542" cy="1971726"/>
          </a:xfrm>
          <a:prstGeom prst="rect">
            <a:avLst/>
          </a:prstGeom>
          <a:noFill/>
        </p:spPr>
      </p:pic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0"/>
            <a:ext cx="6638925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996952"/>
            <a:ext cx="681037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0543457"/>
              </p:ext>
            </p:extLst>
          </p:nvPr>
        </p:nvGraphicFramePr>
        <p:xfrm>
          <a:off x="2267744" y="1254656"/>
          <a:ext cx="5184576" cy="518160"/>
        </p:xfrm>
        <a:graphic>
          <a:graphicData uri="http://schemas.openxmlformats.org/drawingml/2006/table">
            <a:tbl>
              <a:tblPr/>
              <a:tblGrid>
                <a:gridCol w="51845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ADADAD"/>
                          </a:solidFill>
                        </a:rPr>
                        <a:t>Look at  and touch living examples. What</a:t>
                      </a:r>
                      <a:r>
                        <a:rPr lang="en-GB" sz="1400" baseline="0" dirty="0">
                          <a:solidFill>
                            <a:srgbClr val="ADADAD"/>
                          </a:solidFill>
                        </a:rPr>
                        <a:t> is different?</a:t>
                      </a:r>
                    </a:p>
                    <a:p>
                      <a:r>
                        <a:rPr lang="en-GB" sz="1400" dirty="0">
                          <a:solidFill>
                            <a:srgbClr val="ADADAD"/>
                          </a:solidFill>
                        </a:rPr>
                        <a:t>       </a:t>
                      </a:r>
                      <a:endParaRPr lang="en-GB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5517232"/>
            <a:ext cx="68199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 descr="Image result for slug animated 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624" y="908720"/>
            <a:ext cx="5381381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332656"/>
            <a:ext cx="67532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Image result for worm in soi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988840"/>
            <a:ext cx="4464496" cy="2963929"/>
          </a:xfrm>
          <a:prstGeom prst="rect">
            <a:avLst/>
          </a:prstGeom>
          <a:noFill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5445224"/>
            <a:ext cx="6867525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404664"/>
            <a:ext cx="7000875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butterfl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3768" y="2636912"/>
            <a:ext cx="2160240" cy="2160240"/>
          </a:xfrm>
          <a:prstGeom prst="rect">
            <a:avLst/>
          </a:prstGeom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3068960"/>
            <a:ext cx="154305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3068960"/>
            <a:ext cx="154305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3068960"/>
            <a:ext cx="1533525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8" name="Group 17"/>
          <p:cNvGrpSpPr/>
          <p:nvPr/>
        </p:nvGrpSpPr>
        <p:grpSpPr>
          <a:xfrm>
            <a:off x="2339752" y="2852936"/>
            <a:ext cx="2304256" cy="1656184"/>
            <a:chOff x="4716016" y="4797152"/>
            <a:chExt cx="2304256" cy="1656184"/>
          </a:xfrm>
        </p:grpSpPr>
        <p:sp>
          <p:nvSpPr>
            <p:cNvPr id="17" name="Rectangle 16"/>
            <p:cNvSpPr/>
            <p:nvPr/>
          </p:nvSpPr>
          <p:spPr>
            <a:xfrm>
              <a:off x="4716016" y="4797152"/>
              <a:ext cx="2304256" cy="165618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 descr="caterpillar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292080" y="5085184"/>
              <a:ext cx="1409142" cy="1240045"/>
            </a:xfrm>
            <a:prstGeom prst="rect">
              <a:avLst/>
            </a:prstGeom>
          </p:spPr>
        </p:pic>
      </p:grpSp>
      <p:pic>
        <p:nvPicPr>
          <p:cNvPr id="5" name="Picture 4" descr="ladybird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771800" y="3140968"/>
            <a:ext cx="1656184" cy="1370635"/>
          </a:xfrm>
          <a:prstGeom prst="rect">
            <a:avLst/>
          </a:prstGeom>
        </p:spPr>
      </p:pic>
      <p:pic>
        <p:nvPicPr>
          <p:cNvPr id="6" name="Picture 5" descr="spider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267744" y="2780928"/>
            <a:ext cx="2316474" cy="1824224"/>
          </a:xfrm>
          <a:prstGeom prst="rect">
            <a:avLst/>
          </a:prstGeom>
        </p:spPr>
      </p:pic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716016" y="3068960"/>
            <a:ext cx="15621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snail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555776" y="2924944"/>
            <a:ext cx="1659784" cy="1580747"/>
          </a:xfrm>
          <a:prstGeom prst="rect">
            <a:avLst/>
          </a:prstGeom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716016" y="3068960"/>
            <a:ext cx="15240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slug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123728" y="2924944"/>
            <a:ext cx="2543008" cy="1512168"/>
          </a:xfrm>
          <a:prstGeom prst="rect">
            <a:avLst/>
          </a:prstGeom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716016" y="3068960"/>
            <a:ext cx="154305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" name="Group 19"/>
          <p:cNvGrpSpPr/>
          <p:nvPr/>
        </p:nvGrpSpPr>
        <p:grpSpPr>
          <a:xfrm>
            <a:off x="1619672" y="2780928"/>
            <a:ext cx="3024336" cy="2160240"/>
            <a:chOff x="5508104" y="4437112"/>
            <a:chExt cx="3024336" cy="2160240"/>
          </a:xfrm>
        </p:grpSpPr>
        <p:sp>
          <p:nvSpPr>
            <p:cNvPr id="19" name="Rectangle 18"/>
            <p:cNvSpPr/>
            <p:nvPr/>
          </p:nvSpPr>
          <p:spPr>
            <a:xfrm>
              <a:off x="5796136" y="4509120"/>
              <a:ext cx="2736304" cy="20882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 descr="worm.png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508104" y="4437112"/>
              <a:ext cx="2918749" cy="1887457"/>
            </a:xfrm>
            <a:prstGeom prst="rect">
              <a:avLst/>
            </a:prstGeom>
          </p:spPr>
        </p:pic>
      </p:grpSp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716016" y="3068960"/>
            <a:ext cx="15811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2377934" cy="1458466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0543457"/>
              </p:ext>
            </p:extLst>
          </p:nvPr>
        </p:nvGraphicFramePr>
        <p:xfrm>
          <a:off x="3048000" y="476672"/>
          <a:ext cx="6096000" cy="1158240"/>
        </p:xfrm>
        <a:graphic>
          <a:graphicData uri="http://schemas.openxmlformats.org/drawingml/2006/table">
            <a:tbl>
              <a:tblPr/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rgbClr val="ADADAD"/>
                          </a:solidFill>
                        </a:rPr>
                        <a:t>LO: To name common garden mini</a:t>
                      </a:r>
                      <a:r>
                        <a:rPr lang="en-GB" sz="1400" baseline="0" dirty="0">
                          <a:solidFill>
                            <a:srgbClr val="ADADAD"/>
                          </a:solidFill>
                        </a:rPr>
                        <a:t> beasts</a:t>
                      </a:r>
                      <a:endParaRPr lang="en-GB" sz="1400" dirty="0">
                        <a:solidFill>
                          <a:srgbClr val="ADADAD"/>
                        </a:solidFill>
                      </a:endParaRPr>
                    </a:p>
                    <a:p>
                      <a:r>
                        <a:rPr lang="en-GB" sz="1400" baseline="0" dirty="0">
                          <a:solidFill>
                            <a:srgbClr val="ADADAD"/>
                          </a:solidFill>
                        </a:rPr>
                        <a:t> or:  To match symbols to photos  of common garden mini beasts </a:t>
                      </a:r>
                    </a:p>
                    <a:p>
                      <a:r>
                        <a:rPr lang="en-GB" sz="1400" dirty="0">
                          <a:solidFill>
                            <a:srgbClr val="ADADAD"/>
                          </a:solidFill>
                        </a:rPr>
                        <a:t>SC: I can </a:t>
                      </a:r>
                      <a:r>
                        <a:rPr lang="en-GB" sz="1400" baseline="0" dirty="0">
                          <a:solidFill>
                            <a:srgbClr val="ADADAD"/>
                          </a:solidFill>
                        </a:rPr>
                        <a:t> name 4 or more common garden mini beasts </a:t>
                      </a:r>
                    </a:p>
                    <a:p>
                      <a:r>
                        <a:rPr lang="en-GB" sz="1400" baseline="0" dirty="0">
                          <a:solidFill>
                            <a:srgbClr val="ADADAD"/>
                          </a:solidFill>
                        </a:rPr>
                        <a:t>        I can find the symbol  to match the photograph of 5 or more mini beasts</a:t>
                      </a:r>
                    </a:p>
                    <a:p>
                      <a:r>
                        <a:rPr lang="en-GB" sz="1400" dirty="0">
                          <a:solidFill>
                            <a:srgbClr val="ADADAD"/>
                          </a:solidFill>
                        </a:rPr>
                        <a:t>       </a:t>
                      </a:r>
                      <a:endParaRPr lang="en-GB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4941168"/>
            <a:ext cx="3533775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2780928"/>
            <a:ext cx="5410200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2924944"/>
            <a:ext cx="1152128" cy="104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5013176"/>
            <a:ext cx="1152128" cy="10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443</TotalTime>
  <Words>117</Words>
  <Application>Microsoft Office PowerPoint</Application>
  <PresentationFormat>On-screen Show (4:3)</PresentationFormat>
  <Paragraphs>15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Molly Parkin</dc:creator>
  <cp:lastModifiedBy>Janine Nayler</cp:lastModifiedBy>
  <cp:revision>119</cp:revision>
  <dcterms:created xsi:type="dcterms:W3CDTF">2017-05-08T18:23:22Z</dcterms:created>
  <dcterms:modified xsi:type="dcterms:W3CDTF">2020-05-15T11:32:15Z</dcterms:modified>
</cp:coreProperties>
</file>