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743A"/>
    <a:srgbClr val="00963E"/>
    <a:srgbClr val="C0DFC3"/>
    <a:srgbClr val="B9D36E"/>
    <a:srgbClr val="FFEDAA"/>
    <a:srgbClr val="CFE09B"/>
    <a:srgbClr val="689429"/>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45" d="100"/>
          <a:sy n="45" d="100"/>
        </p:scale>
        <p:origin x="1224"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ransition spd="slow">
    <p:fade/>
  </p:transition>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C282C7A-F213-40B7-B177-60E3E90656CD}"/>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Proper Food Hygiene</a:t>
            </a:r>
          </a:p>
        </p:txBody>
      </p:sp>
      <p:sp>
        <p:nvSpPr>
          <p:cNvPr id="4" name="Rectangle 3">
            <a:extLst>
              <a:ext uri="{FF2B5EF4-FFF2-40B4-BE49-F238E27FC236}">
                <a16:creationId xmlns:a16="http://schemas.microsoft.com/office/drawing/2014/main" id="{BC8A01DC-8195-4AE3-9AFC-B713173DCE9D}"/>
              </a:ext>
            </a:extLst>
          </p:cNvPr>
          <p:cNvSpPr/>
          <p:nvPr/>
        </p:nvSpPr>
        <p:spPr>
          <a:xfrm>
            <a:off x="755650" y="2274838"/>
            <a:ext cx="4572000" cy="2554545"/>
          </a:xfrm>
          <a:prstGeom prst="rect">
            <a:avLst/>
          </a:prstGeom>
        </p:spPr>
        <p:txBody>
          <a:bodyPr>
            <a:spAutoFit/>
          </a:bodyPr>
          <a:lstStyle/>
          <a:p>
            <a:r>
              <a:rPr lang="en-IE" dirty="0">
                <a:latin typeface="Twinkl" pitchFamily="2" charset="0"/>
              </a:rPr>
              <a:t>It is really important that we develop proper food hygiene practices when preparing food to eat.</a:t>
            </a:r>
          </a:p>
          <a:p>
            <a:endParaRPr lang="en-IE" sz="800" dirty="0">
              <a:latin typeface="Twinkl" pitchFamily="2" charset="0"/>
            </a:endParaRPr>
          </a:p>
          <a:p>
            <a:r>
              <a:rPr lang="en-IE" dirty="0">
                <a:latin typeface="Twinkl" pitchFamily="2" charset="0"/>
              </a:rPr>
              <a:t>Poor food hygiene can result in illness, known as </a:t>
            </a:r>
            <a:r>
              <a:rPr lang="en-IE" b="1" dirty="0">
                <a:latin typeface="Twinkl" pitchFamily="2" charset="0"/>
              </a:rPr>
              <a:t>food poisoning</a:t>
            </a:r>
            <a:r>
              <a:rPr lang="en-IE" dirty="0">
                <a:latin typeface="Twinkl" pitchFamily="2" charset="0"/>
              </a:rPr>
              <a:t>.</a:t>
            </a:r>
          </a:p>
          <a:p>
            <a:endParaRPr lang="en-IE" sz="800" dirty="0">
              <a:latin typeface="Twinkl" pitchFamily="2" charset="0"/>
            </a:endParaRPr>
          </a:p>
          <a:p>
            <a:r>
              <a:rPr lang="en-IE" b="1" dirty="0">
                <a:solidFill>
                  <a:srgbClr val="11743A"/>
                </a:solidFill>
                <a:latin typeface="Twinkl" pitchFamily="2" charset="0"/>
              </a:rPr>
              <a:t>There are some simple steps that everyone can take to ensure the food we prepare is safe for consumption.</a:t>
            </a:r>
          </a:p>
        </p:txBody>
      </p:sp>
      <p:sp>
        <p:nvSpPr>
          <p:cNvPr id="12" name="Freeform: Shape 11">
            <a:extLst>
              <a:ext uri="{FF2B5EF4-FFF2-40B4-BE49-F238E27FC236}">
                <a16:creationId xmlns:a16="http://schemas.microsoft.com/office/drawing/2014/main" id="{167624C4-4313-41BA-8CE8-0CC20E7B7361}"/>
              </a:ext>
            </a:extLst>
          </p:cNvPr>
          <p:cNvSpPr/>
          <p:nvPr/>
        </p:nvSpPr>
        <p:spPr>
          <a:xfrm>
            <a:off x="3495734" y="2541293"/>
            <a:ext cx="5195505" cy="3877263"/>
          </a:xfrm>
          <a:custGeom>
            <a:avLst/>
            <a:gdLst>
              <a:gd name="connsiteX0" fmla="*/ 5195505 w 5195505"/>
              <a:gd name="connsiteY0" fmla="*/ 0 h 3877263"/>
              <a:gd name="connsiteX1" fmla="*/ 5195505 w 5195505"/>
              <a:gd name="connsiteY1" fmla="*/ 3727839 h 3877263"/>
              <a:gd name="connsiteX2" fmla="*/ 5046081 w 5195505"/>
              <a:gd name="connsiteY2" fmla="*/ 3877263 h 3877263"/>
              <a:gd name="connsiteX3" fmla="*/ 0 w 5195505"/>
              <a:gd name="connsiteY3" fmla="*/ 3877263 h 3877263"/>
            </a:gdLst>
            <a:ahLst/>
            <a:cxnLst>
              <a:cxn ang="0">
                <a:pos x="connsiteX0" y="connsiteY0"/>
              </a:cxn>
              <a:cxn ang="0">
                <a:pos x="connsiteX1" y="connsiteY1"/>
              </a:cxn>
              <a:cxn ang="0">
                <a:pos x="connsiteX2" y="connsiteY2"/>
              </a:cxn>
              <a:cxn ang="0">
                <a:pos x="connsiteX3" y="connsiteY3"/>
              </a:cxn>
            </a:cxnLst>
            <a:rect l="l" t="t" r="r" b="b"/>
            <a:pathLst>
              <a:path w="5195505" h="3877263">
                <a:moveTo>
                  <a:pt x="5195505" y="0"/>
                </a:moveTo>
                <a:lnTo>
                  <a:pt x="5195505" y="3727839"/>
                </a:lnTo>
                <a:cubicBezTo>
                  <a:pt x="5195505" y="3810364"/>
                  <a:pt x="5128606" y="3877263"/>
                  <a:pt x="5046081" y="3877263"/>
                </a:cubicBezTo>
                <a:lnTo>
                  <a:pt x="0" y="3877263"/>
                </a:lnTo>
                <a:close/>
              </a:path>
            </a:pathLst>
          </a:cu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C846D084-0DAE-43B3-BD23-D4AA936913B7}"/>
              </a:ext>
            </a:extLst>
          </p:cNvPr>
          <p:cNvSpPr/>
          <p:nvPr/>
        </p:nvSpPr>
        <p:spPr>
          <a:xfrm>
            <a:off x="5194486" y="5403068"/>
            <a:ext cx="3283690" cy="680879"/>
          </a:xfrm>
          <a:prstGeom prst="ellipse">
            <a:avLst/>
          </a:prstGeom>
          <a:solidFill>
            <a:schemeClr val="tx2">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9A52D1F2-9145-4901-8608-EB89B2D3EE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85608" y="1855207"/>
            <a:ext cx="3060700" cy="4033446"/>
          </a:xfrm>
          <a:prstGeom prst="rect">
            <a:avLst/>
          </a:prstGeom>
        </p:spPr>
      </p:pic>
    </p:spTree>
    <p:extLst>
      <p:ext uri="{BB962C8B-B14F-4D97-AF65-F5344CB8AC3E}">
        <p14:creationId xmlns:p14="http://schemas.microsoft.com/office/powerpoint/2010/main" val="128623721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67DF653-6438-42F2-A0AE-1B3C6E94E6AB}"/>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Cross-Contamination</a:t>
            </a:r>
          </a:p>
        </p:txBody>
      </p:sp>
      <p:sp>
        <p:nvSpPr>
          <p:cNvPr id="4" name="Rectangle 3">
            <a:extLst>
              <a:ext uri="{FF2B5EF4-FFF2-40B4-BE49-F238E27FC236}">
                <a16:creationId xmlns:a16="http://schemas.microsoft.com/office/drawing/2014/main" id="{A633D3D3-412D-4ED1-B742-D8E54B8F0A51}"/>
              </a:ext>
            </a:extLst>
          </p:cNvPr>
          <p:cNvSpPr/>
          <p:nvPr/>
        </p:nvSpPr>
        <p:spPr>
          <a:xfrm>
            <a:off x="1728926" y="1930325"/>
            <a:ext cx="5686148" cy="1930268"/>
          </a:xfrm>
          <a:prstGeom prst="rect">
            <a:avLst/>
          </a:prstGeom>
          <a:solidFill>
            <a:srgbClr val="C0DFC3"/>
          </a:solidFill>
          <a:ln w="57150">
            <a:solidFill>
              <a:srgbClr val="00963E"/>
            </a:solidFill>
          </a:ln>
        </p:spPr>
        <p:txBody>
          <a:bodyPr wrap="square" lIns="144000" tIns="144000" rIns="144000" bIns="396000">
            <a:spAutoFit/>
          </a:bodyPr>
          <a:lstStyle/>
          <a:p>
            <a:r>
              <a:rPr lang="en-IE" b="1" dirty="0">
                <a:latin typeface="Twinkl" pitchFamily="2" charset="0"/>
              </a:rPr>
              <a:t>Cross-contamination</a:t>
            </a:r>
            <a:r>
              <a:rPr lang="en-IE" dirty="0">
                <a:latin typeface="Twinkl" pitchFamily="2" charset="0"/>
              </a:rPr>
              <a:t> is the term used to describe harmful bacteria, or germs, passing from one food or surface to another.</a:t>
            </a:r>
          </a:p>
          <a:p>
            <a:endParaRPr lang="en-IE" dirty="0">
              <a:latin typeface="Twinkl" pitchFamily="2" charset="0"/>
            </a:endParaRPr>
          </a:p>
          <a:p>
            <a:r>
              <a:rPr lang="en-IE" dirty="0">
                <a:latin typeface="Twinkl" pitchFamily="2" charset="0"/>
              </a:rPr>
              <a:t>Cross-contamination is one cause of food poisoning.</a:t>
            </a:r>
          </a:p>
        </p:txBody>
      </p:sp>
      <p:pic>
        <p:nvPicPr>
          <p:cNvPr id="13" name="Picture 12">
            <a:extLst>
              <a:ext uri="{FF2B5EF4-FFF2-40B4-BE49-F238E27FC236}">
                <a16:creationId xmlns:a16="http://schemas.microsoft.com/office/drawing/2014/main" id="{E547487A-DFC7-4D28-BC6B-0798D75D276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2588" y="3985409"/>
            <a:ext cx="6946293" cy="3465366"/>
          </a:xfrm>
          <a:prstGeom prst="rect">
            <a:avLst/>
          </a:prstGeom>
        </p:spPr>
      </p:pic>
      <p:pic>
        <p:nvPicPr>
          <p:cNvPr id="11" name="Picture 10">
            <a:extLst>
              <a:ext uri="{FF2B5EF4-FFF2-40B4-BE49-F238E27FC236}">
                <a16:creationId xmlns:a16="http://schemas.microsoft.com/office/drawing/2014/main" id="{95AB71B3-15D2-41E8-84A3-407B9F9919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046655">
            <a:off x="4149286" y="4248087"/>
            <a:ext cx="1332760" cy="563656"/>
          </a:xfrm>
          <a:prstGeom prst="rect">
            <a:avLst/>
          </a:prstGeom>
        </p:spPr>
      </p:pic>
      <p:pic>
        <p:nvPicPr>
          <p:cNvPr id="20" name="Picture 19">
            <a:extLst>
              <a:ext uri="{FF2B5EF4-FFF2-40B4-BE49-F238E27FC236}">
                <a16:creationId xmlns:a16="http://schemas.microsoft.com/office/drawing/2014/main" id="{C3B605DC-73B9-418E-98D8-69A4860450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3324" y="4118985"/>
            <a:ext cx="1036153" cy="438214"/>
          </a:xfrm>
          <a:prstGeom prst="rect">
            <a:avLst/>
          </a:prstGeom>
        </p:spPr>
      </p:pic>
      <p:pic>
        <p:nvPicPr>
          <p:cNvPr id="21" name="Picture 20">
            <a:extLst>
              <a:ext uri="{FF2B5EF4-FFF2-40B4-BE49-F238E27FC236}">
                <a16:creationId xmlns:a16="http://schemas.microsoft.com/office/drawing/2014/main" id="{0CE48326-CD11-4B4B-BCDA-38CFFDC250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8016">
            <a:off x="3312816" y="4941117"/>
            <a:ext cx="1036153" cy="438214"/>
          </a:xfrm>
          <a:prstGeom prst="rect">
            <a:avLst/>
          </a:prstGeom>
        </p:spPr>
      </p:pic>
      <p:pic>
        <p:nvPicPr>
          <p:cNvPr id="22" name="Picture 21">
            <a:extLst>
              <a:ext uri="{FF2B5EF4-FFF2-40B4-BE49-F238E27FC236}">
                <a16:creationId xmlns:a16="http://schemas.microsoft.com/office/drawing/2014/main" id="{3509138C-33B6-4CBB-9642-0B22BF0270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5941" y="4906726"/>
            <a:ext cx="1036153" cy="438214"/>
          </a:xfrm>
          <a:prstGeom prst="rect">
            <a:avLst/>
          </a:prstGeom>
        </p:spPr>
      </p:pic>
      <p:pic>
        <p:nvPicPr>
          <p:cNvPr id="23" name="Picture 22">
            <a:extLst>
              <a:ext uri="{FF2B5EF4-FFF2-40B4-BE49-F238E27FC236}">
                <a16:creationId xmlns:a16="http://schemas.microsoft.com/office/drawing/2014/main" id="{494C71CE-5564-449B-BDE0-693D63CB1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65928">
            <a:off x="1841755" y="4821777"/>
            <a:ext cx="1036153" cy="438214"/>
          </a:xfrm>
          <a:prstGeom prst="rect">
            <a:avLst/>
          </a:prstGeom>
        </p:spPr>
      </p:pic>
      <p:pic>
        <p:nvPicPr>
          <p:cNvPr id="24" name="Picture 23">
            <a:extLst>
              <a:ext uri="{FF2B5EF4-FFF2-40B4-BE49-F238E27FC236}">
                <a16:creationId xmlns:a16="http://schemas.microsoft.com/office/drawing/2014/main" id="{E54102A2-CE18-49E7-9884-03D0EF6529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03430">
            <a:off x="1469119" y="4246994"/>
            <a:ext cx="1036153" cy="438214"/>
          </a:xfrm>
          <a:prstGeom prst="rect">
            <a:avLst/>
          </a:prstGeom>
        </p:spPr>
      </p:pic>
      <p:pic>
        <p:nvPicPr>
          <p:cNvPr id="25" name="Picture 24">
            <a:extLst>
              <a:ext uri="{FF2B5EF4-FFF2-40B4-BE49-F238E27FC236}">
                <a16:creationId xmlns:a16="http://schemas.microsoft.com/office/drawing/2014/main" id="{90963F0B-AFCC-4D6D-952D-42EF6DAF9A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255335">
            <a:off x="5709821" y="4215365"/>
            <a:ext cx="1036153" cy="438214"/>
          </a:xfrm>
          <a:prstGeom prst="rect">
            <a:avLst/>
          </a:prstGeom>
        </p:spPr>
      </p:pic>
      <p:pic>
        <p:nvPicPr>
          <p:cNvPr id="26" name="Picture 25">
            <a:extLst>
              <a:ext uri="{FF2B5EF4-FFF2-40B4-BE49-F238E27FC236}">
                <a16:creationId xmlns:a16="http://schemas.microsoft.com/office/drawing/2014/main" id="{3C91AB7E-9C48-4D7D-AF98-CFAEE2DB61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65236">
            <a:off x="6721662" y="4604291"/>
            <a:ext cx="1036153" cy="438214"/>
          </a:xfrm>
          <a:prstGeom prst="rect">
            <a:avLst/>
          </a:prstGeom>
        </p:spPr>
      </p:pic>
    </p:spTree>
    <p:extLst>
      <p:ext uri="{BB962C8B-B14F-4D97-AF65-F5344CB8AC3E}">
        <p14:creationId xmlns:p14="http://schemas.microsoft.com/office/powerpoint/2010/main" val="223796841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A55FA00-F1BE-47EB-B7E0-96BBA7E3EF10}"/>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Contamination</a:t>
            </a:r>
          </a:p>
        </p:txBody>
      </p:sp>
      <p:sp>
        <p:nvSpPr>
          <p:cNvPr id="4" name="Rectangle 3">
            <a:extLst>
              <a:ext uri="{FF2B5EF4-FFF2-40B4-BE49-F238E27FC236}">
                <a16:creationId xmlns:a16="http://schemas.microsoft.com/office/drawing/2014/main" id="{A7A428AF-9C0D-4BDA-8670-7FACD66FF143}"/>
              </a:ext>
            </a:extLst>
          </p:cNvPr>
          <p:cNvSpPr/>
          <p:nvPr/>
        </p:nvSpPr>
        <p:spPr>
          <a:xfrm>
            <a:off x="3719747" y="1774773"/>
            <a:ext cx="4662563" cy="3385542"/>
          </a:xfrm>
          <a:prstGeom prst="rect">
            <a:avLst/>
          </a:prstGeom>
        </p:spPr>
        <p:txBody>
          <a:bodyPr wrap="square">
            <a:spAutoFit/>
          </a:bodyPr>
          <a:lstStyle/>
          <a:p>
            <a:r>
              <a:rPr lang="en-IE" dirty="0">
                <a:latin typeface="Twinkl" pitchFamily="2" charset="0"/>
              </a:rPr>
              <a:t>Contamination occurs when contaminated food or surfaces come into contact with non-contaminated food and cause the bacteria to spread.</a:t>
            </a:r>
          </a:p>
          <a:p>
            <a:endParaRPr lang="en-IE" sz="800" dirty="0">
              <a:latin typeface="Twinkl" pitchFamily="2" charset="0"/>
            </a:endParaRPr>
          </a:p>
          <a:p>
            <a:r>
              <a:rPr lang="en-IE" dirty="0">
                <a:latin typeface="Twinkl" pitchFamily="2" charset="0"/>
              </a:rPr>
              <a:t>Raw food, undercooked food and unclean hands/food can cause the spread of bacteria.</a:t>
            </a:r>
          </a:p>
          <a:p>
            <a:endParaRPr lang="en-IE" sz="800" dirty="0"/>
          </a:p>
          <a:p>
            <a:r>
              <a:rPr lang="en-IE" b="1" dirty="0"/>
              <a:t>Cooked rice, soft cheese, raw meat, poultry </a:t>
            </a:r>
            <a:r>
              <a:rPr lang="en-IE" dirty="0"/>
              <a:t>and </a:t>
            </a:r>
            <a:r>
              <a:rPr lang="en-IE" b="1" dirty="0"/>
              <a:t>seafood</a:t>
            </a:r>
            <a:r>
              <a:rPr lang="en-IE" dirty="0"/>
              <a:t> are some of the foods that pose the greatest risk of cross-contamination if not handled correctly.</a:t>
            </a:r>
          </a:p>
        </p:txBody>
      </p:sp>
      <p:sp>
        <p:nvSpPr>
          <p:cNvPr id="7" name="Freeform: Shape 6">
            <a:extLst>
              <a:ext uri="{FF2B5EF4-FFF2-40B4-BE49-F238E27FC236}">
                <a16:creationId xmlns:a16="http://schemas.microsoft.com/office/drawing/2014/main" id="{5440AAF4-0CCB-4457-AA5E-C9DC5746A186}"/>
              </a:ext>
            </a:extLst>
          </p:cNvPr>
          <p:cNvSpPr/>
          <p:nvPr/>
        </p:nvSpPr>
        <p:spPr>
          <a:xfrm>
            <a:off x="443884" y="3663198"/>
            <a:ext cx="5448030" cy="2746478"/>
          </a:xfrm>
          <a:custGeom>
            <a:avLst/>
            <a:gdLst>
              <a:gd name="connsiteX0" fmla="*/ 0 w 5448030"/>
              <a:gd name="connsiteY0" fmla="*/ 0 h 2746478"/>
              <a:gd name="connsiteX1" fmla="*/ 5448030 w 5448030"/>
              <a:gd name="connsiteY1" fmla="*/ 2746478 h 2746478"/>
              <a:gd name="connsiteX2" fmla="*/ 149434 w 5448030"/>
              <a:gd name="connsiteY2" fmla="*/ 2746478 h 2746478"/>
              <a:gd name="connsiteX3" fmla="*/ 0 w 5448030"/>
              <a:gd name="connsiteY3" fmla="*/ 2597044 h 2746478"/>
            </a:gdLst>
            <a:ahLst/>
            <a:cxnLst>
              <a:cxn ang="0">
                <a:pos x="connsiteX0" y="connsiteY0"/>
              </a:cxn>
              <a:cxn ang="0">
                <a:pos x="connsiteX1" y="connsiteY1"/>
              </a:cxn>
              <a:cxn ang="0">
                <a:pos x="connsiteX2" y="connsiteY2"/>
              </a:cxn>
              <a:cxn ang="0">
                <a:pos x="connsiteX3" y="connsiteY3"/>
              </a:cxn>
            </a:cxnLst>
            <a:rect l="l" t="t" r="r" b="b"/>
            <a:pathLst>
              <a:path w="5448030" h="2746478">
                <a:moveTo>
                  <a:pt x="0" y="0"/>
                </a:moveTo>
                <a:lnTo>
                  <a:pt x="5448030" y="2746478"/>
                </a:lnTo>
                <a:lnTo>
                  <a:pt x="149434" y="2746478"/>
                </a:lnTo>
                <a:cubicBezTo>
                  <a:pt x="66904" y="2746478"/>
                  <a:pt x="0" y="2679574"/>
                  <a:pt x="0" y="2597044"/>
                </a:cubicBezTo>
                <a:close/>
              </a:path>
            </a:pathLst>
          </a:cu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a16="http://schemas.microsoft.com/office/drawing/2014/main" id="{BFB70DC5-A0CF-4D14-BCA5-3C39B5AFD3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2103" y="3884068"/>
            <a:ext cx="2408388" cy="1501066"/>
          </a:xfrm>
          <a:prstGeom prst="rect">
            <a:avLst/>
          </a:prstGeom>
        </p:spPr>
      </p:pic>
      <p:pic>
        <p:nvPicPr>
          <p:cNvPr id="15" name="Picture 14">
            <a:extLst>
              <a:ext uri="{FF2B5EF4-FFF2-40B4-BE49-F238E27FC236}">
                <a16:creationId xmlns:a16="http://schemas.microsoft.com/office/drawing/2014/main" id="{86B13E40-40D9-4866-923A-526FA80698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522" y="4924460"/>
            <a:ext cx="2075634" cy="1195357"/>
          </a:xfrm>
          <a:prstGeom prst="rect">
            <a:avLst/>
          </a:prstGeom>
        </p:spPr>
      </p:pic>
      <p:pic>
        <p:nvPicPr>
          <p:cNvPr id="9" name="Picture 8">
            <a:extLst>
              <a:ext uri="{FF2B5EF4-FFF2-40B4-BE49-F238E27FC236}">
                <a16:creationId xmlns:a16="http://schemas.microsoft.com/office/drawing/2014/main" id="{9B51305F-E30E-48F1-9B5B-2F62A52926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78339">
            <a:off x="2145913" y="4792153"/>
            <a:ext cx="2690019" cy="1483463"/>
          </a:xfrm>
          <a:prstGeom prst="rect">
            <a:avLst/>
          </a:prstGeom>
        </p:spPr>
      </p:pic>
    </p:spTree>
    <p:extLst>
      <p:ext uri="{BB962C8B-B14F-4D97-AF65-F5344CB8AC3E}">
        <p14:creationId xmlns:p14="http://schemas.microsoft.com/office/powerpoint/2010/main" val="336400762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0EE2E65-DBC1-4616-9D00-1A5157803B4F}"/>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Prevention</a:t>
            </a:r>
          </a:p>
        </p:txBody>
      </p:sp>
      <p:sp>
        <p:nvSpPr>
          <p:cNvPr id="4" name="Rectangle 3">
            <a:extLst>
              <a:ext uri="{FF2B5EF4-FFF2-40B4-BE49-F238E27FC236}">
                <a16:creationId xmlns:a16="http://schemas.microsoft.com/office/drawing/2014/main" id="{964DCA9B-1A0A-461B-913C-A2FC2AB9D0E5}"/>
              </a:ext>
            </a:extLst>
          </p:cNvPr>
          <p:cNvSpPr/>
          <p:nvPr/>
        </p:nvSpPr>
        <p:spPr>
          <a:xfrm>
            <a:off x="1004225" y="4892496"/>
            <a:ext cx="4572000" cy="646331"/>
          </a:xfrm>
          <a:prstGeom prst="rect">
            <a:avLst/>
          </a:prstGeom>
        </p:spPr>
        <p:txBody>
          <a:bodyPr>
            <a:spAutoFit/>
          </a:bodyPr>
          <a:lstStyle/>
          <a:p>
            <a:endParaRPr lang="en-IE" dirty="0">
              <a:latin typeface="Twinkl" pitchFamily="2" charset="0"/>
            </a:endParaRPr>
          </a:p>
          <a:p>
            <a:endParaRPr lang="en-IE" dirty="0">
              <a:latin typeface="Twinkl" pitchFamily="2" charset="0"/>
            </a:endParaRPr>
          </a:p>
        </p:txBody>
      </p:sp>
      <p:sp>
        <p:nvSpPr>
          <p:cNvPr id="5" name="Rectangle 4">
            <a:extLst>
              <a:ext uri="{FF2B5EF4-FFF2-40B4-BE49-F238E27FC236}">
                <a16:creationId xmlns:a16="http://schemas.microsoft.com/office/drawing/2014/main" id="{10739F79-214B-40C7-BF4F-99B485A2EDC7}"/>
              </a:ext>
            </a:extLst>
          </p:cNvPr>
          <p:cNvSpPr/>
          <p:nvPr/>
        </p:nvSpPr>
        <p:spPr>
          <a:xfrm>
            <a:off x="755649" y="2040858"/>
            <a:ext cx="5618517" cy="1121809"/>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To prevent contamination, always wash your hands thoroughly with soap and warm water before handling food and again after handling raw meat.</a:t>
            </a:r>
          </a:p>
        </p:txBody>
      </p:sp>
      <p:sp>
        <p:nvSpPr>
          <p:cNvPr id="6" name="Rectangle 5">
            <a:extLst>
              <a:ext uri="{FF2B5EF4-FFF2-40B4-BE49-F238E27FC236}">
                <a16:creationId xmlns:a16="http://schemas.microsoft.com/office/drawing/2014/main" id="{82AA27B2-5C0B-4565-B804-4D6BE1C7D836}"/>
              </a:ext>
            </a:extLst>
          </p:cNvPr>
          <p:cNvSpPr/>
          <p:nvPr/>
        </p:nvSpPr>
        <p:spPr>
          <a:xfrm>
            <a:off x="2700068" y="3591339"/>
            <a:ext cx="5708137" cy="1398808"/>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Keep raw and cooked meat apart. Store raw meat at the bottom of the fridge and make sure it is stored properly so the juices don’t leak onto other foods or surfaces.</a:t>
            </a:r>
          </a:p>
        </p:txBody>
      </p:sp>
      <p:sp>
        <p:nvSpPr>
          <p:cNvPr id="7" name="Rectangle 6">
            <a:extLst>
              <a:ext uri="{FF2B5EF4-FFF2-40B4-BE49-F238E27FC236}">
                <a16:creationId xmlns:a16="http://schemas.microsoft.com/office/drawing/2014/main" id="{2CDFEECF-281D-41C6-8D58-8D1014DAAB52}"/>
              </a:ext>
            </a:extLst>
          </p:cNvPr>
          <p:cNvSpPr/>
          <p:nvPr/>
        </p:nvSpPr>
        <p:spPr>
          <a:xfrm>
            <a:off x="755650" y="5443667"/>
            <a:ext cx="4572000" cy="646331"/>
          </a:xfrm>
          <a:prstGeom prst="rect">
            <a:avLst/>
          </a:prstGeom>
          <a:solidFill>
            <a:srgbClr val="C0DFC3"/>
          </a:solidFill>
          <a:ln w="57150">
            <a:solidFill>
              <a:srgbClr val="00963E"/>
            </a:solidFill>
          </a:ln>
        </p:spPr>
        <p:txBody>
          <a:bodyPr>
            <a:spAutoFit/>
          </a:bodyPr>
          <a:lstStyle/>
          <a:p>
            <a:r>
              <a:rPr lang="en-IE" dirty="0">
                <a:latin typeface="Twinkl" pitchFamily="2" charset="0"/>
              </a:rPr>
              <a:t>Wash fruit and vegetables to ensure they are clean before consuming them.</a:t>
            </a:r>
          </a:p>
        </p:txBody>
      </p:sp>
      <p:pic>
        <p:nvPicPr>
          <p:cNvPr id="9" name="Picture 8">
            <a:extLst>
              <a:ext uri="{FF2B5EF4-FFF2-40B4-BE49-F238E27FC236}">
                <a16:creationId xmlns:a16="http://schemas.microsoft.com/office/drawing/2014/main" id="{5FB4A676-5DCC-4B29-B4BE-8E0AD4DFFB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10903">
            <a:off x="1324315" y="3384638"/>
            <a:ext cx="1495782" cy="1680053"/>
          </a:xfrm>
          <a:prstGeom prst="rect">
            <a:avLst/>
          </a:prstGeom>
        </p:spPr>
      </p:pic>
      <p:pic>
        <p:nvPicPr>
          <p:cNvPr id="13" name="Picture 12">
            <a:extLst>
              <a:ext uri="{FF2B5EF4-FFF2-40B4-BE49-F238E27FC236}">
                <a16:creationId xmlns:a16="http://schemas.microsoft.com/office/drawing/2014/main" id="{0FA4B4E4-BEEB-48F2-B02F-0F8A32CA3E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3349" y="5061731"/>
            <a:ext cx="1509216" cy="1184182"/>
          </a:xfrm>
          <a:prstGeom prst="rect">
            <a:avLst/>
          </a:prstGeom>
        </p:spPr>
      </p:pic>
      <p:pic>
        <p:nvPicPr>
          <p:cNvPr id="11" name="Picture 10">
            <a:extLst>
              <a:ext uri="{FF2B5EF4-FFF2-40B4-BE49-F238E27FC236}">
                <a16:creationId xmlns:a16="http://schemas.microsoft.com/office/drawing/2014/main" id="{8D6C622F-8432-4E3C-8E60-49EE48D277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53817" y="4659816"/>
            <a:ext cx="1152400" cy="1567702"/>
          </a:xfrm>
          <a:prstGeom prst="rect">
            <a:avLst/>
          </a:prstGeom>
        </p:spPr>
      </p:pic>
      <p:pic>
        <p:nvPicPr>
          <p:cNvPr id="15" name="Picture 14">
            <a:extLst>
              <a:ext uri="{FF2B5EF4-FFF2-40B4-BE49-F238E27FC236}">
                <a16:creationId xmlns:a16="http://schemas.microsoft.com/office/drawing/2014/main" id="{17157EBE-3AFE-4DAD-B355-45E904E510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983207">
            <a:off x="6733790" y="1903025"/>
            <a:ext cx="1323238" cy="1323238"/>
          </a:xfrm>
          <a:prstGeom prst="rect">
            <a:avLst/>
          </a:prstGeom>
        </p:spPr>
      </p:pic>
    </p:spTree>
    <p:extLst>
      <p:ext uri="{BB962C8B-B14F-4D97-AF65-F5344CB8AC3E}">
        <p14:creationId xmlns:p14="http://schemas.microsoft.com/office/powerpoint/2010/main" val="3704869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DC7681C-1594-4EBA-87EE-A68B8B2FAC72}"/>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Prevention</a:t>
            </a:r>
          </a:p>
        </p:txBody>
      </p:sp>
      <p:sp>
        <p:nvSpPr>
          <p:cNvPr id="4" name="Rectangle 3">
            <a:extLst>
              <a:ext uri="{FF2B5EF4-FFF2-40B4-BE49-F238E27FC236}">
                <a16:creationId xmlns:a16="http://schemas.microsoft.com/office/drawing/2014/main" id="{24537FDF-9DB7-4954-A54E-E030E88F5387}"/>
              </a:ext>
            </a:extLst>
          </p:cNvPr>
          <p:cNvSpPr/>
          <p:nvPr/>
        </p:nvSpPr>
        <p:spPr>
          <a:xfrm>
            <a:off x="2104845" y="5221778"/>
            <a:ext cx="6283505" cy="844810"/>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It is vital that food is cooked thoroughly before it is consumed – the heat kills any germs that could be present.</a:t>
            </a:r>
          </a:p>
        </p:txBody>
      </p:sp>
      <p:sp>
        <p:nvSpPr>
          <p:cNvPr id="5" name="Rectangle 4">
            <a:extLst>
              <a:ext uri="{FF2B5EF4-FFF2-40B4-BE49-F238E27FC236}">
                <a16:creationId xmlns:a16="http://schemas.microsoft.com/office/drawing/2014/main" id="{1D881975-4AFD-46A4-8E97-7689116E1647}"/>
              </a:ext>
            </a:extLst>
          </p:cNvPr>
          <p:cNvSpPr/>
          <p:nvPr/>
        </p:nvSpPr>
        <p:spPr>
          <a:xfrm>
            <a:off x="755650" y="1899916"/>
            <a:ext cx="4989542" cy="844810"/>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Clean all surfaces, utensils, chopping boards and cutlery with hot soapy water.</a:t>
            </a:r>
          </a:p>
        </p:txBody>
      </p:sp>
      <p:sp>
        <p:nvSpPr>
          <p:cNvPr id="6" name="Rectangle 5">
            <a:extLst>
              <a:ext uri="{FF2B5EF4-FFF2-40B4-BE49-F238E27FC236}">
                <a16:creationId xmlns:a16="http://schemas.microsoft.com/office/drawing/2014/main" id="{F6D6D28D-FC79-4014-9339-C94E4E13DCF0}"/>
              </a:ext>
            </a:extLst>
          </p:cNvPr>
          <p:cNvSpPr/>
          <p:nvPr/>
        </p:nvSpPr>
        <p:spPr>
          <a:xfrm>
            <a:off x="2311879" y="3960498"/>
            <a:ext cx="6076471" cy="1121809"/>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Keep an eye on expiration dates and follow the food storage and cooking guidelines. The packaging will tell you how to store and cook the food properly.</a:t>
            </a:r>
          </a:p>
        </p:txBody>
      </p:sp>
      <p:sp>
        <p:nvSpPr>
          <p:cNvPr id="7" name="Rectangle 6">
            <a:extLst>
              <a:ext uri="{FF2B5EF4-FFF2-40B4-BE49-F238E27FC236}">
                <a16:creationId xmlns:a16="http://schemas.microsoft.com/office/drawing/2014/main" id="{E7693FE7-DB47-4E47-AF2D-1CF4D667EE92}"/>
              </a:ext>
            </a:extLst>
          </p:cNvPr>
          <p:cNvSpPr/>
          <p:nvPr/>
        </p:nvSpPr>
        <p:spPr>
          <a:xfrm>
            <a:off x="755650" y="2873695"/>
            <a:ext cx="4572000" cy="923330"/>
          </a:xfrm>
          <a:prstGeom prst="rect">
            <a:avLst/>
          </a:prstGeom>
          <a:solidFill>
            <a:srgbClr val="C0DFC3"/>
          </a:solidFill>
          <a:ln w="57150">
            <a:solidFill>
              <a:srgbClr val="00963E"/>
            </a:solidFill>
          </a:ln>
        </p:spPr>
        <p:txBody>
          <a:bodyPr>
            <a:spAutoFit/>
          </a:bodyPr>
          <a:lstStyle/>
          <a:p>
            <a:r>
              <a:rPr lang="en-IE" dirty="0">
                <a:latin typeface="Twinkl" pitchFamily="2" charset="0"/>
              </a:rPr>
              <a:t>Use separate utensils and surfaces for raw and cooked meat and clean them thoroughly.</a:t>
            </a:r>
          </a:p>
        </p:txBody>
      </p:sp>
      <p:pic>
        <p:nvPicPr>
          <p:cNvPr id="9" name="Picture 8">
            <a:extLst>
              <a:ext uri="{FF2B5EF4-FFF2-40B4-BE49-F238E27FC236}">
                <a16:creationId xmlns:a16="http://schemas.microsoft.com/office/drawing/2014/main" id="{E7258776-DF78-4E97-AD75-C06C03203D2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3730" y="1775949"/>
            <a:ext cx="3085869" cy="2091677"/>
          </a:xfrm>
          <a:prstGeom prst="rect">
            <a:avLst/>
          </a:prstGeom>
        </p:spPr>
      </p:pic>
      <p:pic>
        <p:nvPicPr>
          <p:cNvPr id="13" name="Picture 12">
            <a:extLst>
              <a:ext uri="{FF2B5EF4-FFF2-40B4-BE49-F238E27FC236}">
                <a16:creationId xmlns:a16="http://schemas.microsoft.com/office/drawing/2014/main" id="{0F2D5832-190E-4750-84C2-54C53C064F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17630" y="4175185"/>
            <a:ext cx="1572989" cy="2072913"/>
          </a:xfrm>
          <a:prstGeom prst="rect">
            <a:avLst/>
          </a:prstGeom>
        </p:spPr>
      </p:pic>
    </p:spTree>
    <p:extLst>
      <p:ext uri="{BB962C8B-B14F-4D97-AF65-F5344CB8AC3E}">
        <p14:creationId xmlns:p14="http://schemas.microsoft.com/office/powerpoint/2010/main" val="94946937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par>
                                <p:cTn id="26" presetID="10" presetClass="entr" presetSubtype="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13D5A7-7A51-4885-838E-FE0B3076CB8F}"/>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Prevention</a:t>
            </a:r>
          </a:p>
        </p:txBody>
      </p:sp>
      <p:sp>
        <p:nvSpPr>
          <p:cNvPr id="5" name="Rectangle 4">
            <a:extLst>
              <a:ext uri="{FF2B5EF4-FFF2-40B4-BE49-F238E27FC236}">
                <a16:creationId xmlns:a16="http://schemas.microsoft.com/office/drawing/2014/main" id="{4B551FF6-8359-46E9-AF97-C138FEA689FF}"/>
              </a:ext>
            </a:extLst>
          </p:cNvPr>
          <p:cNvSpPr/>
          <p:nvPr/>
        </p:nvSpPr>
        <p:spPr>
          <a:xfrm>
            <a:off x="755650" y="2030192"/>
            <a:ext cx="5084433" cy="1398808"/>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Leftovers should be refrigerated in sealed containers and eaten within the suggested timeframe. This varies from food to food, but in most cases it doesn’t exceed 2-3 days.</a:t>
            </a:r>
          </a:p>
        </p:txBody>
      </p:sp>
      <p:sp>
        <p:nvSpPr>
          <p:cNvPr id="6" name="Rectangle 5">
            <a:extLst>
              <a:ext uri="{FF2B5EF4-FFF2-40B4-BE49-F238E27FC236}">
                <a16:creationId xmlns:a16="http://schemas.microsoft.com/office/drawing/2014/main" id="{84695D59-8B98-447D-B09C-2059114C03F8}"/>
              </a:ext>
            </a:extLst>
          </p:cNvPr>
          <p:cNvSpPr/>
          <p:nvPr/>
        </p:nvSpPr>
        <p:spPr>
          <a:xfrm>
            <a:off x="3410909" y="3872417"/>
            <a:ext cx="4977441" cy="844810"/>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Before eating leftovers, it is important they are heated thoroughly.</a:t>
            </a:r>
          </a:p>
        </p:txBody>
      </p:sp>
      <p:sp>
        <p:nvSpPr>
          <p:cNvPr id="7" name="Rectangle 6">
            <a:extLst>
              <a:ext uri="{FF2B5EF4-FFF2-40B4-BE49-F238E27FC236}">
                <a16:creationId xmlns:a16="http://schemas.microsoft.com/office/drawing/2014/main" id="{4455C9A1-CD6F-48B9-B579-8DCF31F8DE09}"/>
              </a:ext>
            </a:extLst>
          </p:cNvPr>
          <p:cNvSpPr/>
          <p:nvPr/>
        </p:nvSpPr>
        <p:spPr>
          <a:xfrm>
            <a:off x="755650" y="5243655"/>
            <a:ext cx="5613576" cy="844810"/>
          </a:xfrm>
          <a:prstGeom prst="rect">
            <a:avLst/>
          </a:prstGeom>
          <a:solidFill>
            <a:srgbClr val="C0DFC3"/>
          </a:solidFill>
          <a:ln w="57150">
            <a:solidFill>
              <a:srgbClr val="00963E"/>
            </a:solidFill>
          </a:ln>
        </p:spPr>
        <p:txBody>
          <a:bodyPr wrap="square" lIns="144000" tIns="144000" rIns="144000" bIns="144000">
            <a:spAutoFit/>
          </a:bodyPr>
          <a:lstStyle/>
          <a:p>
            <a:r>
              <a:rPr lang="en-IE" dirty="0">
                <a:latin typeface="Twinkl" pitchFamily="2" charset="0"/>
              </a:rPr>
              <a:t>Put food into the fridge or freezer within two hours of buying it or cooking it.</a:t>
            </a:r>
            <a:endParaRPr lang="en-IE" dirty="0"/>
          </a:p>
        </p:txBody>
      </p:sp>
      <p:pic>
        <p:nvPicPr>
          <p:cNvPr id="9" name="Picture 8">
            <a:extLst>
              <a:ext uri="{FF2B5EF4-FFF2-40B4-BE49-F238E27FC236}">
                <a16:creationId xmlns:a16="http://schemas.microsoft.com/office/drawing/2014/main" id="{CC8AAEFF-62EE-47AE-9B64-7049F0209A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7665" y="4388630"/>
            <a:ext cx="2386585" cy="2061713"/>
          </a:xfrm>
          <a:prstGeom prst="rect">
            <a:avLst/>
          </a:prstGeom>
        </p:spPr>
      </p:pic>
      <p:pic>
        <p:nvPicPr>
          <p:cNvPr id="11" name="Picture 10">
            <a:extLst>
              <a:ext uri="{FF2B5EF4-FFF2-40B4-BE49-F238E27FC236}">
                <a16:creationId xmlns:a16="http://schemas.microsoft.com/office/drawing/2014/main" id="{C2ABB273-FCAF-4390-ABFA-6A1D0F6B51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147" y="3517217"/>
            <a:ext cx="2528079" cy="1946620"/>
          </a:xfrm>
          <a:prstGeom prst="rect">
            <a:avLst/>
          </a:prstGeom>
        </p:spPr>
      </p:pic>
      <p:pic>
        <p:nvPicPr>
          <p:cNvPr id="13" name="Picture 12">
            <a:extLst>
              <a:ext uri="{FF2B5EF4-FFF2-40B4-BE49-F238E27FC236}">
                <a16:creationId xmlns:a16="http://schemas.microsoft.com/office/drawing/2014/main" id="{9DD988D8-1D7A-4D1C-B62D-43F8F1A7B2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41676" y="1965625"/>
            <a:ext cx="2665562" cy="1502339"/>
          </a:xfrm>
          <a:prstGeom prst="rect">
            <a:avLst/>
          </a:prstGeom>
        </p:spPr>
      </p:pic>
    </p:spTree>
    <p:extLst>
      <p:ext uri="{BB962C8B-B14F-4D97-AF65-F5344CB8AC3E}">
        <p14:creationId xmlns:p14="http://schemas.microsoft.com/office/powerpoint/2010/main" val="271858727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1D25DB5-BA27-413A-B104-223999403A62}"/>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Washing Your Hands</a:t>
            </a:r>
          </a:p>
        </p:txBody>
      </p:sp>
      <p:sp>
        <p:nvSpPr>
          <p:cNvPr id="4" name="Rectangle 3">
            <a:extLst>
              <a:ext uri="{FF2B5EF4-FFF2-40B4-BE49-F238E27FC236}">
                <a16:creationId xmlns:a16="http://schemas.microsoft.com/office/drawing/2014/main" id="{07CCD529-E296-4433-813B-2C161657D0C7}"/>
              </a:ext>
            </a:extLst>
          </p:cNvPr>
          <p:cNvSpPr/>
          <p:nvPr/>
        </p:nvSpPr>
        <p:spPr>
          <a:xfrm>
            <a:off x="2286000" y="2082021"/>
            <a:ext cx="4572000" cy="1200329"/>
          </a:xfrm>
          <a:prstGeom prst="rect">
            <a:avLst/>
          </a:prstGeom>
        </p:spPr>
        <p:txBody>
          <a:bodyPr>
            <a:spAutoFit/>
          </a:bodyPr>
          <a:lstStyle/>
          <a:p>
            <a:pPr algn="ctr"/>
            <a:r>
              <a:rPr lang="en-IE" sz="2400" b="1" dirty="0">
                <a:solidFill>
                  <a:srgbClr val="11743A"/>
                </a:solidFill>
                <a:latin typeface="Twinkl" pitchFamily="2" charset="0"/>
              </a:rPr>
              <a:t>There are many reasons to wash your hands during cooking and food preparation. </a:t>
            </a:r>
          </a:p>
        </p:txBody>
      </p:sp>
      <p:pic>
        <p:nvPicPr>
          <p:cNvPr id="6" name="Picture 5">
            <a:extLst>
              <a:ext uri="{FF2B5EF4-FFF2-40B4-BE49-F238E27FC236}">
                <a16:creationId xmlns:a16="http://schemas.microsoft.com/office/drawing/2014/main" id="{A8CEAEF4-9D0B-4625-B08C-0F6BC8DCBA4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06654">
            <a:off x="5592373" y="3809917"/>
            <a:ext cx="2076604" cy="2076604"/>
          </a:xfrm>
          <a:prstGeom prst="rect">
            <a:avLst/>
          </a:prstGeom>
        </p:spPr>
      </p:pic>
      <p:pic>
        <p:nvPicPr>
          <p:cNvPr id="10" name="Picture 9">
            <a:extLst>
              <a:ext uri="{FF2B5EF4-FFF2-40B4-BE49-F238E27FC236}">
                <a16:creationId xmlns:a16="http://schemas.microsoft.com/office/drawing/2014/main" id="{422320B1-56CC-4246-A4FD-EF6C482287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84130">
            <a:off x="1496983" y="3804276"/>
            <a:ext cx="2065700" cy="2065700"/>
          </a:xfrm>
          <a:prstGeom prst="rect">
            <a:avLst/>
          </a:prstGeom>
        </p:spPr>
      </p:pic>
      <p:pic>
        <p:nvPicPr>
          <p:cNvPr id="8" name="Picture 7">
            <a:extLst>
              <a:ext uri="{FF2B5EF4-FFF2-40B4-BE49-F238E27FC236}">
                <a16:creationId xmlns:a16="http://schemas.microsoft.com/office/drawing/2014/main" id="{CE71C516-F55A-464C-8157-A05157F8DE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5161" y="3740579"/>
            <a:ext cx="2033678" cy="2033678"/>
          </a:xfrm>
          <a:prstGeom prst="rect">
            <a:avLst/>
          </a:prstGeom>
        </p:spPr>
      </p:pic>
    </p:spTree>
    <p:extLst>
      <p:ext uri="{BB962C8B-B14F-4D97-AF65-F5344CB8AC3E}">
        <p14:creationId xmlns:p14="http://schemas.microsoft.com/office/powerpoint/2010/main" val="15498218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58B2953-99FD-4896-A336-C3BDCBD03081}"/>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Washing Your Hands</a:t>
            </a:r>
          </a:p>
        </p:txBody>
      </p:sp>
      <p:sp>
        <p:nvSpPr>
          <p:cNvPr id="5" name="Rectangle 4">
            <a:extLst>
              <a:ext uri="{FF2B5EF4-FFF2-40B4-BE49-F238E27FC236}">
                <a16:creationId xmlns:a16="http://schemas.microsoft.com/office/drawing/2014/main" id="{AD617DC9-B484-4CE2-A1C5-59D812B98EC2}"/>
              </a:ext>
            </a:extLst>
          </p:cNvPr>
          <p:cNvSpPr/>
          <p:nvPr/>
        </p:nvSpPr>
        <p:spPr>
          <a:xfrm>
            <a:off x="686639" y="2541293"/>
            <a:ext cx="5593392" cy="3046988"/>
          </a:xfrm>
          <a:prstGeom prst="rect">
            <a:avLst/>
          </a:prstGeom>
        </p:spPr>
        <p:txBody>
          <a:bodyPr wrap="square">
            <a:spAutoFit/>
          </a:bodyPr>
          <a:lstStyle/>
          <a:p>
            <a:pPr marL="285750" indent="-285750">
              <a:buFont typeface="Arial" panose="020B0604020202020204" pitchFamily="34" charset="0"/>
              <a:buChar char="•"/>
            </a:pPr>
            <a:r>
              <a:rPr lang="en-IE" dirty="0">
                <a:latin typeface="Twinkl" pitchFamily="2" charset="0"/>
              </a:rPr>
              <a:t>Coughing or sneezing</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Handling a mobile phone or device (these devices can be covered in bacteria)</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Wiping your hands with an unclean cloth</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Handling raw meat</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Being in contact with pets or animals</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Going to the toilet</a:t>
            </a:r>
          </a:p>
          <a:p>
            <a:pPr marL="285750" indent="-285750">
              <a:buFont typeface="Arial" panose="020B0604020202020204" pitchFamily="34" charset="0"/>
              <a:buChar char="•"/>
            </a:pPr>
            <a:endParaRPr lang="en-IE" sz="800" dirty="0">
              <a:latin typeface="Twinkl" pitchFamily="2" charset="0"/>
            </a:endParaRPr>
          </a:p>
          <a:p>
            <a:pPr marL="285750" indent="-285750">
              <a:buFont typeface="Arial" panose="020B0604020202020204" pitchFamily="34" charset="0"/>
              <a:buChar char="•"/>
            </a:pPr>
            <a:r>
              <a:rPr lang="en-IE" dirty="0">
                <a:latin typeface="Twinkl" pitchFamily="2" charset="0"/>
              </a:rPr>
              <a:t>Being in contact with waste bins</a:t>
            </a:r>
          </a:p>
        </p:txBody>
      </p:sp>
      <p:sp>
        <p:nvSpPr>
          <p:cNvPr id="6" name="Rectangle 5">
            <a:extLst>
              <a:ext uri="{FF2B5EF4-FFF2-40B4-BE49-F238E27FC236}">
                <a16:creationId xmlns:a16="http://schemas.microsoft.com/office/drawing/2014/main" id="{DF98B56D-A9DF-4721-A424-5FD2A88B4216}"/>
              </a:ext>
            </a:extLst>
          </p:cNvPr>
          <p:cNvSpPr/>
          <p:nvPr/>
        </p:nvSpPr>
        <p:spPr>
          <a:xfrm>
            <a:off x="686639" y="2079155"/>
            <a:ext cx="4166525" cy="369332"/>
          </a:xfrm>
          <a:prstGeom prst="rect">
            <a:avLst/>
          </a:prstGeom>
        </p:spPr>
        <p:txBody>
          <a:bodyPr wrap="none">
            <a:spAutoFit/>
          </a:bodyPr>
          <a:lstStyle/>
          <a:p>
            <a:r>
              <a:rPr lang="en-IE" b="1" dirty="0">
                <a:latin typeface="Twinkl" pitchFamily="2" charset="0"/>
              </a:rPr>
              <a:t>Remember to Wash Your Hands After:</a:t>
            </a:r>
            <a:endParaRPr lang="en-GB" b="1" dirty="0"/>
          </a:p>
        </p:txBody>
      </p:sp>
      <p:sp>
        <p:nvSpPr>
          <p:cNvPr id="7" name="Freeform: Shape 6">
            <a:extLst>
              <a:ext uri="{FF2B5EF4-FFF2-40B4-BE49-F238E27FC236}">
                <a16:creationId xmlns:a16="http://schemas.microsoft.com/office/drawing/2014/main" id="{6AE6F6BB-D563-4D49-96CD-9C83ED25C3E2}"/>
              </a:ext>
            </a:extLst>
          </p:cNvPr>
          <p:cNvSpPr/>
          <p:nvPr/>
        </p:nvSpPr>
        <p:spPr>
          <a:xfrm>
            <a:off x="3495734" y="2541293"/>
            <a:ext cx="5195505" cy="3877263"/>
          </a:xfrm>
          <a:custGeom>
            <a:avLst/>
            <a:gdLst>
              <a:gd name="connsiteX0" fmla="*/ 5195505 w 5195505"/>
              <a:gd name="connsiteY0" fmla="*/ 0 h 3877263"/>
              <a:gd name="connsiteX1" fmla="*/ 5195505 w 5195505"/>
              <a:gd name="connsiteY1" fmla="*/ 3727839 h 3877263"/>
              <a:gd name="connsiteX2" fmla="*/ 5046081 w 5195505"/>
              <a:gd name="connsiteY2" fmla="*/ 3877263 h 3877263"/>
              <a:gd name="connsiteX3" fmla="*/ 0 w 5195505"/>
              <a:gd name="connsiteY3" fmla="*/ 3877263 h 3877263"/>
            </a:gdLst>
            <a:ahLst/>
            <a:cxnLst>
              <a:cxn ang="0">
                <a:pos x="connsiteX0" y="connsiteY0"/>
              </a:cxn>
              <a:cxn ang="0">
                <a:pos x="connsiteX1" y="connsiteY1"/>
              </a:cxn>
              <a:cxn ang="0">
                <a:pos x="connsiteX2" y="connsiteY2"/>
              </a:cxn>
              <a:cxn ang="0">
                <a:pos x="connsiteX3" y="connsiteY3"/>
              </a:cxn>
            </a:cxnLst>
            <a:rect l="l" t="t" r="r" b="b"/>
            <a:pathLst>
              <a:path w="5195505" h="3877263">
                <a:moveTo>
                  <a:pt x="5195505" y="0"/>
                </a:moveTo>
                <a:lnTo>
                  <a:pt x="5195505" y="3727839"/>
                </a:lnTo>
                <a:cubicBezTo>
                  <a:pt x="5195505" y="3810364"/>
                  <a:pt x="5128606" y="3877263"/>
                  <a:pt x="5046081" y="3877263"/>
                </a:cubicBezTo>
                <a:lnTo>
                  <a:pt x="0" y="3877263"/>
                </a:lnTo>
                <a:close/>
              </a:path>
            </a:pathLst>
          </a:cu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5F058F27-3FEA-4B68-94F9-7DE9933CF3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0185" y="2888053"/>
            <a:ext cx="3027633" cy="3530503"/>
          </a:xfrm>
          <a:prstGeom prst="rect">
            <a:avLst/>
          </a:prstGeom>
        </p:spPr>
      </p:pic>
    </p:spTree>
    <p:extLst>
      <p:ext uri="{BB962C8B-B14F-4D97-AF65-F5344CB8AC3E}">
        <p14:creationId xmlns:p14="http://schemas.microsoft.com/office/powerpoint/2010/main" val="28387109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fade">
                                      <p:cBhvr>
                                        <p:cTn id="19" dur="500"/>
                                        <p:tgtEl>
                                          <p:spTgt spid="5">
                                            <p:txEl>
                                              <p:pRg st="4" end="4"/>
                                            </p:txEl>
                                          </p:spTgt>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animEffect transition="in" filter="fade">
                                      <p:cBhvr>
                                        <p:cTn id="23" dur="500"/>
                                        <p:tgtEl>
                                          <p:spTgt spid="5">
                                            <p:txEl>
                                              <p:pRg st="6" end="6"/>
                                            </p:txEl>
                                          </p:spTgt>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fade">
                                      <p:cBhvr>
                                        <p:cTn id="27" dur="500"/>
                                        <p:tgtEl>
                                          <p:spTgt spid="5">
                                            <p:txEl>
                                              <p:pRg st="8" end="8"/>
                                            </p:txEl>
                                          </p:spTgt>
                                        </p:tgtEl>
                                      </p:cBhvr>
                                    </p:animEffect>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5">
                                            <p:txEl>
                                              <p:pRg st="10" end="10"/>
                                            </p:txEl>
                                          </p:spTgt>
                                        </p:tgtEl>
                                        <p:attrNameLst>
                                          <p:attrName>style.visibility</p:attrName>
                                        </p:attrNameLst>
                                      </p:cBhvr>
                                      <p:to>
                                        <p:strVal val="visible"/>
                                      </p:to>
                                    </p:set>
                                    <p:animEffect transition="in" filter="fade">
                                      <p:cBhvr>
                                        <p:cTn id="31" dur="500"/>
                                        <p:tgtEl>
                                          <p:spTgt spid="5">
                                            <p:txEl>
                                              <p:pRg st="10" end="10"/>
                                            </p:txEl>
                                          </p:spTgt>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5">
                                            <p:txEl>
                                              <p:pRg st="12" end="12"/>
                                            </p:txEl>
                                          </p:spTgt>
                                        </p:tgtEl>
                                        <p:attrNameLst>
                                          <p:attrName>style.visibility</p:attrName>
                                        </p:attrNameLst>
                                      </p:cBhvr>
                                      <p:to>
                                        <p:strVal val="visible"/>
                                      </p:to>
                                    </p:set>
                                    <p:animEffect transition="in" filter="fade">
                                      <p:cBhvr>
                                        <p:cTn id="35"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98AF3C9-C87E-46E3-A9C2-8058A7A69B76}"/>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Who is at Risk?</a:t>
            </a:r>
          </a:p>
        </p:txBody>
      </p:sp>
      <p:sp>
        <p:nvSpPr>
          <p:cNvPr id="4" name="Rectangle 3">
            <a:extLst>
              <a:ext uri="{FF2B5EF4-FFF2-40B4-BE49-F238E27FC236}">
                <a16:creationId xmlns:a16="http://schemas.microsoft.com/office/drawing/2014/main" id="{D1594201-F9E2-4166-90F4-DC1954D9C5F6}"/>
              </a:ext>
            </a:extLst>
          </p:cNvPr>
          <p:cNvSpPr/>
          <p:nvPr/>
        </p:nvSpPr>
        <p:spPr>
          <a:xfrm>
            <a:off x="4028533" y="1843516"/>
            <a:ext cx="4520242" cy="3262432"/>
          </a:xfrm>
          <a:prstGeom prst="rect">
            <a:avLst/>
          </a:prstGeom>
        </p:spPr>
        <p:txBody>
          <a:bodyPr wrap="square">
            <a:spAutoFit/>
          </a:bodyPr>
          <a:lstStyle/>
          <a:p>
            <a:r>
              <a:rPr lang="en-IE" dirty="0">
                <a:latin typeface="Twinkl" pitchFamily="2" charset="0"/>
              </a:rPr>
              <a:t>Food contamination is a risk for </a:t>
            </a:r>
            <a:r>
              <a:rPr lang="en-IE" b="1" dirty="0">
                <a:latin typeface="Twinkl" pitchFamily="2" charset="0"/>
              </a:rPr>
              <a:t>everyone</a:t>
            </a:r>
            <a:r>
              <a:rPr lang="en-IE" dirty="0">
                <a:latin typeface="Twinkl" pitchFamily="2" charset="0"/>
              </a:rPr>
              <a:t>.</a:t>
            </a:r>
          </a:p>
          <a:p>
            <a:endParaRPr lang="en-IE" dirty="0">
              <a:latin typeface="Twinkl" pitchFamily="2" charset="0"/>
            </a:endParaRPr>
          </a:p>
          <a:p>
            <a:r>
              <a:rPr lang="en-IE" dirty="0">
                <a:latin typeface="Twinkl" pitchFamily="2" charset="0"/>
              </a:rPr>
              <a:t>However, those who are most vulnerable are:</a:t>
            </a:r>
          </a:p>
          <a:p>
            <a:endParaRPr lang="en-IE" sz="800" dirty="0">
              <a:latin typeface="Twinkl" pitchFamily="2" charset="0"/>
            </a:endParaRPr>
          </a:p>
          <a:p>
            <a:r>
              <a:rPr lang="en-IE" dirty="0">
                <a:latin typeface="Twinkl" pitchFamily="2" charset="0"/>
              </a:rPr>
              <a:t>Babies</a:t>
            </a:r>
          </a:p>
          <a:p>
            <a:endParaRPr lang="en-IE" dirty="0">
              <a:latin typeface="Twinkl" pitchFamily="2" charset="0"/>
            </a:endParaRPr>
          </a:p>
          <a:p>
            <a:r>
              <a:rPr lang="en-IE" dirty="0">
                <a:latin typeface="Twinkl" pitchFamily="2" charset="0"/>
              </a:rPr>
              <a:t>The elderly</a:t>
            </a:r>
          </a:p>
          <a:p>
            <a:endParaRPr lang="en-IE" dirty="0">
              <a:latin typeface="Twinkl" pitchFamily="2" charset="0"/>
            </a:endParaRPr>
          </a:p>
          <a:p>
            <a:r>
              <a:rPr lang="en-IE" dirty="0">
                <a:latin typeface="Twinkl" pitchFamily="2" charset="0"/>
              </a:rPr>
              <a:t>Pregnant women</a:t>
            </a:r>
          </a:p>
          <a:p>
            <a:endParaRPr lang="en-IE" dirty="0">
              <a:latin typeface="Twinkl" pitchFamily="2" charset="0"/>
            </a:endParaRPr>
          </a:p>
          <a:p>
            <a:r>
              <a:rPr lang="en-IE" dirty="0">
                <a:latin typeface="Twinkl" pitchFamily="2" charset="0"/>
              </a:rPr>
              <a:t>People who are sick</a:t>
            </a:r>
          </a:p>
        </p:txBody>
      </p:sp>
      <p:sp>
        <p:nvSpPr>
          <p:cNvPr id="5" name="Freeform: Shape 4">
            <a:extLst>
              <a:ext uri="{FF2B5EF4-FFF2-40B4-BE49-F238E27FC236}">
                <a16:creationId xmlns:a16="http://schemas.microsoft.com/office/drawing/2014/main" id="{6827B4B4-264E-4D72-B4A9-63628503C8AB}"/>
              </a:ext>
            </a:extLst>
          </p:cNvPr>
          <p:cNvSpPr/>
          <p:nvPr/>
        </p:nvSpPr>
        <p:spPr>
          <a:xfrm flipH="1">
            <a:off x="450609" y="2532667"/>
            <a:ext cx="5195505" cy="3877263"/>
          </a:xfrm>
          <a:custGeom>
            <a:avLst/>
            <a:gdLst>
              <a:gd name="connsiteX0" fmla="*/ 5195505 w 5195505"/>
              <a:gd name="connsiteY0" fmla="*/ 0 h 3877263"/>
              <a:gd name="connsiteX1" fmla="*/ 5195505 w 5195505"/>
              <a:gd name="connsiteY1" fmla="*/ 3727839 h 3877263"/>
              <a:gd name="connsiteX2" fmla="*/ 5046081 w 5195505"/>
              <a:gd name="connsiteY2" fmla="*/ 3877263 h 3877263"/>
              <a:gd name="connsiteX3" fmla="*/ 0 w 5195505"/>
              <a:gd name="connsiteY3" fmla="*/ 3877263 h 3877263"/>
            </a:gdLst>
            <a:ahLst/>
            <a:cxnLst>
              <a:cxn ang="0">
                <a:pos x="connsiteX0" y="connsiteY0"/>
              </a:cxn>
              <a:cxn ang="0">
                <a:pos x="connsiteX1" y="connsiteY1"/>
              </a:cxn>
              <a:cxn ang="0">
                <a:pos x="connsiteX2" y="connsiteY2"/>
              </a:cxn>
              <a:cxn ang="0">
                <a:pos x="connsiteX3" y="connsiteY3"/>
              </a:cxn>
            </a:cxnLst>
            <a:rect l="l" t="t" r="r" b="b"/>
            <a:pathLst>
              <a:path w="5195505" h="3877263">
                <a:moveTo>
                  <a:pt x="5195505" y="0"/>
                </a:moveTo>
                <a:lnTo>
                  <a:pt x="5195505" y="3727839"/>
                </a:lnTo>
                <a:cubicBezTo>
                  <a:pt x="5195505" y="3810364"/>
                  <a:pt x="5128606" y="3877263"/>
                  <a:pt x="5046081" y="3877263"/>
                </a:cubicBezTo>
                <a:lnTo>
                  <a:pt x="0" y="3877263"/>
                </a:lnTo>
                <a:close/>
              </a:path>
            </a:pathLst>
          </a:cu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58CA8627-8F89-4F99-83F0-3FDCF4C7C6E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1135" y="2381426"/>
            <a:ext cx="626594" cy="3055536"/>
          </a:xfrm>
          <a:prstGeom prst="rect">
            <a:avLst/>
          </a:prstGeom>
        </p:spPr>
      </p:pic>
      <p:sp>
        <p:nvSpPr>
          <p:cNvPr id="13" name="Oval 12">
            <a:extLst>
              <a:ext uri="{FF2B5EF4-FFF2-40B4-BE49-F238E27FC236}">
                <a16:creationId xmlns:a16="http://schemas.microsoft.com/office/drawing/2014/main" id="{1FA28EFF-41E8-468F-B966-2461C5CDFD42}"/>
              </a:ext>
            </a:extLst>
          </p:cNvPr>
          <p:cNvSpPr/>
          <p:nvPr/>
        </p:nvSpPr>
        <p:spPr>
          <a:xfrm>
            <a:off x="3053752" y="5973915"/>
            <a:ext cx="1741655" cy="237820"/>
          </a:xfrm>
          <a:prstGeom prst="ellipse">
            <a:avLst/>
          </a:prstGeom>
          <a:solidFill>
            <a:schemeClr val="tx2">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5804CDEA-275F-4610-AEF5-AEB77D645A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60785" y="5357391"/>
            <a:ext cx="1199072" cy="801096"/>
          </a:xfrm>
          <a:prstGeom prst="rect">
            <a:avLst/>
          </a:prstGeom>
        </p:spPr>
      </p:pic>
      <p:sp>
        <p:nvSpPr>
          <p:cNvPr id="12" name="Oval 11">
            <a:extLst>
              <a:ext uri="{FF2B5EF4-FFF2-40B4-BE49-F238E27FC236}">
                <a16:creationId xmlns:a16="http://schemas.microsoft.com/office/drawing/2014/main" id="{96AA6DE7-DEDC-4252-9BC1-A330745F3124}"/>
              </a:ext>
            </a:extLst>
          </p:cNvPr>
          <p:cNvSpPr/>
          <p:nvPr/>
        </p:nvSpPr>
        <p:spPr>
          <a:xfrm>
            <a:off x="2092067" y="5280770"/>
            <a:ext cx="1311833" cy="197006"/>
          </a:xfrm>
          <a:prstGeom prst="ellipse">
            <a:avLst/>
          </a:prstGeom>
          <a:solidFill>
            <a:schemeClr val="tx2">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33432DC5-90EA-4FA9-9AF6-77EC9931F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841" y="3334023"/>
            <a:ext cx="2082679" cy="2863898"/>
          </a:xfrm>
          <a:prstGeom prst="rect">
            <a:avLst/>
          </a:prstGeom>
        </p:spPr>
      </p:pic>
      <p:sp>
        <p:nvSpPr>
          <p:cNvPr id="14" name="Oval 13">
            <a:extLst>
              <a:ext uri="{FF2B5EF4-FFF2-40B4-BE49-F238E27FC236}">
                <a16:creationId xmlns:a16="http://schemas.microsoft.com/office/drawing/2014/main" id="{839255EB-4BE8-4A57-B9CC-DC5DF707847F}"/>
              </a:ext>
            </a:extLst>
          </p:cNvPr>
          <p:cNvSpPr/>
          <p:nvPr/>
        </p:nvSpPr>
        <p:spPr>
          <a:xfrm>
            <a:off x="509699" y="5821294"/>
            <a:ext cx="2358460" cy="456060"/>
          </a:xfrm>
          <a:prstGeom prst="ellipse">
            <a:avLst/>
          </a:prstGeom>
          <a:solidFill>
            <a:schemeClr val="tx2">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392494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fade">
                                      <p:cBhvr>
                                        <p:cTn id="27" dur="500"/>
                                        <p:tgtEl>
                                          <p:spTgt spid="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0" end="10"/>
                                            </p:txEl>
                                          </p:spTgt>
                                        </p:tgtEl>
                                        <p:attrNameLst>
                                          <p:attrName>style.visibility</p:attrName>
                                        </p:attrNameLst>
                                      </p:cBhvr>
                                      <p:to>
                                        <p:strVal val="visible"/>
                                      </p:to>
                                    </p:set>
                                    <p:animEffect transition="in" filter="fade">
                                      <p:cBhvr>
                                        <p:cTn id="32"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B0C75F7-F657-4325-8E14-9B7BE7B79829}"/>
              </a:ext>
            </a:extLst>
          </p:cNvPr>
          <p:cNvSpPr txBox="1">
            <a:spLocks/>
          </p:cNvSpPr>
          <p:nvPr/>
        </p:nvSpPr>
        <p:spPr>
          <a:xfrm>
            <a:off x="539750" y="549275"/>
            <a:ext cx="8064500" cy="1143000"/>
          </a:xfrm>
          <a:prstGeom prst="roundRect">
            <a:avLst>
              <a:gd name="adj" fmla="val 0"/>
            </a:avLst>
          </a:prstGeom>
          <a:solidFill>
            <a:srgbClr val="00963E"/>
          </a:solidFill>
        </p:spPr>
        <p:txBody>
          <a:bodyPr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IE" sz="4400" dirty="0">
                <a:solidFill>
                  <a:schemeClr val="bg1"/>
                </a:solidFill>
                <a:latin typeface="Twinkl" pitchFamily="2" charset="0"/>
              </a:rPr>
              <a:t>Who is Responsible?</a:t>
            </a:r>
          </a:p>
        </p:txBody>
      </p:sp>
      <p:sp>
        <p:nvSpPr>
          <p:cNvPr id="4" name="Rectangle 3">
            <a:extLst>
              <a:ext uri="{FF2B5EF4-FFF2-40B4-BE49-F238E27FC236}">
                <a16:creationId xmlns:a16="http://schemas.microsoft.com/office/drawing/2014/main" id="{FB81F2D5-49DC-4650-9C9A-1F200A7A627C}"/>
              </a:ext>
            </a:extLst>
          </p:cNvPr>
          <p:cNvSpPr/>
          <p:nvPr/>
        </p:nvSpPr>
        <p:spPr>
          <a:xfrm>
            <a:off x="755650" y="2153592"/>
            <a:ext cx="4572000" cy="2831544"/>
          </a:xfrm>
          <a:prstGeom prst="rect">
            <a:avLst/>
          </a:prstGeom>
        </p:spPr>
        <p:txBody>
          <a:bodyPr>
            <a:spAutoFit/>
          </a:bodyPr>
          <a:lstStyle/>
          <a:p>
            <a:r>
              <a:rPr lang="en-IE" b="1" dirty="0">
                <a:latin typeface="Twinkl" pitchFamily="2" charset="0"/>
              </a:rPr>
              <a:t>Everyone is responsible </a:t>
            </a:r>
            <a:r>
              <a:rPr lang="en-IE" dirty="0">
                <a:latin typeface="Twinkl" pitchFamily="2" charset="0"/>
              </a:rPr>
              <a:t>for their own personal hygiene and food hygiene practices. </a:t>
            </a:r>
          </a:p>
          <a:p>
            <a:endParaRPr lang="en-IE" sz="800" dirty="0">
              <a:latin typeface="Twinkl" pitchFamily="2" charset="0"/>
            </a:endParaRPr>
          </a:p>
          <a:p>
            <a:r>
              <a:rPr lang="en-IE" dirty="0">
                <a:latin typeface="Twinkl" pitchFamily="2" charset="0"/>
              </a:rPr>
              <a:t>Getting into good habits is really important in order to lessen the risk of cross-contamination and food poisoning.</a:t>
            </a:r>
          </a:p>
          <a:p>
            <a:endParaRPr lang="en-IE" sz="800" dirty="0">
              <a:latin typeface="Twinkl" pitchFamily="2" charset="0"/>
            </a:endParaRPr>
          </a:p>
          <a:p>
            <a:r>
              <a:rPr lang="en-IE" dirty="0">
                <a:latin typeface="Twinkl" pitchFamily="2" charset="0"/>
              </a:rPr>
              <a:t>People who work in the food industry are subject to food regulations and standards to ensure food safety.</a:t>
            </a:r>
          </a:p>
        </p:txBody>
      </p:sp>
      <p:sp>
        <p:nvSpPr>
          <p:cNvPr id="5" name="Freeform: Shape 4">
            <a:extLst>
              <a:ext uri="{FF2B5EF4-FFF2-40B4-BE49-F238E27FC236}">
                <a16:creationId xmlns:a16="http://schemas.microsoft.com/office/drawing/2014/main" id="{BCFC44FF-BE2F-4DA6-8E63-D6DAD24AF78E}"/>
              </a:ext>
            </a:extLst>
          </p:cNvPr>
          <p:cNvSpPr/>
          <p:nvPr/>
        </p:nvSpPr>
        <p:spPr>
          <a:xfrm>
            <a:off x="3495734" y="2541293"/>
            <a:ext cx="5195505" cy="3877263"/>
          </a:xfrm>
          <a:custGeom>
            <a:avLst/>
            <a:gdLst>
              <a:gd name="connsiteX0" fmla="*/ 5195505 w 5195505"/>
              <a:gd name="connsiteY0" fmla="*/ 0 h 3877263"/>
              <a:gd name="connsiteX1" fmla="*/ 5195505 w 5195505"/>
              <a:gd name="connsiteY1" fmla="*/ 3727839 h 3877263"/>
              <a:gd name="connsiteX2" fmla="*/ 5046081 w 5195505"/>
              <a:gd name="connsiteY2" fmla="*/ 3877263 h 3877263"/>
              <a:gd name="connsiteX3" fmla="*/ 0 w 5195505"/>
              <a:gd name="connsiteY3" fmla="*/ 3877263 h 3877263"/>
            </a:gdLst>
            <a:ahLst/>
            <a:cxnLst>
              <a:cxn ang="0">
                <a:pos x="connsiteX0" y="connsiteY0"/>
              </a:cxn>
              <a:cxn ang="0">
                <a:pos x="connsiteX1" y="connsiteY1"/>
              </a:cxn>
              <a:cxn ang="0">
                <a:pos x="connsiteX2" y="connsiteY2"/>
              </a:cxn>
              <a:cxn ang="0">
                <a:pos x="connsiteX3" y="connsiteY3"/>
              </a:cxn>
            </a:cxnLst>
            <a:rect l="l" t="t" r="r" b="b"/>
            <a:pathLst>
              <a:path w="5195505" h="3877263">
                <a:moveTo>
                  <a:pt x="5195505" y="0"/>
                </a:moveTo>
                <a:lnTo>
                  <a:pt x="5195505" y="3727839"/>
                </a:lnTo>
                <a:cubicBezTo>
                  <a:pt x="5195505" y="3810364"/>
                  <a:pt x="5128606" y="3877263"/>
                  <a:pt x="5046081" y="3877263"/>
                </a:cubicBezTo>
                <a:lnTo>
                  <a:pt x="0" y="3877263"/>
                </a:lnTo>
                <a:close/>
              </a:path>
            </a:pathLst>
          </a:cu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228CC11C-50D9-4CE2-A0C5-1375C3658285}"/>
              </a:ext>
            </a:extLst>
          </p:cNvPr>
          <p:cNvGrpSpPr/>
          <p:nvPr/>
        </p:nvGrpSpPr>
        <p:grpSpPr>
          <a:xfrm>
            <a:off x="5236234" y="1520335"/>
            <a:ext cx="3157269" cy="4682053"/>
            <a:chOff x="5676923" y="2035832"/>
            <a:chExt cx="2716580" cy="4028536"/>
          </a:xfrm>
        </p:grpSpPr>
        <p:sp>
          <p:nvSpPr>
            <p:cNvPr id="10" name="Oval 9">
              <a:extLst>
                <a:ext uri="{FF2B5EF4-FFF2-40B4-BE49-F238E27FC236}">
                  <a16:creationId xmlns:a16="http://schemas.microsoft.com/office/drawing/2014/main" id="{9C6EDF34-C375-4029-AE8B-2F6307496E4D}"/>
                </a:ext>
              </a:extLst>
            </p:cNvPr>
            <p:cNvSpPr/>
            <p:nvPr/>
          </p:nvSpPr>
          <p:spPr>
            <a:xfrm>
              <a:off x="5676923" y="5705775"/>
              <a:ext cx="2716580" cy="358593"/>
            </a:xfrm>
            <a:prstGeom prst="ellipse">
              <a:avLst/>
            </a:prstGeom>
            <a:solidFill>
              <a:schemeClr val="tx2">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EEBD140D-4200-45F9-B5A1-111261B67E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51465" y="2035832"/>
              <a:ext cx="1347488" cy="3850197"/>
            </a:xfrm>
            <a:prstGeom prst="rect">
              <a:avLst/>
            </a:prstGeom>
          </p:spPr>
        </p:pic>
        <p:pic>
          <p:nvPicPr>
            <p:cNvPr id="9" name="Picture 8">
              <a:extLst>
                <a:ext uri="{FF2B5EF4-FFF2-40B4-BE49-F238E27FC236}">
                  <a16:creationId xmlns:a16="http://schemas.microsoft.com/office/drawing/2014/main" id="{7C16DD84-40DE-45E1-AD22-CE67AFD28B8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1278" y="2275370"/>
              <a:ext cx="944008" cy="3655023"/>
            </a:xfrm>
            <a:prstGeom prst="rect">
              <a:avLst/>
            </a:prstGeom>
          </p:spPr>
        </p:pic>
      </p:grpSp>
    </p:spTree>
    <p:extLst>
      <p:ext uri="{BB962C8B-B14F-4D97-AF65-F5344CB8AC3E}">
        <p14:creationId xmlns:p14="http://schemas.microsoft.com/office/powerpoint/2010/main" val="33926879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ransition spd="slow">
    <p:fade/>
  </p:transition>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174</TotalTime>
  <Words>525</Words>
  <Application>Microsoft Office PowerPoint</Application>
  <PresentationFormat>On-screen Show (4:3)</PresentationFormat>
  <Paragraphs>64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Broughton</dc:creator>
  <cp:lastModifiedBy>Elizabeth Best</cp:lastModifiedBy>
  <cp:revision>14</cp:revision>
  <dcterms:created xsi:type="dcterms:W3CDTF">2020-03-05T13:56:53Z</dcterms:created>
  <dcterms:modified xsi:type="dcterms:W3CDTF">2020-09-06T15:32:58Z</dcterms:modified>
</cp:coreProperties>
</file>