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42"/>
  </p:notesMasterIdLst>
  <p:handoutMasterIdLst>
    <p:handoutMasterId r:id="rId43"/>
  </p:handoutMasterIdLst>
  <p:sldIdLst>
    <p:sldId id="261" r:id="rId5"/>
    <p:sldId id="258" r:id="rId6"/>
    <p:sldId id="263" r:id="rId7"/>
    <p:sldId id="264" r:id="rId8"/>
    <p:sldId id="267" r:id="rId9"/>
    <p:sldId id="268" r:id="rId10"/>
    <p:sldId id="289" r:id="rId11"/>
    <p:sldId id="301" r:id="rId12"/>
    <p:sldId id="302" r:id="rId13"/>
    <p:sldId id="275" r:id="rId14"/>
    <p:sldId id="303" r:id="rId15"/>
    <p:sldId id="304" r:id="rId16"/>
    <p:sldId id="305" r:id="rId17"/>
    <p:sldId id="296" r:id="rId18"/>
    <p:sldId id="306" r:id="rId19"/>
    <p:sldId id="307" r:id="rId20"/>
    <p:sldId id="308" r:id="rId21"/>
    <p:sldId id="310" r:id="rId22"/>
    <p:sldId id="312" r:id="rId23"/>
    <p:sldId id="314" r:id="rId24"/>
    <p:sldId id="313" r:id="rId25"/>
    <p:sldId id="320" r:id="rId26"/>
    <p:sldId id="321" r:id="rId27"/>
    <p:sldId id="322" r:id="rId28"/>
    <p:sldId id="315" r:id="rId29"/>
    <p:sldId id="316" r:id="rId30"/>
    <p:sldId id="323" r:id="rId31"/>
    <p:sldId id="324" r:id="rId32"/>
    <p:sldId id="325" r:id="rId33"/>
    <p:sldId id="326" r:id="rId34"/>
    <p:sldId id="327" r:id="rId35"/>
    <p:sldId id="328" r:id="rId36"/>
    <p:sldId id="317" r:id="rId37"/>
    <p:sldId id="318" r:id="rId38"/>
    <p:sldId id="319" r:id="rId39"/>
    <p:sldId id="309" r:id="rId40"/>
    <p:sldId id="300" r:id="rId41"/>
  </p:sldIdLst>
  <p:sldSz cx="9144000" cy="6858000" type="screen4x3"/>
  <p:notesSz cx="6858000" cy="9144000"/>
  <p:embeddedFontLst>
    <p:embeddedFont>
      <p:font typeface="BPreplay" panose="02000503000000020004" pitchFamily="50" charset="0"/>
      <p:regular r:id="rId44"/>
      <p:bold r:id="rId45"/>
      <p:italic r:id="rId46"/>
      <p:boldItalic r:id="rId47"/>
    </p:embeddedFont>
    <p:embeddedFont>
      <p:font typeface="Calibri" panose="020F0502020204030204" pitchFamily="34" charset="0"/>
      <p:regular r:id="rId48"/>
      <p:bold r:id="rId49"/>
      <p:italic r:id="rId50"/>
      <p:boldItalic r:id="rId51"/>
    </p:embeddedFont>
    <p:embeddedFont>
      <p:font typeface="Sassoon Infant Md" panose="02000603050000020003" pitchFamily="50" charset="0"/>
      <p:regular r:id="rId52"/>
    </p:embeddedFont>
    <p:embeddedFont>
      <p:font typeface="Sassoon Infant Rg" panose="02000503030000020003" pitchFamily="50" charset="0"/>
      <p:regular r:id="rId53"/>
      <p:bold r:id="rId5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37">
          <p15:clr>
            <a:srgbClr val="A4A3A4"/>
          </p15:clr>
        </p15:guide>
        <p15:guide id="2" pos="2880">
          <p15:clr>
            <a:srgbClr val="A4A3A4"/>
          </p15:clr>
        </p15:guide>
        <p15:guide id="3" pos="317">
          <p15:clr>
            <a:srgbClr val="A4A3A4"/>
          </p15:clr>
        </p15:guide>
        <p15:guide id="4" orient="horz" pos="3997">
          <p15:clr>
            <a:srgbClr val="A4A3A4"/>
          </p15:clr>
        </p15:guide>
        <p15:guide id="5" pos="5420">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FF3B3B"/>
    <a:srgbClr val="C97DFF"/>
    <a:srgbClr val="ADFFF4"/>
    <a:srgbClr val="7FC1EA"/>
    <a:srgbClr val="C2CCFF"/>
    <a:srgbClr val="E6226A"/>
    <a:srgbClr val="FEFB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3" d="100"/>
          <a:sy n="53" d="100"/>
        </p:scale>
        <p:origin x="1325" y="43"/>
      </p:cViewPr>
      <p:guideLst>
        <p:guide orient="horz" pos="2137"/>
        <p:guide pos="2880"/>
        <p:guide pos="317"/>
        <p:guide orient="horz" pos="3997"/>
        <p:guide pos="5420"/>
        <p:guide orient="horz" pos="323"/>
        <p:guide pos="476"/>
        <p:guide orient="horz" pos="459"/>
        <p:guide orient="horz" pos="3838"/>
        <p:guide pos="5239"/>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6.fntdata"/><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8.fntdata"/><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0867077-DDC6-4CD6-B758-94C7EC9DB8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FDF32D2-951F-48AE-8050-638579346EA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4B738BD-3088-4AC8-A5DF-67E0D3560A39}" type="datetimeFigureOut">
              <a:rPr lang="en-GB"/>
              <a:pPr>
                <a:defRPr/>
              </a:pPr>
              <a:t>28/01/2021</a:t>
            </a:fld>
            <a:endParaRPr lang="en-GB"/>
          </a:p>
        </p:txBody>
      </p:sp>
      <p:sp>
        <p:nvSpPr>
          <p:cNvPr id="4" name="Footer Placeholder 3">
            <a:extLst>
              <a:ext uri="{FF2B5EF4-FFF2-40B4-BE49-F238E27FC236}">
                <a16:creationId xmlns:a16="http://schemas.microsoft.com/office/drawing/2014/main" id="{CD959C36-00BA-4F3C-B4DA-4B3AAAF992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0EF45352-F396-4BBC-B00F-1C3CDC7D6E3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1F098D2-F366-4B4C-83F6-61109E77795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A70907C-52DB-4B1C-AEA5-1F406D26CB8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3BB5F137-9824-4437-952E-F0D1E8DDE63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F9A90CD5-1A3E-41BC-8529-CCED88ECDE19}" type="datetimeFigureOut">
              <a:rPr lang="en-GB"/>
              <a:pPr>
                <a:defRPr/>
              </a:pPr>
              <a:t>28/01/2021</a:t>
            </a:fld>
            <a:endParaRPr lang="en-GB"/>
          </a:p>
        </p:txBody>
      </p:sp>
      <p:sp>
        <p:nvSpPr>
          <p:cNvPr id="4" name="Slide Image Placeholder 3">
            <a:extLst>
              <a:ext uri="{FF2B5EF4-FFF2-40B4-BE49-F238E27FC236}">
                <a16:creationId xmlns:a16="http://schemas.microsoft.com/office/drawing/2014/main" id="{ADA64CFB-37A6-4EB7-87EB-63533103962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D1331CF-1518-4434-BD83-95DEA6E5DA1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CE23B50-5EA2-4FE3-A075-04EA647CC58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7E9BEB0D-68E7-427F-AB3C-BDA8954E30A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0508CF9D-9736-446D-B588-B0AFAFAF0CF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1DC4A31D-F035-44D0-8A90-8E35CCFB8FC5}" type="slidenum">
              <a:rPr lang="en-GB" altLang="en-US" smtClean="0"/>
              <a:pPr/>
              <a:t>1</a:t>
            </a:fld>
            <a:endParaRPr lang="en-GB"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D7C55CD1-510F-4EA6-B3B7-0130D1E3E843}" type="slidenum">
              <a:rPr lang="en-GB" altLang="en-US" smtClean="0"/>
              <a:pPr/>
              <a:t>21</a:t>
            </a:fld>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BE91C0B-47AC-4BFE-B91A-560771E0383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062531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D77EEFF-1A9C-4B39-B62D-D542C93C81D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96609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50210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460422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18321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9291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1" r:id="rId4"/>
    <p:sldLayoutId id="2147483732" r:id="rId5"/>
    <p:sldLayoutId id="214748373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18" Type="http://schemas.openxmlformats.org/officeDocument/2006/relationships/image" Target="../media/image53.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17" Type="http://schemas.openxmlformats.org/officeDocument/2006/relationships/image" Target="../media/image52.png"/><Relationship Id="rId2" Type="http://schemas.openxmlformats.org/officeDocument/2006/relationships/image" Target="../media/image37.png"/><Relationship Id="rId16"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5" Type="http://schemas.openxmlformats.org/officeDocument/2006/relationships/image" Target="../media/image5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 Id="rId14" Type="http://schemas.openxmlformats.org/officeDocument/2006/relationships/image" Target="../media/image49.png"/></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15.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10" Type="http://schemas.openxmlformats.org/officeDocument/2006/relationships/image" Target="../media/image78.png"/><Relationship Id="rId4" Type="http://schemas.openxmlformats.org/officeDocument/2006/relationships/image" Target="../media/image72.jpeg"/><Relationship Id="rId9" Type="http://schemas.openxmlformats.org/officeDocument/2006/relationships/image" Target="../media/image77.jpeg"/></Relationships>
</file>

<file path=ppt/slides/_rels/slide1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image" Target="../media/image82.png"/><Relationship Id="rId7" Type="http://schemas.openxmlformats.org/officeDocument/2006/relationships/slide" Target="slide19.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19.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13.png"/><Relationship Id="rId7" Type="http://schemas.openxmlformats.org/officeDocument/2006/relationships/image" Target="../media/image8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slide" Target="slide23.xml"/><Relationship Id="rId4" Type="http://schemas.openxmlformats.org/officeDocument/2006/relationships/slide" Target="slide22.xml"/><Relationship Id="rId9" Type="http://schemas.openxmlformats.org/officeDocument/2006/relationships/image" Target="../media/image89.png"/></Relationships>
</file>

<file path=ppt/slides/_rels/slide2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5.xml"/><Relationship Id="rId7" Type="http://schemas.openxmlformats.org/officeDocument/2006/relationships/image" Target="../media/image92.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slide" Target="slide26.xml"/></Relationships>
</file>

<file path=ppt/slides/_rels/slide25.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slide" Target="slide29.xml"/></Relationships>
</file>

<file path=ppt/slides/_rels/slide28.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slide" Target="slide31.xml"/><Relationship Id="rId7" Type="http://schemas.openxmlformats.org/officeDocument/2006/relationships/image" Target="../media/image96.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100.png"/><Relationship Id="rId5" Type="http://schemas.openxmlformats.org/officeDocument/2006/relationships/image" Target="../media/image94.png"/><Relationship Id="rId10" Type="http://schemas.openxmlformats.org/officeDocument/2006/relationships/image" Target="../media/image99.png"/><Relationship Id="rId4" Type="http://schemas.openxmlformats.org/officeDocument/2006/relationships/slide" Target="slide32.xml"/><Relationship Id="rId9" Type="http://schemas.openxmlformats.org/officeDocument/2006/relationships/image" Target="../media/image98.png"/></Relationships>
</file>

<file path=ppt/slides/_rels/slide31.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4.xml"/><Relationship Id="rId7" Type="http://schemas.openxmlformats.org/officeDocument/2006/relationships/image" Target="../media/image103.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2.png"/><Relationship Id="rId5" Type="http://schemas.openxmlformats.org/officeDocument/2006/relationships/image" Target="../media/image101.png"/><Relationship Id="rId4" Type="http://schemas.openxmlformats.org/officeDocument/2006/relationships/slide" Target="slide35.xml"/></Relationships>
</file>

<file path=ppt/slides/_rels/slide34.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4"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35A23143-615E-4AF3-962B-F36EE5F006E3}"/>
              </a:ext>
            </a:extLst>
          </p:cNvPr>
          <p:cNvSpPr/>
          <p:nvPr/>
        </p:nvSpPr>
        <p:spPr>
          <a:xfrm>
            <a:off x="0" y="6251575"/>
            <a:ext cx="9144000" cy="611188"/>
          </a:xfrm>
          <a:prstGeom prst="rect">
            <a:avLst/>
          </a:prstGeom>
          <a:solidFill>
            <a:srgbClr val="E622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0847E32E-3FA4-48CE-9F3E-1E770CCD6FEF}"/>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7" name="TextBox 10"/>
          <p:cNvSpPr txBox="1">
            <a:spLocks noChangeArrowheads="1"/>
          </p:cNvSpPr>
          <p:nvPr/>
        </p:nvSpPr>
        <p:spPr bwMode="auto">
          <a:xfrm>
            <a:off x="2682875" y="6464300"/>
            <a:ext cx="37703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Science </a:t>
            </a:r>
            <a:r>
              <a:rPr lang="en-GB" altLang="en-US" sz="800">
                <a:solidFill>
                  <a:schemeClr val="bg1"/>
                </a:solidFill>
                <a:latin typeface="BPreplay" pitchFamily="50" charset="0"/>
              </a:rPr>
              <a:t>| Year 2 | Animals Including Humans | Basic Needs | Lesson 3</a:t>
            </a:r>
          </a:p>
        </p:txBody>
      </p:sp>
      <p:sp>
        <p:nvSpPr>
          <p:cNvPr id="8198" name="Text Placeholder 16"/>
          <p:cNvSpPr>
            <a:spLocks noGrp="1"/>
          </p:cNvSpPr>
          <p:nvPr>
            <p:ph type="body" sz="quarter" idx="10"/>
          </p:nvPr>
        </p:nvSpPr>
        <p:spPr>
          <a:xfrm>
            <a:off x="1655763" y="3200400"/>
            <a:ext cx="5832475" cy="542925"/>
          </a:xfrm>
        </p:spPr>
        <p:txBody>
          <a:bodyPr/>
          <a:lstStyle/>
          <a:p>
            <a:pPr eaLnBrk="1" hangingPunct="1"/>
            <a:r>
              <a:rPr lang="en-GB" altLang="en-US" smtClean="0"/>
              <a:t>Animals Including Humans</a:t>
            </a:r>
          </a:p>
        </p:txBody>
      </p:sp>
      <p:sp>
        <p:nvSpPr>
          <p:cNvPr id="8199" name="Title 17"/>
          <p:cNvSpPr>
            <a:spLocks noGrp="1"/>
          </p:cNvSpPr>
          <p:nvPr>
            <p:ph type="title"/>
          </p:nvPr>
        </p:nvSpPr>
        <p:spPr>
          <a:xfrm>
            <a:off x="539750" y="2359025"/>
            <a:ext cx="8064500" cy="655638"/>
          </a:xfrm>
        </p:spPr>
        <p:txBody>
          <a:bodyPr/>
          <a:lstStyle/>
          <a:p>
            <a:pPr eaLnBrk="1" hangingPunct="1"/>
            <a:r>
              <a:rPr lang="en-GB" altLang="en-US" smtClean="0"/>
              <a:t>Science</a:t>
            </a:r>
          </a:p>
        </p:txBody>
      </p:sp>
      <p:pic>
        <p:nvPicPr>
          <p:cNvPr id="8200"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31D88AA-F15F-4A7B-A6AD-2C57CF0C28EA}"/>
              </a:ext>
            </a:extLst>
          </p:cNvPr>
          <p:cNvSpPr/>
          <p:nvPr/>
        </p:nvSpPr>
        <p:spPr>
          <a:xfrm>
            <a:off x="0" y="0"/>
            <a:ext cx="9144000" cy="6335713"/>
          </a:xfrm>
          <a:prstGeom prst="rect">
            <a:avLst/>
          </a:prstGeom>
          <a:solidFill>
            <a:srgbClr val="ADFFF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ectangle 21">
            <a:extLst>
              <a:ext uri="{FF2B5EF4-FFF2-40B4-BE49-F238E27FC236}">
                <a16:creationId xmlns:a16="http://schemas.microsoft.com/office/drawing/2014/main" id="{E1CDA3F2-D3B6-445F-9254-284BDE737E2C}"/>
              </a:ext>
            </a:extLst>
          </p:cNvPr>
          <p:cNvSpPr/>
          <p:nvPr/>
        </p:nvSpPr>
        <p:spPr>
          <a:xfrm>
            <a:off x="0" y="4827588"/>
            <a:ext cx="9144000" cy="2043112"/>
          </a:xfrm>
          <a:prstGeom prst="rect">
            <a:avLst/>
          </a:prstGeom>
          <a:solidFill>
            <a:srgbClr val="C97D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44"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74938" y="207963"/>
            <a:ext cx="3794125"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p:cNvPicPr>
          <p:nvPr/>
        </p:nvPicPr>
        <p:blipFill>
          <a:blip r:embed="rId4">
            <a:extLst>
              <a:ext uri="{28A0092B-C50C-407E-A947-70E740481C1C}">
                <a14:useLocalDpi xmlns:a14="http://schemas.microsoft.com/office/drawing/2010/main" val="0"/>
              </a:ext>
            </a:extLst>
          </a:blip>
          <a:srcRect b="22900"/>
          <a:stretch>
            <a:fillRect/>
          </a:stretch>
        </p:blipFill>
        <p:spPr bwMode="auto">
          <a:xfrm>
            <a:off x="0" y="4557713"/>
            <a:ext cx="9144000" cy="333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84400" y="3133725"/>
            <a:ext cx="804863" cy="187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Twinkl Logo"/>
          <p:cNvPicPr>
            <a:picLocks noChangeAspect="1"/>
          </p:cNvPicPr>
          <p:nvPr/>
        </p:nvPicPr>
        <p:blipFill>
          <a:blip r:embed="rId6" cstate="print">
            <a:grayscl/>
            <a:biLevel thresh="50000"/>
            <a:extLst>
              <a:ext uri="{28A0092B-C50C-407E-A947-70E740481C1C}">
                <a14:useLocalDpi xmlns:a14="http://schemas.microsoft.com/office/drawing/2010/main" val="0"/>
              </a:ext>
            </a:extLst>
          </a:blip>
          <a:srcRect/>
          <a:stretch>
            <a:fillRect/>
          </a:stretch>
        </p:blipFill>
        <p:spPr bwMode="auto">
          <a:xfrm>
            <a:off x="4278313" y="628967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12900" y="3833813"/>
            <a:ext cx="466725"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73413" y="3251200"/>
            <a:ext cx="2640012"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379763">
            <a:off x="5645150" y="4603750"/>
            <a:ext cx="1992313"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7">
            <a:extLst>
              <a:ext uri="{FF2B5EF4-FFF2-40B4-BE49-F238E27FC236}">
                <a16:creationId xmlns:a16="http://schemas.microsoft.com/office/drawing/2014/main" id="{9EE48CFA-9E7C-4A0F-9EAA-A065988F6D46}"/>
              </a:ext>
            </a:extLst>
          </p:cNvPr>
          <p:cNvSpPr>
            <a:spLocks noGrp="1"/>
          </p:cNvSpPr>
          <p:nvPr>
            <p:ph type="title" idx="4294967295"/>
          </p:nvPr>
        </p:nvSpPr>
        <p:spPr>
          <a:xfrm>
            <a:off x="623842" y="1041358"/>
            <a:ext cx="7886700" cy="1325562"/>
          </a:xfrm>
          <a:prstGeom prst="roundRect">
            <a:avLst>
              <a:gd name="adj" fmla="val 9641"/>
            </a:avLst>
          </a:prstGeom>
          <a:ln w="25400"/>
          <a:extLst/>
        </p:spPr>
        <p:txBody>
          <a:bodyPr lIns="0" tIns="0" rIns="0" bIns="0" rtlCol="0">
            <a:noAutofit/>
          </a:bodyPr>
          <a:lstStyle/>
          <a:p>
            <a:pPr eaLnBrk="1" fontAlgn="auto" hangingPunct="1">
              <a:spcAft>
                <a:spcPts val="0"/>
              </a:spcAft>
              <a:defRPr/>
            </a:pPr>
            <a:r>
              <a:rPr lang="en-GB" sz="5400" dirty="0">
                <a:ln w="28575">
                  <a:solidFill>
                    <a:schemeClr val="tx1"/>
                  </a:solidFill>
                </a:ln>
                <a:solidFill>
                  <a:schemeClr val="tx1"/>
                </a:solidFill>
                <a:latin typeface="Londrina Solid" panose="02000506000000020003" pitchFamily="50" charset="0"/>
              </a:rPr>
              <a:t>Basic Needs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338F4E5-2A07-4450-863F-49CAEE37326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1536BBF7-603F-4DC6-AED2-E0046D26C8A6}"/>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11270" name="Content Placeholder 15"/>
          <p:cNvSpPr>
            <a:spLocks noGrp="1"/>
          </p:cNvSpPr>
          <p:nvPr>
            <p:ph idx="1"/>
          </p:nvPr>
        </p:nvSpPr>
        <p:spPr>
          <a:xfrm>
            <a:off x="628650" y="1127125"/>
            <a:ext cx="7886700" cy="1409700"/>
          </a:xfrm>
        </p:spPr>
        <p:txBody>
          <a:bodyPr/>
          <a:lstStyle/>
          <a:p>
            <a:pPr marL="0" indent="0" eaLnBrk="1" hangingPunct="1">
              <a:buFont typeface="Arial" panose="020B0604020202020204" pitchFamily="34" charset="0"/>
              <a:buNone/>
            </a:pPr>
            <a:r>
              <a:rPr lang="en-GB" altLang="en-US" smtClean="0"/>
              <a:t>I can describe the basic needs of humans and animals.</a:t>
            </a:r>
          </a:p>
          <a:p>
            <a:pPr marL="0" indent="0" eaLnBrk="1" hangingPunct="1">
              <a:buFont typeface="Arial" panose="020B0604020202020204" pitchFamily="34" charset="0"/>
              <a:buNone/>
            </a:pPr>
            <a:r>
              <a:rPr lang="en-GB" altLang="en-US" smtClean="0"/>
              <a:t>I can ask and answer questions about a pet. </a:t>
            </a:r>
          </a:p>
        </p:txBody>
      </p:sp>
      <p:sp>
        <p:nvSpPr>
          <p:cNvPr id="12295" name="Content Placeholder 15">
            <a:extLst>
              <a:ext uri="{FF2B5EF4-FFF2-40B4-BE49-F238E27FC236}">
                <a16:creationId xmlns:a16="http://schemas.microsoft.com/office/drawing/2014/main" id="{1F54AB1E-0B60-46B9-97A9-81010A0FD9C9}"/>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defRPr/>
            </a:pPr>
            <a:r>
              <a:rPr lang="en-GB" dirty="0"/>
              <a:t>I can say the three things that humans need to stay alive.</a:t>
            </a:r>
          </a:p>
          <a:p>
            <a:pPr>
              <a:defRPr/>
            </a:pPr>
            <a:r>
              <a:rPr lang="en-GB" dirty="0"/>
              <a:t>I can say how an animal gets air, food and water. </a:t>
            </a:r>
          </a:p>
          <a:p>
            <a:pPr marL="0" indent="0">
              <a:buFont typeface="Arial" panose="020B0604020202020204" pitchFamily="34" charset="0"/>
              <a:buNone/>
              <a:defRPr/>
            </a:pPr>
            <a:endParaRPr lang="en-GB" dirty="0"/>
          </a:p>
          <a:p>
            <a:pPr>
              <a:defRPr/>
            </a:pPr>
            <a:r>
              <a:rPr lang="en-GB" dirty="0"/>
              <a:t>I can ask some questions about a pet that I have chosen.</a:t>
            </a:r>
          </a:p>
          <a:p>
            <a:pPr>
              <a:defRPr/>
            </a:pPr>
            <a:r>
              <a:rPr lang="en-GB" dirty="0"/>
              <a:t>I can find out the answer to a question.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4F35E9-044D-41AF-96FA-0659E938540D}"/>
              </a:ext>
            </a:extLst>
          </p:cNvPr>
          <p:cNvSpPr>
            <a:spLocks noGrp="1"/>
          </p:cNvSpPr>
          <p:nvPr>
            <p:ph type="title"/>
          </p:nvPr>
        </p:nvSpPr>
        <p:spPr>
          <a:xfrm>
            <a:off x="503238" y="268288"/>
            <a:ext cx="8137525" cy="862012"/>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sp>
        <p:nvSpPr>
          <p:cNvPr id="29" name="Rounded Rectangle 28">
            <a:extLst>
              <a:ext uri="{FF2B5EF4-FFF2-40B4-BE49-F238E27FC236}">
                <a16:creationId xmlns:a16="http://schemas.microsoft.com/office/drawing/2014/main" id="{401F9E10-486E-4E60-9358-2410D7D82B7C}"/>
              </a:ext>
            </a:extLst>
          </p:cNvPr>
          <p:cNvSpPr/>
          <p:nvPr/>
        </p:nvSpPr>
        <p:spPr>
          <a:xfrm>
            <a:off x="755650" y="1465263"/>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a:defRPr/>
            </a:pPr>
            <a:r>
              <a:rPr lang="en-GB" sz="1600" dirty="0">
                <a:solidFill>
                  <a:schemeClr val="tx1"/>
                </a:solidFill>
              </a:rPr>
              <a:t>Imagine that you have been chosen to lead a mission into space. </a:t>
            </a:r>
          </a:p>
        </p:txBody>
      </p:sp>
      <p:sp>
        <p:nvSpPr>
          <p:cNvPr id="30" name="Rounded Rectangle 29">
            <a:extLst>
              <a:ext uri="{FF2B5EF4-FFF2-40B4-BE49-F238E27FC236}">
                <a16:creationId xmlns:a16="http://schemas.microsoft.com/office/drawing/2014/main" id="{2D2618AC-D31B-45FE-8803-2EA548543DD9}"/>
              </a:ext>
            </a:extLst>
          </p:cNvPr>
          <p:cNvSpPr/>
          <p:nvPr/>
        </p:nvSpPr>
        <p:spPr>
          <a:xfrm>
            <a:off x="755650" y="2027238"/>
            <a:ext cx="7561263" cy="615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a:defRPr/>
            </a:pPr>
            <a:r>
              <a:rPr lang="en-GB" sz="1600" dirty="0">
                <a:solidFill>
                  <a:schemeClr val="tx1"/>
                </a:solidFill>
              </a:rPr>
              <a:t>You are going to be all alone for two weeks, while you rocket towards the Moon. What do you need to take with you to keep yourself happy and healthy?</a:t>
            </a:r>
          </a:p>
        </p:txBody>
      </p:sp>
      <p:sp>
        <p:nvSpPr>
          <p:cNvPr id="11" name="Rounded Rectangle 10">
            <a:extLst>
              <a:ext uri="{FF2B5EF4-FFF2-40B4-BE49-F238E27FC236}">
                <a16:creationId xmlns:a16="http://schemas.microsoft.com/office/drawing/2014/main" id="{013731DB-006F-48EE-88C1-4DB93E771A59}"/>
              </a:ext>
            </a:extLst>
          </p:cNvPr>
          <p:cNvSpPr/>
          <p:nvPr/>
        </p:nvSpPr>
        <p:spPr>
          <a:xfrm>
            <a:off x="755650" y="275748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a:defRPr/>
            </a:pPr>
            <a:r>
              <a:rPr lang="en-GB" sz="1600" dirty="0">
                <a:solidFill>
                  <a:schemeClr val="tx1"/>
                </a:solidFill>
              </a:rPr>
              <a:t>Think of three things that you would like to take.</a:t>
            </a:r>
          </a:p>
        </p:txBody>
      </p:sp>
      <p:pic>
        <p:nvPicPr>
          <p:cNvPr id="122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4575" y="3509963"/>
            <a:ext cx="3527425" cy="247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7553A336-86D3-4DDC-BB87-08BD6700BF26}"/>
              </a:ext>
            </a:extLst>
          </p:cNvPr>
          <p:cNvSpPr txBox="1"/>
          <p:nvPr/>
        </p:nvSpPr>
        <p:spPr>
          <a:xfrm>
            <a:off x="5033963" y="3546475"/>
            <a:ext cx="1131887" cy="646113"/>
          </a:xfrm>
          <a:prstGeom prst="rect">
            <a:avLst/>
          </a:prstGeom>
          <a:noFill/>
        </p:spPr>
        <p:txBody>
          <a:bodyPr>
            <a:spAutoFit/>
          </a:bodyPr>
          <a:lstStyle/>
          <a:p>
            <a:pPr>
              <a:defRPr/>
            </a:pPr>
            <a:r>
              <a:rPr lang="en-GB" sz="3600" dirty="0">
                <a:solidFill>
                  <a:srgbClr val="FFC000"/>
                </a:solidFill>
                <a:latin typeface="+mj-lt"/>
              </a:rPr>
              <a:t>1…</a:t>
            </a:r>
          </a:p>
        </p:txBody>
      </p:sp>
      <p:sp>
        <p:nvSpPr>
          <p:cNvPr id="14" name="TextBox 13">
            <a:extLst>
              <a:ext uri="{FF2B5EF4-FFF2-40B4-BE49-F238E27FC236}">
                <a16:creationId xmlns:a16="http://schemas.microsoft.com/office/drawing/2014/main" id="{BDA4F995-DB3E-42AF-B6B3-4CE594DCF5AD}"/>
              </a:ext>
            </a:extLst>
          </p:cNvPr>
          <p:cNvSpPr txBox="1"/>
          <p:nvPr/>
        </p:nvSpPr>
        <p:spPr>
          <a:xfrm>
            <a:off x="6270625" y="4192588"/>
            <a:ext cx="1001713" cy="646112"/>
          </a:xfrm>
          <a:prstGeom prst="rect">
            <a:avLst/>
          </a:prstGeom>
          <a:noFill/>
        </p:spPr>
        <p:txBody>
          <a:bodyPr>
            <a:spAutoFit/>
          </a:bodyPr>
          <a:lstStyle/>
          <a:p>
            <a:pPr>
              <a:defRPr/>
            </a:pPr>
            <a:r>
              <a:rPr lang="en-GB" sz="3600" dirty="0">
                <a:solidFill>
                  <a:schemeClr val="accent6"/>
                </a:solidFill>
                <a:latin typeface="Sassoon Infant Md" panose="02000603050000020003" pitchFamily="50" charset="0"/>
              </a:rPr>
              <a:t>2…</a:t>
            </a:r>
          </a:p>
        </p:txBody>
      </p:sp>
      <p:sp>
        <p:nvSpPr>
          <p:cNvPr id="12297" name="TextBox 14"/>
          <p:cNvSpPr txBox="1">
            <a:spLocks noChangeArrowheads="1"/>
          </p:cNvSpPr>
          <p:nvPr/>
        </p:nvSpPr>
        <p:spPr bwMode="auto">
          <a:xfrm>
            <a:off x="5468938" y="5018088"/>
            <a:ext cx="10017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3600">
                <a:solidFill>
                  <a:srgbClr val="FF0000"/>
                </a:solidFill>
                <a:latin typeface="Sassoon Infant Md" pitchFamily="50" charset="0"/>
              </a:rPr>
              <a:t>3…</a:t>
            </a:r>
          </a:p>
        </p:txBody>
      </p:sp>
      <p:pic>
        <p:nvPicPr>
          <p:cNvPr id="12298"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55ACF00-AEAB-4798-B05B-087246DBB278}"/>
              </a:ext>
            </a:extLst>
          </p:cNvPr>
          <p:cNvSpPr>
            <a:spLocks noGrp="1"/>
          </p:cNvSpPr>
          <p:nvPr>
            <p:ph type="title"/>
          </p:nvPr>
        </p:nvSpPr>
        <p:spPr>
          <a:xfrm>
            <a:off x="503238" y="274638"/>
            <a:ext cx="8137525" cy="862012"/>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pic>
        <p:nvPicPr>
          <p:cNvPr id="13315"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a:extLst>
              <a:ext uri="{FF2B5EF4-FFF2-40B4-BE49-F238E27FC236}">
                <a16:creationId xmlns:a16="http://schemas.microsoft.com/office/drawing/2014/main" id="{0A9A6F81-B56A-4CA3-8680-F88146A6121F}"/>
              </a:ext>
            </a:extLst>
          </p:cNvPr>
          <p:cNvSpPr/>
          <p:nvPr/>
        </p:nvSpPr>
        <p:spPr>
          <a:xfrm>
            <a:off x="755650" y="145573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What did you decide to take with you?</a:t>
            </a: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38563" y="3849688"/>
            <a:ext cx="1652587"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13">
            <a:extLst>
              <a:ext uri="{FF2B5EF4-FFF2-40B4-BE49-F238E27FC236}">
                <a16:creationId xmlns:a16="http://schemas.microsoft.com/office/drawing/2014/main" id="{15C022AB-25FC-44CE-AAE4-B248651F626D}"/>
              </a:ext>
            </a:extLst>
          </p:cNvPr>
          <p:cNvSpPr/>
          <p:nvPr/>
        </p:nvSpPr>
        <p:spPr>
          <a:xfrm>
            <a:off x="3382963" y="1957388"/>
            <a:ext cx="2378075" cy="1776412"/>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lIns="216000" tIns="108000" rIns="216000" anchor="ctr"/>
          <a:lstStyle/>
          <a:p>
            <a:pPr algn="ctr">
              <a:defRPr/>
            </a:pPr>
            <a:r>
              <a:rPr lang="en-GB" dirty="0">
                <a:solidFill>
                  <a:schemeClr val="tx1"/>
                </a:solidFill>
              </a:rPr>
              <a:t>Do you need these things to keep you alive?</a:t>
            </a:r>
          </a:p>
        </p:txBody>
      </p:sp>
      <p:sp>
        <p:nvSpPr>
          <p:cNvPr id="24" name="Oval 23">
            <a:extLst>
              <a:ext uri="{FF2B5EF4-FFF2-40B4-BE49-F238E27FC236}">
                <a16:creationId xmlns:a16="http://schemas.microsoft.com/office/drawing/2014/main" id="{577DF673-85E8-47E3-9844-CCEB5DA76EF6}"/>
              </a:ext>
            </a:extLst>
          </p:cNvPr>
          <p:cNvSpPr/>
          <p:nvPr/>
        </p:nvSpPr>
        <p:spPr>
          <a:xfrm>
            <a:off x="3567113" y="3484563"/>
            <a:ext cx="195262" cy="19526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Oval 24">
            <a:extLst>
              <a:ext uri="{FF2B5EF4-FFF2-40B4-BE49-F238E27FC236}">
                <a16:creationId xmlns:a16="http://schemas.microsoft.com/office/drawing/2014/main" id="{35C3D395-B6AC-4E32-86A5-C0ECF6C2B885}"/>
              </a:ext>
            </a:extLst>
          </p:cNvPr>
          <p:cNvSpPr/>
          <p:nvPr/>
        </p:nvSpPr>
        <p:spPr>
          <a:xfrm>
            <a:off x="3729038" y="3706813"/>
            <a:ext cx="150812"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Oval 25">
            <a:extLst>
              <a:ext uri="{FF2B5EF4-FFF2-40B4-BE49-F238E27FC236}">
                <a16:creationId xmlns:a16="http://schemas.microsoft.com/office/drawing/2014/main" id="{D1F00D1A-59B1-42A9-8800-D014EAD8445A}"/>
              </a:ext>
            </a:extLst>
          </p:cNvPr>
          <p:cNvSpPr/>
          <p:nvPr/>
        </p:nvSpPr>
        <p:spPr>
          <a:xfrm>
            <a:off x="5405438" y="3490913"/>
            <a:ext cx="193675" cy="19526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Oval 26">
            <a:extLst>
              <a:ext uri="{FF2B5EF4-FFF2-40B4-BE49-F238E27FC236}">
                <a16:creationId xmlns:a16="http://schemas.microsoft.com/office/drawing/2014/main" id="{6B59F3D7-41A6-437F-85EE-D7919690BC8A}"/>
              </a:ext>
            </a:extLst>
          </p:cNvPr>
          <p:cNvSpPr/>
          <p:nvPr/>
        </p:nvSpPr>
        <p:spPr>
          <a:xfrm>
            <a:off x="5249863" y="3722688"/>
            <a:ext cx="150812" cy="15081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4" grpId="0" animBg="1"/>
      <p:bldP spid="25" grpId="0" animBg="1"/>
      <p:bldP spid="26"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82700" y="3662363"/>
            <a:ext cx="1871663"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a:extLst>
              <a:ext uri="{FF2B5EF4-FFF2-40B4-BE49-F238E27FC236}">
                <a16:creationId xmlns:a16="http://schemas.microsoft.com/office/drawing/2014/main" id="{2469476D-5953-449A-B76F-0A51DDE6BE65}"/>
              </a:ext>
            </a:extLst>
          </p:cNvPr>
          <p:cNvSpPr>
            <a:spLocks noGrp="1"/>
          </p:cNvSpPr>
          <p:nvPr>
            <p:ph type="title"/>
          </p:nvPr>
        </p:nvSpPr>
        <p:spPr>
          <a:xfrm>
            <a:off x="503238" y="260350"/>
            <a:ext cx="8137525" cy="862013"/>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sp>
        <p:nvSpPr>
          <p:cNvPr id="31" name="Rounded Rectangle 30">
            <a:extLst>
              <a:ext uri="{FF2B5EF4-FFF2-40B4-BE49-F238E27FC236}">
                <a16:creationId xmlns:a16="http://schemas.microsoft.com/office/drawing/2014/main" id="{69E89562-C7E0-45D9-A3E9-D088943949D9}"/>
              </a:ext>
            </a:extLst>
          </p:cNvPr>
          <p:cNvSpPr/>
          <p:nvPr/>
        </p:nvSpPr>
        <p:spPr>
          <a:xfrm>
            <a:off x="755650" y="1455738"/>
            <a:ext cx="7561263" cy="9302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eaLnBrk="1" fontAlgn="auto" hangingPunct="1">
              <a:spcBef>
                <a:spcPts val="0"/>
              </a:spcBef>
              <a:spcAft>
                <a:spcPts val="0"/>
              </a:spcAft>
              <a:defRPr/>
            </a:pPr>
            <a:r>
              <a:rPr lang="en-GB" sz="1600" dirty="0">
                <a:solidFill>
                  <a:schemeClr val="tx1"/>
                </a:solidFill>
              </a:rPr>
              <a:t>There are many things that humans like to have to make their lives more enjoyable or more comfortable. But there are only a few things that we really need. Do you know what they are?</a:t>
            </a:r>
          </a:p>
        </p:txBody>
      </p:sp>
      <p:sp>
        <p:nvSpPr>
          <p:cNvPr id="18" name="Rounded Rectangle 17">
            <a:extLst>
              <a:ext uri="{FF2B5EF4-FFF2-40B4-BE49-F238E27FC236}">
                <a16:creationId xmlns:a16="http://schemas.microsoft.com/office/drawing/2014/main" id="{3AE287C0-1019-462F-9DA9-A3E865C0C025}"/>
              </a:ext>
            </a:extLst>
          </p:cNvPr>
          <p:cNvSpPr/>
          <p:nvPr/>
        </p:nvSpPr>
        <p:spPr>
          <a:xfrm>
            <a:off x="1311275" y="5408613"/>
            <a:ext cx="1814513" cy="449262"/>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Food</a:t>
            </a:r>
          </a:p>
        </p:txBody>
      </p:sp>
      <p:sp>
        <p:nvSpPr>
          <p:cNvPr id="19" name="Rounded Rectangle 18">
            <a:extLst>
              <a:ext uri="{FF2B5EF4-FFF2-40B4-BE49-F238E27FC236}">
                <a16:creationId xmlns:a16="http://schemas.microsoft.com/office/drawing/2014/main" id="{4F307DF0-99F0-4DDD-AFD2-9D31EC405A31}"/>
              </a:ext>
            </a:extLst>
          </p:cNvPr>
          <p:cNvSpPr/>
          <p:nvPr/>
        </p:nvSpPr>
        <p:spPr>
          <a:xfrm>
            <a:off x="3663950" y="5408613"/>
            <a:ext cx="1814513" cy="449262"/>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Air</a:t>
            </a:r>
          </a:p>
        </p:txBody>
      </p:sp>
      <p:sp>
        <p:nvSpPr>
          <p:cNvPr id="20" name="Rounded Rectangle 19">
            <a:extLst>
              <a:ext uri="{FF2B5EF4-FFF2-40B4-BE49-F238E27FC236}">
                <a16:creationId xmlns:a16="http://schemas.microsoft.com/office/drawing/2014/main" id="{56BC295A-EE35-497D-ADB5-5081BC6F00DB}"/>
              </a:ext>
            </a:extLst>
          </p:cNvPr>
          <p:cNvSpPr/>
          <p:nvPr/>
        </p:nvSpPr>
        <p:spPr>
          <a:xfrm>
            <a:off x="6016625" y="5408613"/>
            <a:ext cx="1814513" cy="449262"/>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Water</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30300" y="4286250"/>
            <a:ext cx="1366838"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32038" y="4533900"/>
            <a:ext cx="933450"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00888" y="3321050"/>
            <a:ext cx="631825" cy="198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97600" y="3690938"/>
            <a:ext cx="792163" cy="163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484563" y="3297238"/>
            <a:ext cx="1550987"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003675" y="3541713"/>
            <a:ext cx="1703388"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Curved Connector 21">
            <a:extLst>
              <a:ext uri="{FF2B5EF4-FFF2-40B4-BE49-F238E27FC236}">
                <a16:creationId xmlns:a16="http://schemas.microsoft.com/office/drawing/2014/main" id="{79746462-6ACD-40CC-8883-E6ACC20E945B}"/>
              </a:ext>
            </a:extLst>
          </p:cNvPr>
          <p:cNvCxnSpPr/>
          <p:nvPr/>
        </p:nvCxnSpPr>
        <p:spPr>
          <a:xfrm>
            <a:off x="3638550" y="4530725"/>
            <a:ext cx="1633538" cy="309563"/>
          </a:xfrm>
          <a:prstGeom prst="curvedConnector3">
            <a:avLst>
              <a:gd name="adj1" fmla="val 50000"/>
            </a:avLst>
          </a:prstGeom>
          <a:ln w="38100">
            <a:solidFill>
              <a:srgbClr val="ACDDFC"/>
            </a:solidFill>
          </a:ln>
        </p:spPr>
        <p:style>
          <a:lnRef idx="1">
            <a:schemeClr val="accent1"/>
          </a:lnRef>
          <a:fillRef idx="0">
            <a:schemeClr val="accent1"/>
          </a:fillRef>
          <a:effectRef idx="0">
            <a:schemeClr val="accent1"/>
          </a:effectRef>
          <a:fontRef idx="minor">
            <a:schemeClr val="tx1"/>
          </a:fontRef>
        </p:style>
      </p:cxnSp>
      <p:cxnSp>
        <p:nvCxnSpPr>
          <p:cNvPr id="40" name="Curved Connector 39">
            <a:extLst>
              <a:ext uri="{FF2B5EF4-FFF2-40B4-BE49-F238E27FC236}">
                <a16:creationId xmlns:a16="http://schemas.microsoft.com/office/drawing/2014/main" id="{32D9098D-16B1-4C18-8D7F-0D1B802BD04B}"/>
              </a:ext>
            </a:extLst>
          </p:cNvPr>
          <p:cNvCxnSpPr/>
          <p:nvPr/>
        </p:nvCxnSpPr>
        <p:spPr>
          <a:xfrm>
            <a:off x="3548063" y="4691063"/>
            <a:ext cx="1631950" cy="309562"/>
          </a:xfrm>
          <a:prstGeom prst="curvedConnector3">
            <a:avLst>
              <a:gd name="adj1" fmla="val 50000"/>
            </a:avLst>
          </a:prstGeom>
          <a:ln w="38100">
            <a:solidFill>
              <a:srgbClr val="ACDDFC"/>
            </a:solidFill>
          </a:ln>
        </p:spPr>
        <p:style>
          <a:lnRef idx="1">
            <a:schemeClr val="accent1"/>
          </a:lnRef>
          <a:fillRef idx="0">
            <a:schemeClr val="accent1"/>
          </a:fillRef>
          <a:effectRef idx="0">
            <a:schemeClr val="accent1"/>
          </a:effectRef>
          <a:fontRef idx="minor">
            <a:schemeClr val="tx1"/>
          </a:fontRef>
        </p:style>
      </p:cxnSp>
      <p:cxnSp>
        <p:nvCxnSpPr>
          <p:cNvPr id="41" name="Curved Connector 40">
            <a:extLst>
              <a:ext uri="{FF2B5EF4-FFF2-40B4-BE49-F238E27FC236}">
                <a16:creationId xmlns:a16="http://schemas.microsoft.com/office/drawing/2014/main" id="{877005F3-7087-4DB1-82A2-09EEAAD2271F}"/>
              </a:ext>
            </a:extLst>
          </p:cNvPr>
          <p:cNvCxnSpPr/>
          <p:nvPr/>
        </p:nvCxnSpPr>
        <p:spPr>
          <a:xfrm flipV="1">
            <a:off x="3967163" y="4527550"/>
            <a:ext cx="1508125" cy="354013"/>
          </a:xfrm>
          <a:prstGeom prst="curvedConnector3">
            <a:avLst>
              <a:gd name="adj1" fmla="val 50000"/>
            </a:avLst>
          </a:prstGeom>
          <a:ln w="38100">
            <a:solidFill>
              <a:srgbClr val="ACDDFC"/>
            </a:solidFill>
          </a:ln>
        </p:spPr>
        <p:style>
          <a:lnRef idx="1">
            <a:schemeClr val="accent1"/>
          </a:lnRef>
          <a:fillRef idx="0">
            <a:schemeClr val="accent1"/>
          </a:fillRef>
          <a:effectRef idx="0">
            <a:schemeClr val="accent1"/>
          </a:effectRef>
          <a:fontRef idx="minor">
            <a:schemeClr val="tx1"/>
          </a:fontRef>
        </p:style>
      </p:cxnSp>
      <p:cxnSp>
        <p:nvCxnSpPr>
          <p:cNvPr id="43" name="Curved Connector 42">
            <a:extLst>
              <a:ext uri="{FF2B5EF4-FFF2-40B4-BE49-F238E27FC236}">
                <a16:creationId xmlns:a16="http://schemas.microsoft.com/office/drawing/2014/main" id="{73AFFFFC-C8AC-4165-A95A-84839C3182C4}"/>
              </a:ext>
            </a:extLst>
          </p:cNvPr>
          <p:cNvCxnSpPr/>
          <p:nvPr/>
        </p:nvCxnSpPr>
        <p:spPr>
          <a:xfrm flipV="1">
            <a:off x="3751263" y="4876800"/>
            <a:ext cx="1624012" cy="219075"/>
          </a:xfrm>
          <a:prstGeom prst="curvedConnector3">
            <a:avLst>
              <a:gd name="adj1" fmla="val 50000"/>
            </a:avLst>
          </a:prstGeom>
          <a:ln w="38100">
            <a:solidFill>
              <a:srgbClr val="ACDDFC"/>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E3D53780-DCD8-46C5-9828-BA85D979B7FC}"/>
              </a:ext>
            </a:extLst>
          </p:cNvPr>
          <p:cNvSpPr/>
          <p:nvPr/>
        </p:nvSpPr>
        <p:spPr>
          <a:xfrm>
            <a:off x="1901825" y="5494338"/>
            <a:ext cx="635000" cy="279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a:t>
            </a:r>
          </a:p>
        </p:txBody>
      </p:sp>
      <p:sp>
        <p:nvSpPr>
          <p:cNvPr id="48" name="Rectangle 47">
            <a:extLst>
              <a:ext uri="{FF2B5EF4-FFF2-40B4-BE49-F238E27FC236}">
                <a16:creationId xmlns:a16="http://schemas.microsoft.com/office/drawing/2014/main" id="{88ABAC21-0D9F-473C-ABEA-F3A130029237}"/>
              </a:ext>
            </a:extLst>
          </p:cNvPr>
          <p:cNvSpPr/>
          <p:nvPr/>
        </p:nvSpPr>
        <p:spPr>
          <a:xfrm>
            <a:off x="4259263" y="5494338"/>
            <a:ext cx="636587" cy="279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a:t>
            </a:r>
          </a:p>
        </p:txBody>
      </p:sp>
      <p:sp>
        <p:nvSpPr>
          <p:cNvPr id="49" name="Rectangle 48">
            <a:extLst>
              <a:ext uri="{FF2B5EF4-FFF2-40B4-BE49-F238E27FC236}">
                <a16:creationId xmlns:a16="http://schemas.microsoft.com/office/drawing/2014/main" id="{A7F11C8C-8191-43F4-AED8-684FED0A8337}"/>
              </a:ext>
            </a:extLst>
          </p:cNvPr>
          <p:cNvSpPr/>
          <p:nvPr/>
        </p:nvSpPr>
        <p:spPr>
          <a:xfrm>
            <a:off x="6605588" y="5494338"/>
            <a:ext cx="635000" cy="279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seq concurrent="1" nextAc="seek">
              <p:cTn id="13" restart="whenNotActive" fill="hold" evtFilter="cancelBubble" nodeType="interactiveSeq">
                <p:stCondLst>
                  <p:cond evt="onClick" delay="0">
                    <p:tgtEl>
                      <p:spTgt spid="48"/>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 presetClass="exit" presetSubtype="0" fill="hold" grpId="0" nodeType="clickEffect">
                                  <p:stCondLst>
                                    <p:cond delay="0"/>
                                  </p:stCondLst>
                                  <p:childTnLst>
                                    <p:set>
                                      <p:cBhvr>
                                        <p:cTn id="17" dur="1" fill="hold">
                                          <p:stCondLst>
                                            <p:cond delay="0"/>
                                          </p:stCondLst>
                                        </p:cTn>
                                        <p:tgtEl>
                                          <p:spTgt spid="48"/>
                                        </p:tgtEl>
                                        <p:attrNameLst>
                                          <p:attrName>style.visibility</p:attrName>
                                        </p:attrNameLst>
                                      </p:cBhvr>
                                      <p:to>
                                        <p:strVal val="hidden"/>
                                      </p:to>
                                    </p:set>
                                  </p:childTnLst>
                                </p:cTn>
                              </p:par>
                              <p:par>
                                <p:cTn id="18" presetID="1" presetClass="entr" presetSubtype="0" fill="hold" nodeType="withEffect">
                                  <p:stCondLst>
                                    <p:cond delay="0"/>
                                  </p:stCondLst>
                                  <p:childTnLst>
                                    <p:set>
                                      <p:cBhvr>
                                        <p:cTn id="19" dur="1" fill="hold">
                                          <p:stCondLst>
                                            <p:cond delay="0"/>
                                          </p:stCondLst>
                                        </p:cTn>
                                        <p:tgtEl>
                                          <p:spTgt spid="43"/>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48"/>
                  </p:tgtEl>
                </p:cond>
              </p:nextCondLst>
            </p:seq>
            <p:seq concurrent="1" nextAc="seek">
              <p:cTn id="30" restart="whenNotActive" fill="hold" evtFilter="cancelBubble" nodeType="interactiveSeq">
                <p:stCondLst>
                  <p:cond evt="onClick" delay="0">
                    <p:tgtEl>
                      <p:spTgt spid="49"/>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49"/>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49"/>
                  </p:tgtEl>
                </p:cond>
              </p:nextCondLst>
            </p:seq>
          </p:childTnLst>
        </p:cTn>
      </p:par>
    </p:tnLst>
    <p:bldLst>
      <p:bldP spid="29"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6464BE3E-F413-4AC7-96B5-0DA9414D2E0C}"/>
              </a:ext>
            </a:extLst>
          </p:cNvPr>
          <p:cNvSpPr/>
          <p:nvPr/>
        </p:nvSpPr>
        <p:spPr>
          <a:xfrm>
            <a:off x="755650" y="382428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defRPr/>
            </a:pPr>
            <a:r>
              <a:rPr lang="en-GB" sz="1600" dirty="0">
                <a:solidFill>
                  <a:schemeClr val="tx1"/>
                </a:solidFill>
              </a:rPr>
              <a:t>Fish and other sea creatures breathe under water through special organs called gills.</a:t>
            </a:r>
          </a:p>
        </p:txBody>
      </p:sp>
      <p:sp>
        <p:nvSpPr>
          <p:cNvPr id="14" name="Title 5">
            <a:extLst>
              <a:ext uri="{FF2B5EF4-FFF2-40B4-BE49-F238E27FC236}">
                <a16:creationId xmlns:a16="http://schemas.microsoft.com/office/drawing/2014/main" id="{B7977726-6554-41DE-BCF4-4AF4EE06A1E6}"/>
              </a:ext>
            </a:extLst>
          </p:cNvPr>
          <p:cNvSpPr>
            <a:spLocks noGrp="1"/>
          </p:cNvSpPr>
          <p:nvPr>
            <p:ph type="title"/>
          </p:nvPr>
        </p:nvSpPr>
        <p:spPr>
          <a:xfrm>
            <a:off x="503238" y="260350"/>
            <a:ext cx="8137525" cy="862013"/>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sp>
        <p:nvSpPr>
          <p:cNvPr id="16" name="Rounded Rectangle 15">
            <a:extLst>
              <a:ext uri="{FF2B5EF4-FFF2-40B4-BE49-F238E27FC236}">
                <a16:creationId xmlns:a16="http://schemas.microsoft.com/office/drawing/2014/main" id="{BDCEA235-39D8-4371-92AF-0CF9DDC0A052}"/>
              </a:ext>
            </a:extLst>
          </p:cNvPr>
          <p:cNvSpPr/>
          <p:nvPr/>
        </p:nvSpPr>
        <p:spPr>
          <a:xfrm>
            <a:off x="755650" y="1455738"/>
            <a:ext cx="7561263" cy="615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eaLnBrk="1" fontAlgn="auto" hangingPunct="1">
              <a:spcAft>
                <a:spcPts val="0"/>
              </a:spcAft>
              <a:buFont typeface="Arial" panose="020B0604020202020204" pitchFamily="34" charset="0"/>
              <a:buNone/>
              <a:defRPr/>
            </a:pPr>
            <a:r>
              <a:rPr lang="en-GB" altLang="en-US" sz="1600" b="1" dirty="0">
                <a:solidFill>
                  <a:schemeClr val="tx1"/>
                </a:solidFill>
                <a:ea typeface="Sassoon Infant Rg" panose="02000503030000020003" pitchFamily="50" charset="0"/>
              </a:rPr>
              <a:t>Air</a:t>
            </a:r>
            <a:endParaRPr lang="en-GB" altLang="en-US" sz="1600" dirty="0">
              <a:solidFill>
                <a:schemeClr val="tx1"/>
              </a:solidFill>
              <a:ea typeface="Sassoon Infant Rg" panose="02000503030000020003" pitchFamily="50" charset="0"/>
            </a:endParaRPr>
          </a:p>
          <a:p>
            <a:pPr>
              <a:defRPr/>
            </a:pPr>
            <a:r>
              <a:rPr lang="en-GB" sz="1600" dirty="0">
                <a:solidFill>
                  <a:schemeClr val="tx1"/>
                </a:solidFill>
              </a:rPr>
              <a:t>Mammals, reptiles and birds breathe air through their nose or mouth into their lungs. </a:t>
            </a:r>
          </a:p>
        </p:txBody>
      </p:sp>
      <p:pic>
        <p:nvPicPr>
          <p:cNvPr id="1536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63750" y="2352675"/>
            <a:ext cx="1887538"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1518">
            <a:off x="881063" y="2384425"/>
            <a:ext cx="120332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11625" y="2554288"/>
            <a:ext cx="6731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5688" y="2381250"/>
            <a:ext cx="181927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8"/>
          <p:cNvPicPr>
            <a:picLocks noChangeAspect="1"/>
          </p:cNvPicPr>
          <p:nvPr/>
        </p:nvPicPr>
        <p:blipFill>
          <a:blip r:embed="rId6">
            <a:extLst>
              <a:ext uri="{28A0092B-C50C-407E-A947-70E740481C1C}">
                <a14:useLocalDpi xmlns:a14="http://schemas.microsoft.com/office/drawing/2010/main" val="0"/>
              </a:ext>
            </a:extLst>
          </a:blip>
          <a:srcRect l="2956"/>
          <a:stretch>
            <a:fillRect/>
          </a:stretch>
        </p:blipFill>
        <p:spPr bwMode="auto">
          <a:xfrm>
            <a:off x="755650" y="4483100"/>
            <a:ext cx="2463800" cy="134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a:extLst>
              <a:ext uri="{FF2B5EF4-FFF2-40B4-BE49-F238E27FC236}">
                <a16:creationId xmlns:a16="http://schemas.microsoft.com/office/drawing/2014/main" id="{72F380F8-BA98-48A4-9F89-0B6DF2877D7A}"/>
              </a:ext>
            </a:extLst>
          </p:cNvPr>
          <p:cNvCxnSpPr/>
          <p:nvPr/>
        </p:nvCxnSpPr>
        <p:spPr>
          <a:xfrm flipH="1">
            <a:off x="1577975" y="4465638"/>
            <a:ext cx="1450975" cy="8255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B6F8D0F9-9550-4307-9EC6-C2FD71275AD9}"/>
              </a:ext>
            </a:extLst>
          </p:cNvPr>
          <p:cNvCxnSpPr/>
          <p:nvPr/>
        </p:nvCxnSpPr>
        <p:spPr>
          <a:xfrm flipH="1" flipV="1">
            <a:off x="1233488" y="5554663"/>
            <a:ext cx="754062" cy="53816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5372" name="Picture 2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94175" y="4532313"/>
            <a:ext cx="950913"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70650" y="4344988"/>
            <a:ext cx="1846263"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2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408363" y="4833938"/>
            <a:ext cx="519112" cy="107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3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03775" y="4910138"/>
            <a:ext cx="13985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32"/>
          <p:cNvPicPr>
            <a:picLocks noChangeAspect="1"/>
          </p:cNvPicPr>
          <p:nvPr/>
        </p:nvPicPr>
        <p:blipFill>
          <a:blip r:embed="rId11">
            <a:extLst>
              <a:ext uri="{28A0092B-C50C-407E-A947-70E740481C1C}">
                <a14:useLocalDpi xmlns:a14="http://schemas.microsoft.com/office/drawing/2010/main" val="0"/>
              </a:ext>
            </a:extLst>
          </a:blip>
          <a:srcRect b="67493"/>
          <a:stretch>
            <a:fillRect/>
          </a:stretch>
        </p:blipFill>
        <p:spPr bwMode="auto">
          <a:xfrm>
            <a:off x="6392863" y="2138363"/>
            <a:ext cx="2357437"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D2A7BFA2-E81A-422D-847B-76F7EAB24CDD}"/>
              </a:ext>
            </a:extLst>
          </p:cNvPr>
          <p:cNvSpPr/>
          <p:nvPr/>
        </p:nvSpPr>
        <p:spPr>
          <a:xfrm>
            <a:off x="763588" y="3824288"/>
            <a:ext cx="7561262" cy="642937"/>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defRPr/>
            </a:pPr>
            <a:r>
              <a:rPr lang="en-GB" sz="1600" dirty="0">
                <a:solidFill>
                  <a:schemeClr val="tx1"/>
                </a:solidFill>
              </a:rPr>
              <a:t>Animals that live in water take in water by drinking, through their skin and from </a:t>
            </a:r>
          </a:p>
          <a:p>
            <a:pPr>
              <a:defRPr/>
            </a:pPr>
            <a:r>
              <a:rPr lang="en-GB" sz="1600" dirty="0">
                <a:solidFill>
                  <a:schemeClr val="tx1"/>
                </a:solidFill>
              </a:rPr>
              <a:t>their food.</a:t>
            </a:r>
          </a:p>
        </p:txBody>
      </p:sp>
      <p:sp>
        <p:nvSpPr>
          <p:cNvPr id="14" name="Title 5">
            <a:extLst>
              <a:ext uri="{FF2B5EF4-FFF2-40B4-BE49-F238E27FC236}">
                <a16:creationId xmlns:a16="http://schemas.microsoft.com/office/drawing/2014/main" id="{ECF7CF2F-956A-480C-94C6-562AB24BC88C}"/>
              </a:ext>
            </a:extLst>
          </p:cNvPr>
          <p:cNvSpPr>
            <a:spLocks noGrp="1"/>
          </p:cNvSpPr>
          <p:nvPr>
            <p:ph type="title"/>
          </p:nvPr>
        </p:nvSpPr>
        <p:spPr>
          <a:xfrm>
            <a:off x="503238" y="260350"/>
            <a:ext cx="8137525" cy="862013"/>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sp>
        <p:nvSpPr>
          <p:cNvPr id="16" name="Rounded Rectangle 15">
            <a:extLst>
              <a:ext uri="{FF2B5EF4-FFF2-40B4-BE49-F238E27FC236}">
                <a16:creationId xmlns:a16="http://schemas.microsoft.com/office/drawing/2014/main" id="{B4DC078C-7568-4082-9CE7-86439A2DBBD2}"/>
              </a:ext>
            </a:extLst>
          </p:cNvPr>
          <p:cNvSpPr/>
          <p:nvPr/>
        </p:nvSpPr>
        <p:spPr>
          <a:xfrm>
            <a:off x="763588" y="1455738"/>
            <a:ext cx="7561262" cy="869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eaLnBrk="1" fontAlgn="auto" hangingPunct="1">
              <a:spcAft>
                <a:spcPts val="0"/>
              </a:spcAft>
              <a:buFont typeface="Arial" panose="020B0604020202020204" pitchFamily="34" charset="0"/>
              <a:buNone/>
              <a:defRPr/>
            </a:pPr>
            <a:r>
              <a:rPr lang="en-GB" altLang="en-US" sz="1600" b="1" dirty="0">
                <a:solidFill>
                  <a:schemeClr val="tx1"/>
                </a:solidFill>
                <a:ea typeface="Sassoon Infant Rg" panose="02000503030000020003" pitchFamily="50" charset="0"/>
              </a:rPr>
              <a:t>Water</a:t>
            </a:r>
            <a:endParaRPr lang="en-GB" altLang="en-US" sz="1600" dirty="0">
              <a:solidFill>
                <a:schemeClr val="tx1"/>
              </a:solidFill>
              <a:ea typeface="Sassoon Infant Rg" panose="02000503030000020003" pitchFamily="50" charset="0"/>
            </a:endParaRPr>
          </a:p>
          <a:p>
            <a:pPr>
              <a:defRPr/>
            </a:pPr>
            <a:r>
              <a:rPr lang="en-GB" sz="1600" dirty="0">
                <a:solidFill>
                  <a:schemeClr val="tx1"/>
                </a:solidFill>
              </a:rPr>
              <a:t>Creatures that live on the land get water by drinking, and from the food that </a:t>
            </a:r>
          </a:p>
          <a:p>
            <a:pPr>
              <a:defRPr/>
            </a:pPr>
            <a:r>
              <a:rPr lang="en-GB" sz="1600" dirty="0">
                <a:solidFill>
                  <a:schemeClr val="tx1"/>
                </a:solidFill>
              </a:rPr>
              <a:t>they eat.</a:t>
            </a:r>
          </a:p>
        </p:txBody>
      </p:sp>
      <p:pic>
        <p:nvPicPr>
          <p:cNvPr id="1638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11688" y="2457450"/>
            <a:ext cx="1889125"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6188" y="2490788"/>
            <a:ext cx="709612"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04913" y="4940300"/>
            <a:ext cx="2020887"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89538" y="4727575"/>
            <a:ext cx="2817812"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97300" y="4727575"/>
            <a:ext cx="620713" cy="128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5">
            <a:extLst>
              <a:ext uri="{FF2B5EF4-FFF2-40B4-BE49-F238E27FC236}">
                <a16:creationId xmlns:a16="http://schemas.microsoft.com/office/drawing/2014/main" id="{8BE35973-A22A-436A-A23F-EB8AAC977C29}"/>
              </a:ext>
            </a:extLst>
          </p:cNvPr>
          <p:cNvSpPr>
            <a:spLocks noGrp="1"/>
          </p:cNvSpPr>
          <p:nvPr>
            <p:ph type="title"/>
          </p:nvPr>
        </p:nvSpPr>
        <p:spPr>
          <a:xfrm>
            <a:off x="503238" y="260350"/>
            <a:ext cx="8137525" cy="862013"/>
          </a:xfrm>
        </p:spPr>
        <p:txBody>
          <a:bodyPr rtlCol="0">
            <a:normAutofit fontScale="90000"/>
          </a:bodyPr>
          <a:lstStyle/>
          <a:p>
            <a:pPr eaLnBrk="1" fontAlgn="auto" hangingPunct="1">
              <a:spcAft>
                <a:spcPts val="0"/>
              </a:spcAft>
              <a:defRPr/>
            </a:pPr>
            <a:r>
              <a:rPr lang="en-GB" dirty="0"/>
              <a:t/>
            </a:r>
            <a:br>
              <a:rPr lang="en-GB" dirty="0"/>
            </a:br>
            <a:r>
              <a:rPr lang="en-GB" dirty="0"/>
              <a:t>Basic Needs</a:t>
            </a:r>
          </a:p>
        </p:txBody>
      </p:sp>
      <p:sp>
        <p:nvSpPr>
          <p:cNvPr id="16" name="Rounded Rectangle 15">
            <a:extLst>
              <a:ext uri="{FF2B5EF4-FFF2-40B4-BE49-F238E27FC236}">
                <a16:creationId xmlns:a16="http://schemas.microsoft.com/office/drawing/2014/main" id="{AB93E36D-F0D5-4E08-8C07-6746CFDBBA36}"/>
              </a:ext>
            </a:extLst>
          </p:cNvPr>
          <p:cNvSpPr/>
          <p:nvPr/>
        </p:nvSpPr>
        <p:spPr>
          <a:xfrm>
            <a:off x="755650" y="1455738"/>
            <a:ext cx="7561263" cy="615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eaLnBrk="1" fontAlgn="auto" hangingPunct="1">
              <a:spcAft>
                <a:spcPts val="0"/>
              </a:spcAft>
              <a:buFont typeface="Arial" panose="020B0604020202020204" pitchFamily="34" charset="0"/>
              <a:buNone/>
              <a:defRPr/>
            </a:pPr>
            <a:r>
              <a:rPr lang="en-GB" altLang="en-US" sz="1600" b="1" dirty="0">
                <a:solidFill>
                  <a:schemeClr val="tx1"/>
                </a:solidFill>
                <a:ea typeface="Sassoon Infant Rg" panose="02000503030000020003" pitchFamily="50" charset="0"/>
              </a:rPr>
              <a:t>Food</a:t>
            </a:r>
            <a:endParaRPr lang="en-GB" altLang="en-US" sz="1600" dirty="0">
              <a:solidFill>
                <a:schemeClr val="tx1"/>
              </a:solidFill>
              <a:ea typeface="Sassoon Infant Rg" panose="02000503030000020003" pitchFamily="50" charset="0"/>
            </a:endParaRPr>
          </a:p>
          <a:p>
            <a:pPr>
              <a:defRPr/>
            </a:pPr>
            <a:r>
              <a:rPr lang="en-GB" sz="1600" dirty="0">
                <a:solidFill>
                  <a:schemeClr val="tx1"/>
                </a:solidFill>
              </a:rPr>
              <a:t>All animals need to eat food to stay alive. </a:t>
            </a:r>
          </a:p>
        </p:txBody>
      </p:sp>
      <p:sp>
        <p:nvSpPr>
          <p:cNvPr id="17412" name="Rectangle 1"/>
          <p:cNvSpPr>
            <a:spLocks noChangeArrowheads="1"/>
          </p:cNvSpPr>
          <p:nvPr/>
        </p:nvSpPr>
        <p:spPr bwMode="auto">
          <a:xfrm>
            <a:off x="1498600" y="2365375"/>
            <a:ext cx="57673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1600">
                <a:solidFill>
                  <a:schemeClr val="tx1"/>
                </a:solidFill>
              </a:rPr>
              <a:t>Some animals eat only other animals. These animals are carnivores.</a:t>
            </a:r>
          </a:p>
        </p:txBody>
      </p:sp>
      <p:sp>
        <p:nvSpPr>
          <p:cNvPr id="17413" name="Rectangle 2"/>
          <p:cNvSpPr>
            <a:spLocks noChangeArrowheads="1"/>
          </p:cNvSpPr>
          <p:nvPr/>
        </p:nvSpPr>
        <p:spPr bwMode="auto">
          <a:xfrm>
            <a:off x="1498600" y="3621088"/>
            <a:ext cx="51387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1600">
                <a:solidFill>
                  <a:schemeClr val="tx1"/>
                </a:solidFill>
              </a:rPr>
              <a:t>Some animals eat only plants. These animals are herbivores.</a:t>
            </a:r>
          </a:p>
        </p:txBody>
      </p:sp>
      <p:sp>
        <p:nvSpPr>
          <p:cNvPr id="17414" name="Rectangle 3"/>
          <p:cNvSpPr>
            <a:spLocks noChangeArrowheads="1"/>
          </p:cNvSpPr>
          <p:nvPr/>
        </p:nvSpPr>
        <p:spPr bwMode="auto">
          <a:xfrm>
            <a:off x="1658938" y="4916488"/>
            <a:ext cx="585311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1600">
                <a:solidFill>
                  <a:schemeClr val="tx1"/>
                </a:solidFill>
              </a:rPr>
              <a:t>Some animals eat animals and plants. These animals are omnivores.</a:t>
            </a:r>
          </a:p>
        </p:txBody>
      </p:sp>
      <p:pic>
        <p:nvPicPr>
          <p:cNvPr id="1741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013" y="2297113"/>
            <a:ext cx="636587"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95179">
            <a:off x="892175" y="3348038"/>
            <a:ext cx="487363"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013" y="4832350"/>
            <a:ext cx="636587"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496387">
            <a:off x="1416050" y="4572000"/>
            <a:ext cx="485775"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62725" y="2809875"/>
            <a:ext cx="1852613" cy="81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145607">
            <a:off x="2665413" y="2813050"/>
            <a:ext cx="1597025"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9"/>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72000" y="2674938"/>
            <a:ext cx="60960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962150" y="4051300"/>
            <a:ext cx="593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3"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314825" y="3965575"/>
            <a:ext cx="14271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4"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090738" y="5230813"/>
            <a:ext cx="238125"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5" name="Picture 18"/>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181600" y="5462588"/>
            <a:ext cx="696913"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Picture 19"/>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636963" y="5241925"/>
            <a:ext cx="960437"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7" name="Picture 20"/>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565775" y="2622550"/>
            <a:ext cx="776288" cy="106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8" name="Picture 21"/>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721475" y="3892550"/>
            <a:ext cx="1401763"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9" name="Picture 22"/>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949450" y="2673350"/>
            <a:ext cx="511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0" name="Picture 23"/>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6251575" y="5297488"/>
            <a:ext cx="1684338"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1" name="Picture 24"/>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957513" y="3922713"/>
            <a:ext cx="1077912"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2" name="Picture 25"/>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2616200" y="5461000"/>
            <a:ext cx="7366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3" name="Picture 26"/>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5949950" y="4011613"/>
            <a:ext cx="601663"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a:extLst>
              <a:ext uri="{FF2B5EF4-FFF2-40B4-BE49-F238E27FC236}">
                <a16:creationId xmlns:a16="http://schemas.microsoft.com/office/drawing/2014/main" id="{935A7D3B-9F0B-418A-B7B5-DC00951DB3CA}"/>
              </a:ext>
            </a:extLst>
          </p:cNvPr>
          <p:cNvSpPr>
            <a:spLocks noGrp="1"/>
          </p:cNvSpPr>
          <p:nvPr>
            <p:ph type="title"/>
          </p:nvPr>
        </p:nvSpPr>
        <p:spPr>
          <a:xfrm>
            <a:off x="503238" y="463550"/>
            <a:ext cx="8137525" cy="947738"/>
          </a:xfrm>
        </p:spPr>
        <p:txBody>
          <a:bodyPr>
            <a:normAutofit fontScale="90000"/>
          </a:bodyPr>
          <a:lstStyle/>
          <a:p>
            <a:pPr algn="ctr" eaLnBrk="1" hangingPunct="1">
              <a:defRPr/>
            </a:pPr>
            <a:r>
              <a:rPr lang="en-GB" altLang="en-US" sz="3600"/>
              <a:t>Basic Needs</a:t>
            </a:r>
          </a:p>
        </p:txBody>
      </p:sp>
      <p:sp>
        <p:nvSpPr>
          <p:cNvPr id="8" name="Rounded Rectangle 7">
            <a:extLst>
              <a:ext uri="{FF2B5EF4-FFF2-40B4-BE49-F238E27FC236}">
                <a16:creationId xmlns:a16="http://schemas.microsoft.com/office/drawing/2014/main" id="{31D4D844-9DC4-4221-8B07-09A90333BD74}"/>
              </a:ext>
            </a:extLst>
          </p:cNvPr>
          <p:cNvSpPr/>
          <p:nvPr/>
        </p:nvSpPr>
        <p:spPr>
          <a:xfrm>
            <a:off x="755650" y="1455738"/>
            <a:ext cx="7561263"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Bef>
                <a:spcPts val="0"/>
              </a:spcBef>
              <a:spcAft>
                <a:spcPts val="0"/>
              </a:spcAft>
              <a:defRPr/>
            </a:pPr>
            <a:r>
              <a:rPr lang="en-GB" sz="1600" dirty="0">
                <a:solidFill>
                  <a:schemeClr val="tx1"/>
                </a:solidFill>
              </a:rPr>
              <a:t>For humans and most animals, shelter is very important too.</a:t>
            </a:r>
          </a:p>
        </p:txBody>
      </p:sp>
      <p:sp>
        <p:nvSpPr>
          <p:cNvPr id="10" name="Rounded Rectangle 9">
            <a:extLst>
              <a:ext uri="{FF2B5EF4-FFF2-40B4-BE49-F238E27FC236}">
                <a16:creationId xmlns:a16="http://schemas.microsoft.com/office/drawing/2014/main" id="{03CA9209-C742-40F6-A0C5-C0EC94457648}"/>
              </a:ext>
            </a:extLst>
          </p:cNvPr>
          <p:cNvSpPr/>
          <p:nvPr/>
        </p:nvSpPr>
        <p:spPr>
          <a:xfrm>
            <a:off x="755650" y="2030413"/>
            <a:ext cx="7561263" cy="6159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anchor="ctr"/>
          <a:lstStyle/>
          <a:p>
            <a:pPr algn="ctr" eaLnBrk="1" fontAlgn="auto" hangingPunct="1">
              <a:spcAft>
                <a:spcPts val="0"/>
              </a:spcAft>
              <a:buFont typeface="Arial" panose="020B0604020202020204" pitchFamily="34" charset="0"/>
              <a:buNone/>
              <a:defRPr/>
            </a:pPr>
            <a:r>
              <a:rPr lang="en-GB" sz="1600" dirty="0">
                <a:solidFill>
                  <a:schemeClr val="tx1"/>
                </a:solidFill>
              </a:rPr>
              <a:t>This keeps us safe from predators, gives us a place to rest and have young, and protects us from the getting wet, too hot or too cold. </a:t>
            </a:r>
          </a:p>
        </p:txBody>
      </p:sp>
      <p:pic>
        <p:nvPicPr>
          <p:cNvPr id="1843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330575"/>
            <a:ext cx="1830388"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0050" y="3330575"/>
            <a:ext cx="1566863" cy="111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41613" y="3132138"/>
            <a:ext cx="1778000" cy="133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70538" y="3817938"/>
            <a:ext cx="917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00588" y="3840163"/>
            <a:ext cx="615950" cy="62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a:extLst>
              <a:ext uri="{FF2B5EF4-FFF2-40B4-BE49-F238E27FC236}">
                <a16:creationId xmlns:a16="http://schemas.microsoft.com/office/drawing/2014/main" id="{2211CFDF-5553-418C-A782-13535D837D59}"/>
              </a:ext>
            </a:extLst>
          </p:cNvPr>
          <p:cNvSpPr>
            <a:spLocks noGrp="1"/>
          </p:cNvSpPr>
          <p:nvPr>
            <p:ph type="title"/>
          </p:nvPr>
        </p:nvSpPr>
        <p:spPr>
          <a:xfrm>
            <a:off x="503238" y="463550"/>
            <a:ext cx="8137525" cy="947738"/>
          </a:xfrm>
        </p:spPr>
        <p:txBody>
          <a:bodyPr>
            <a:normAutofit fontScale="90000"/>
          </a:bodyPr>
          <a:lstStyle/>
          <a:p>
            <a:pPr algn="ctr" eaLnBrk="1" hangingPunct="1">
              <a:defRPr/>
            </a:pPr>
            <a:r>
              <a:rPr lang="en-GB" altLang="en-US" sz="3600"/>
              <a:t>Basic Needs Activity Sheet</a:t>
            </a:r>
          </a:p>
        </p:txBody>
      </p:sp>
      <p:pic>
        <p:nvPicPr>
          <p:cNvPr id="2" name="Picture 1">
            <a:extLst>
              <a:ext uri="{FF2B5EF4-FFF2-40B4-BE49-F238E27FC236}">
                <a16:creationId xmlns:a16="http://schemas.microsoft.com/office/drawing/2014/main" id="{82056C01-44AD-47C9-95B0-E8895A494679}"/>
              </a:ext>
            </a:extLst>
          </p:cNvPr>
          <p:cNvPicPr>
            <a:picLocks noChangeAspect="1"/>
          </p:cNvPicPr>
          <p:nvPr/>
        </p:nvPicPr>
        <p:blipFill>
          <a:blip r:embed="rId2"/>
          <a:stretch>
            <a:fillRect/>
          </a:stretch>
        </p:blipFill>
        <p:spPr>
          <a:xfrm>
            <a:off x="2841625" y="1301750"/>
            <a:ext cx="3460750" cy="4894263"/>
          </a:xfrm>
          <a:prstGeom prst="rect">
            <a:avLst/>
          </a:prstGeom>
          <a:effectLst>
            <a:outerShdw blurRad="63500" sx="102000" sy="102000" algn="ctr" rotWithShape="0">
              <a:prstClr val="black">
                <a:alpha val="12000"/>
              </a:prstClr>
            </a:outerShdw>
          </a:effectLst>
        </p:spPr>
      </p:pic>
      <p:pic>
        <p:nvPicPr>
          <p:cNvPr id="19460" name="Individual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2375" y="2038350"/>
            <a:ext cx="4554538"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itle 5">
            <a:extLst>
              <a:ext uri="{FF2B5EF4-FFF2-40B4-BE49-F238E27FC236}">
                <a16:creationId xmlns:a16="http://schemas.microsoft.com/office/drawing/2014/main" id="{43651CC9-9AF7-41C0-9C12-9E6643163FD6}"/>
              </a:ext>
            </a:extLst>
          </p:cNvPr>
          <p:cNvSpPr>
            <a:spLocks noGrp="1"/>
          </p:cNvSpPr>
          <p:nvPr>
            <p:ph type="title"/>
          </p:nvPr>
        </p:nvSpPr>
        <p:spPr>
          <a:xfrm>
            <a:off x="503238" y="463550"/>
            <a:ext cx="8137525" cy="947738"/>
          </a:xfrm>
        </p:spPr>
        <p:txBody>
          <a:bodyPr>
            <a:normAutofit fontScale="90000"/>
          </a:bodyPr>
          <a:lstStyle/>
          <a:p>
            <a:pPr algn="ctr" eaLnBrk="1" hangingPunct="1">
              <a:defRPr/>
            </a:pPr>
            <a:r>
              <a:rPr lang="en-GB" altLang="en-US" sz="3600"/>
              <a:t>Caring for Animals</a:t>
            </a:r>
          </a:p>
        </p:txBody>
      </p:sp>
      <p:pic>
        <p:nvPicPr>
          <p:cNvPr id="20484"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9663" y="5534025"/>
            <a:ext cx="4191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extLst>
              <a:ext uri="{FF2B5EF4-FFF2-40B4-BE49-F238E27FC236}">
                <a16:creationId xmlns:a16="http://schemas.microsoft.com/office/drawing/2014/main" id="{44C0A2D1-2D15-44C0-9792-39BBF85C3D50}"/>
              </a:ext>
            </a:extLst>
          </p:cNvPr>
          <p:cNvSpPr/>
          <p:nvPr/>
        </p:nvSpPr>
        <p:spPr>
          <a:xfrm>
            <a:off x="755650" y="1455738"/>
            <a:ext cx="7561263" cy="4429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Animals in nature have a habitat. This habitat provides them with everything they need.   </a:t>
            </a:r>
          </a:p>
        </p:txBody>
      </p:sp>
      <p:sp>
        <p:nvSpPr>
          <p:cNvPr id="11" name="Rounded Rectangle 10">
            <a:extLst>
              <a:ext uri="{FF2B5EF4-FFF2-40B4-BE49-F238E27FC236}">
                <a16:creationId xmlns:a16="http://schemas.microsoft.com/office/drawing/2014/main" id="{8B341C3A-9811-4A47-A9D2-DCEC3BBA098E}"/>
              </a:ext>
            </a:extLst>
          </p:cNvPr>
          <p:cNvSpPr/>
          <p:nvPr/>
        </p:nvSpPr>
        <p:spPr>
          <a:xfrm>
            <a:off x="755650" y="2038350"/>
            <a:ext cx="2841625" cy="3376613"/>
          </a:xfrm>
          <a:prstGeom prst="roundRect">
            <a:avLst>
              <a:gd name="adj" fmla="val 191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This squirrel lives in a hole in an oak tree. </a:t>
            </a:r>
          </a:p>
          <a:p>
            <a:pPr>
              <a:defRPr/>
            </a:pPr>
            <a:endParaRPr lang="en-GB" sz="1000" dirty="0">
              <a:solidFill>
                <a:schemeClr val="tx1"/>
              </a:solidFill>
            </a:endParaRPr>
          </a:p>
          <a:p>
            <a:pPr>
              <a:defRPr/>
            </a:pPr>
            <a:r>
              <a:rPr lang="en-GB" sz="1600" dirty="0">
                <a:solidFill>
                  <a:schemeClr val="tx1"/>
                </a:solidFill>
              </a:rPr>
              <a:t>The oak tree gives it shelter.</a:t>
            </a:r>
          </a:p>
          <a:p>
            <a:pPr>
              <a:defRPr/>
            </a:pPr>
            <a:endParaRPr lang="en-GB" sz="1000" dirty="0">
              <a:solidFill>
                <a:schemeClr val="tx1"/>
              </a:solidFill>
            </a:endParaRPr>
          </a:p>
          <a:p>
            <a:pPr>
              <a:defRPr/>
            </a:pPr>
            <a:r>
              <a:rPr lang="en-GB" sz="1600" dirty="0">
                <a:solidFill>
                  <a:schemeClr val="tx1"/>
                </a:solidFill>
              </a:rPr>
              <a:t>The squirrel eats the acorns from the oak tree.</a:t>
            </a:r>
          </a:p>
          <a:p>
            <a:pPr>
              <a:defRPr/>
            </a:pPr>
            <a:endParaRPr lang="en-GB" sz="1000" dirty="0">
              <a:solidFill>
                <a:schemeClr val="tx1"/>
              </a:solidFill>
            </a:endParaRPr>
          </a:p>
          <a:p>
            <a:pPr>
              <a:defRPr/>
            </a:pPr>
            <a:r>
              <a:rPr lang="en-GB" sz="1600" dirty="0">
                <a:solidFill>
                  <a:schemeClr val="tx1"/>
                </a:solidFill>
              </a:rPr>
              <a:t>It drinks water from ponds and puddles. </a:t>
            </a:r>
          </a:p>
          <a:p>
            <a:pPr>
              <a:defRPr/>
            </a:pPr>
            <a:endParaRPr lang="en-GB" sz="1000" dirty="0">
              <a:solidFill>
                <a:schemeClr val="tx1"/>
              </a:solidFill>
            </a:endParaRPr>
          </a:p>
          <a:p>
            <a:pPr>
              <a:defRPr/>
            </a:pPr>
            <a:r>
              <a:rPr lang="en-GB" sz="1600" dirty="0">
                <a:solidFill>
                  <a:schemeClr val="tx1"/>
                </a:solidFill>
              </a:rPr>
              <a:t>The squirrel takes care of itself because the habitat provides everything that it needs.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5">
            <a:extLst>
              <a:ext uri="{FF2B5EF4-FFF2-40B4-BE49-F238E27FC236}">
                <a16:creationId xmlns:a16="http://schemas.microsoft.com/office/drawing/2014/main" id="{2B670F6F-3159-48D3-B855-50A51BA7844E}"/>
              </a:ext>
            </a:extLst>
          </p:cNvPr>
          <p:cNvSpPr>
            <a:spLocks noGrp="1"/>
          </p:cNvSpPr>
          <p:nvPr>
            <p:ph type="title"/>
          </p:nvPr>
        </p:nvSpPr>
        <p:spPr>
          <a:xfrm>
            <a:off x="503238" y="463550"/>
            <a:ext cx="8137525" cy="947738"/>
          </a:xfrm>
        </p:spPr>
        <p:txBody>
          <a:bodyPr>
            <a:normAutofit fontScale="90000"/>
          </a:bodyPr>
          <a:lstStyle/>
          <a:p>
            <a:pPr algn="ctr" eaLnBrk="1" hangingPunct="1">
              <a:defRPr/>
            </a:pPr>
            <a:r>
              <a:rPr lang="en-GB" altLang="en-US" sz="3600"/>
              <a:t>Caring for Animals</a:t>
            </a:r>
          </a:p>
        </p:txBody>
      </p:sp>
      <p:sp>
        <p:nvSpPr>
          <p:cNvPr id="7" name="Rounded Rectangle 6">
            <a:extLst>
              <a:ext uri="{FF2B5EF4-FFF2-40B4-BE49-F238E27FC236}">
                <a16:creationId xmlns:a16="http://schemas.microsoft.com/office/drawing/2014/main" id="{61734581-C246-44E1-BE6C-8C5538087B72}"/>
              </a:ext>
            </a:extLst>
          </p:cNvPr>
          <p:cNvSpPr/>
          <p:nvPr/>
        </p:nvSpPr>
        <p:spPr>
          <a:xfrm>
            <a:off x="755650" y="1455738"/>
            <a:ext cx="7561263" cy="4429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When animals are cared for by humans, they are no longer in their natural habitat.</a:t>
            </a:r>
          </a:p>
        </p:txBody>
      </p:sp>
      <p:pic>
        <p:nvPicPr>
          <p:cNvPr id="21508"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7825" y="3844925"/>
            <a:ext cx="32385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a:extLst>
              <a:ext uri="{FF2B5EF4-FFF2-40B4-BE49-F238E27FC236}">
                <a16:creationId xmlns:a16="http://schemas.microsoft.com/office/drawing/2014/main" id="{066079F8-5D63-44F0-B96F-68F5273CD69F}"/>
              </a:ext>
            </a:extLst>
          </p:cNvPr>
          <p:cNvSpPr/>
          <p:nvPr/>
        </p:nvSpPr>
        <p:spPr>
          <a:xfrm>
            <a:off x="755650" y="2008188"/>
            <a:ext cx="7561263" cy="62865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We are responsible for looking after the animals in our care, as they cannot look </a:t>
            </a:r>
          </a:p>
          <a:p>
            <a:pPr>
              <a:defRPr/>
            </a:pPr>
            <a:r>
              <a:rPr lang="en-GB" sz="1600" dirty="0">
                <a:solidFill>
                  <a:schemeClr val="tx1"/>
                </a:solidFill>
              </a:rPr>
              <a:t>after themselves. </a:t>
            </a:r>
          </a:p>
        </p:txBody>
      </p:sp>
      <p:sp>
        <p:nvSpPr>
          <p:cNvPr id="13" name="Rounded Rectangle 12">
            <a:extLst>
              <a:ext uri="{FF2B5EF4-FFF2-40B4-BE49-F238E27FC236}">
                <a16:creationId xmlns:a16="http://schemas.microsoft.com/office/drawing/2014/main" id="{0F6552DD-4115-49C9-AE75-D8CAA90906E7}"/>
              </a:ext>
            </a:extLst>
          </p:cNvPr>
          <p:cNvSpPr/>
          <p:nvPr/>
        </p:nvSpPr>
        <p:spPr>
          <a:xfrm>
            <a:off x="755650" y="2746375"/>
            <a:ext cx="7561263" cy="442913"/>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When animals are cared for by humans, they are no longer in their natural habitat.</a:t>
            </a:r>
          </a:p>
        </p:txBody>
      </p:sp>
      <p:sp>
        <p:nvSpPr>
          <p:cNvPr id="14" name="Rounded Rectangle 13">
            <a:extLst>
              <a:ext uri="{FF2B5EF4-FFF2-40B4-BE49-F238E27FC236}">
                <a16:creationId xmlns:a16="http://schemas.microsoft.com/office/drawing/2014/main" id="{4B399E97-68EA-4B70-8F7C-DDDC2B7C01F3}"/>
              </a:ext>
            </a:extLst>
          </p:cNvPr>
          <p:cNvSpPr/>
          <p:nvPr/>
        </p:nvSpPr>
        <p:spPr>
          <a:xfrm>
            <a:off x="755650" y="3297238"/>
            <a:ext cx="7561263" cy="4429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We also need to care for them in other ways, to keep them happy and healthy.</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575372F1-936C-4B84-8494-013FE5B79B42}"/>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Caring for Animals</a:t>
            </a:r>
          </a:p>
        </p:txBody>
      </p:sp>
      <p:sp>
        <p:nvSpPr>
          <p:cNvPr id="33" name="Rounded Rectangle 32">
            <a:extLst>
              <a:ext uri="{FF2B5EF4-FFF2-40B4-BE49-F238E27FC236}">
                <a16:creationId xmlns:a16="http://schemas.microsoft.com/office/drawing/2014/main" id="{3D75ECBA-0D5C-4802-A7B7-A058A437E220}"/>
              </a:ext>
            </a:extLst>
          </p:cNvPr>
          <p:cNvSpPr/>
          <p:nvPr/>
        </p:nvSpPr>
        <p:spPr>
          <a:xfrm>
            <a:off x="755650" y="1471613"/>
            <a:ext cx="24574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eaLnBrk="1" fontAlgn="auto" hangingPunct="1">
              <a:spcBef>
                <a:spcPts val="0"/>
              </a:spcBef>
              <a:spcAft>
                <a:spcPts val="0"/>
              </a:spcAft>
              <a:defRPr/>
            </a:pPr>
            <a:r>
              <a:rPr lang="en-GB" sz="1600" dirty="0">
                <a:solidFill>
                  <a:schemeClr val="tx1"/>
                </a:solidFill>
              </a:rPr>
              <a:t>We keep animals as pets.</a:t>
            </a:r>
          </a:p>
        </p:txBody>
      </p:sp>
      <p:sp>
        <p:nvSpPr>
          <p:cNvPr id="13" name="Rounded Rectangle 12">
            <a:extLst>
              <a:ext uri="{FF2B5EF4-FFF2-40B4-BE49-F238E27FC236}">
                <a16:creationId xmlns:a16="http://schemas.microsoft.com/office/drawing/2014/main" id="{83027BFC-B006-4EB2-A67F-5A9D9112CC6D}"/>
              </a:ext>
            </a:extLst>
          </p:cNvPr>
          <p:cNvSpPr/>
          <p:nvPr/>
        </p:nvSpPr>
        <p:spPr>
          <a:xfrm>
            <a:off x="3306763" y="1466850"/>
            <a:ext cx="2459037"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eaLnBrk="1" fontAlgn="auto" hangingPunct="1">
              <a:spcBef>
                <a:spcPts val="0"/>
              </a:spcBef>
              <a:spcAft>
                <a:spcPts val="0"/>
              </a:spcAft>
              <a:defRPr/>
            </a:pPr>
            <a:r>
              <a:rPr lang="en-GB" sz="1600" dirty="0">
                <a:solidFill>
                  <a:schemeClr val="tx1"/>
                </a:solidFill>
              </a:rPr>
              <a:t>We keep animals in zoos.</a:t>
            </a:r>
          </a:p>
        </p:txBody>
      </p:sp>
      <p:sp>
        <p:nvSpPr>
          <p:cNvPr id="14" name="Rounded Rectangle 13">
            <a:extLst>
              <a:ext uri="{FF2B5EF4-FFF2-40B4-BE49-F238E27FC236}">
                <a16:creationId xmlns:a16="http://schemas.microsoft.com/office/drawing/2014/main" id="{F24FD39C-BA1E-4C65-904F-5CEF4B2CCCB1}"/>
              </a:ext>
            </a:extLst>
          </p:cNvPr>
          <p:cNvSpPr/>
          <p:nvPr/>
        </p:nvSpPr>
        <p:spPr>
          <a:xfrm>
            <a:off x="5859463" y="1466850"/>
            <a:ext cx="2457450" cy="4476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eaLnBrk="1" fontAlgn="auto" hangingPunct="1">
              <a:spcBef>
                <a:spcPts val="0"/>
              </a:spcBef>
              <a:spcAft>
                <a:spcPts val="0"/>
              </a:spcAft>
              <a:defRPr/>
            </a:pPr>
            <a:r>
              <a:rPr lang="en-GB" sz="1600" dirty="0">
                <a:solidFill>
                  <a:schemeClr val="tx1"/>
                </a:solidFill>
              </a:rPr>
              <a:t>We keep animals on farms.</a:t>
            </a:r>
          </a:p>
        </p:txBody>
      </p:sp>
      <p:pic>
        <p:nvPicPr>
          <p:cNvPr id="2253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30575" y="3751263"/>
            <a:ext cx="2411413"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012950"/>
            <a:ext cx="2411413"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1688" y="3756025"/>
            <a:ext cx="2405062" cy="159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Picture 4"/>
          <p:cNvPicPr>
            <a:picLocks noChangeAspect="1"/>
          </p:cNvPicPr>
          <p:nvPr/>
        </p:nvPicPr>
        <p:blipFill>
          <a:blip r:embed="rId5">
            <a:extLst>
              <a:ext uri="{28A0092B-C50C-407E-A947-70E740481C1C}">
                <a14:useLocalDpi xmlns:a14="http://schemas.microsoft.com/office/drawing/2010/main" val="0"/>
              </a:ext>
            </a:extLst>
          </a:blip>
          <a:srcRect l="1770" t="1524" r="1106" b="24850"/>
          <a:stretch>
            <a:fillRect/>
          </a:stretch>
        </p:blipFill>
        <p:spPr bwMode="auto">
          <a:xfrm>
            <a:off x="755650" y="3760788"/>
            <a:ext cx="2413000" cy="158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5"/>
          <p:cNvPicPr>
            <a:picLocks noChangeAspect="1"/>
          </p:cNvPicPr>
          <p:nvPr/>
        </p:nvPicPr>
        <p:blipFill>
          <a:blip r:embed="rId6">
            <a:extLst>
              <a:ext uri="{28A0092B-C50C-407E-A947-70E740481C1C}">
                <a14:useLocalDpi xmlns:a14="http://schemas.microsoft.com/office/drawing/2010/main" val="0"/>
              </a:ext>
            </a:extLst>
          </a:blip>
          <a:srcRect t="6020" b="5894"/>
          <a:stretch>
            <a:fillRect/>
          </a:stretch>
        </p:blipFill>
        <p:spPr bwMode="auto">
          <a:xfrm>
            <a:off x="755650" y="2005013"/>
            <a:ext cx="241300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881688" y="2009775"/>
            <a:ext cx="2413000"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21">
            <a:extLst>
              <a:ext uri="{FF2B5EF4-FFF2-40B4-BE49-F238E27FC236}">
                <a16:creationId xmlns:a16="http://schemas.microsoft.com/office/drawing/2014/main" id="{EACBAFBB-7432-4821-B5F0-542F22FDE757}"/>
              </a:ext>
            </a:extLst>
          </p:cNvPr>
          <p:cNvSpPr txBox="1">
            <a:spLocks noChangeArrowheads="1"/>
          </p:cNvSpPr>
          <p:nvPr/>
        </p:nvSpPr>
        <p:spPr bwMode="auto">
          <a:xfrm>
            <a:off x="752475" y="6192838"/>
            <a:ext cx="7632700" cy="98425"/>
          </a:xfrm>
          <a:prstGeom prst="rect">
            <a:avLst/>
          </a:prstGeom>
          <a:noFill/>
          <a:ln>
            <a:noFill/>
          </a:ln>
        </p:spPr>
        <p:txBody>
          <a:bodyPr lIns="0" tIns="0" rIns="0" b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 typeface="Arial" panose="020B0604020202020204" pitchFamily="34" charset="0"/>
              <a:buNone/>
              <a:defRPr/>
            </a:pPr>
            <a:r>
              <a:rPr lang="en-GB" altLang="en-US" sz="500" dirty="0">
                <a:solidFill>
                  <a:schemeClr val="bg1">
                    <a:lumMod val="50000"/>
                  </a:schemeClr>
                </a:solidFill>
                <a:latin typeface="BPreplay" panose="02000503000000020004" pitchFamily="50" charset="0"/>
              </a:rPr>
              <a:t>Photo courtesy of Barbara Müller-Walter, </a:t>
            </a:r>
            <a:r>
              <a:rPr lang="en-GB" altLang="en-US" sz="500" dirty="0" err="1">
                <a:solidFill>
                  <a:schemeClr val="bg1">
                    <a:lumMod val="50000"/>
                  </a:schemeClr>
                </a:solidFill>
                <a:latin typeface="BPreplay" panose="02000503000000020004" pitchFamily="50" charset="0"/>
              </a:rPr>
              <a:t>Haundreis</a:t>
            </a:r>
            <a:r>
              <a:rPr lang="en-GB" altLang="en-US" sz="500" dirty="0">
                <a:solidFill>
                  <a:schemeClr val="bg1">
                    <a:lumMod val="50000"/>
                  </a:schemeClr>
                </a:solidFill>
                <a:latin typeface="BPreplay" panose="02000503000000020004" pitchFamily="50" charset="0"/>
              </a:rPr>
              <a:t>, </a:t>
            </a:r>
            <a:r>
              <a:rPr lang="en-GB" altLang="en-US" sz="500" dirty="0" err="1">
                <a:solidFill>
                  <a:schemeClr val="bg1">
                    <a:lumMod val="50000"/>
                  </a:schemeClr>
                </a:solidFill>
                <a:latin typeface="BPreplay" panose="02000503000000020004" pitchFamily="50" charset="0"/>
              </a:rPr>
              <a:t>MarilynJane</a:t>
            </a:r>
            <a:r>
              <a:rPr lang="en-GB" altLang="en-US" sz="500" dirty="0">
                <a:solidFill>
                  <a:schemeClr val="bg1">
                    <a:lumMod val="50000"/>
                  </a:schemeClr>
                </a:solidFill>
                <a:latin typeface="BPreplay" panose="02000503000000020004" pitchFamily="50" charset="0"/>
              </a:rPr>
              <a:t>, </a:t>
            </a:r>
            <a:r>
              <a:rPr lang="en-GB" altLang="en-US" sz="500" dirty="0" err="1">
                <a:solidFill>
                  <a:schemeClr val="bg1">
                    <a:lumMod val="50000"/>
                  </a:schemeClr>
                </a:solidFill>
                <a:latin typeface="BPreplay" panose="02000503000000020004" pitchFamily="50" charset="0"/>
              </a:rPr>
              <a:t>RobBixbyPhotography</a:t>
            </a:r>
            <a:r>
              <a:rPr lang="en-GB" altLang="en-US" sz="500" dirty="0">
                <a:solidFill>
                  <a:schemeClr val="bg1">
                    <a:lumMod val="50000"/>
                  </a:schemeClr>
                </a:solidFill>
                <a:latin typeface="BPreplay" panose="02000503000000020004" pitchFamily="50" charset="0"/>
              </a:rPr>
              <a:t>, Scrap Pile, (@flickr.com) - granted under creative commons licence – attribution</a:t>
            </a:r>
          </a:p>
        </p:txBody>
      </p:sp>
      <p:sp>
        <p:nvSpPr>
          <p:cNvPr id="23" name="Rounded Rectangle 22">
            <a:extLst>
              <a:ext uri="{FF2B5EF4-FFF2-40B4-BE49-F238E27FC236}">
                <a16:creationId xmlns:a16="http://schemas.microsoft.com/office/drawing/2014/main" id="{E0C3532B-E280-4958-AE19-E340355BC6AF}"/>
              </a:ext>
            </a:extLst>
          </p:cNvPr>
          <p:cNvSpPr/>
          <p:nvPr/>
        </p:nvSpPr>
        <p:spPr>
          <a:xfrm>
            <a:off x="752475" y="5462588"/>
            <a:ext cx="7564438" cy="635000"/>
          </a:xfrm>
          <a:prstGeom prst="roundRect">
            <a:avLst>
              <a:gd name="adj" fmla="val 191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All of these animals need to be cared for in different ways, to make sure they have a healthy, happy life.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AC323675-FCD4-4B56-854C-F7D838B59314}"/>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Caring for Animals</a:t>
            </a:r>
          </a:p>
        </p:txBody>
      </p:sp>
      <p:sp>
        <p:nvSpPr>
          <p:cNvPr id="33" name="Rounded Rectangle 32">
            <a:extLst>
              <a:ext uri="{FF2B5EF4-FFF2-40B4-BE49-F238E27FC236}">
                <a16:creationId xmlns:a16="http://schemas.microsoft.com/office/drawing/2014/main" id="{1D94247F-D948-41BE-B06F-E3A9407FE857}"/>
              </a:ext>
            </a:extLst>
          </p:cNvPr>
          <p:cNvSpPr/>
          <p:nvPr/>
        </p:nvSpPr>
        <p:spPr>
          <a:xfrm>
            <a:off x="755650" y="1462088"/>
            <a:ext cx="7561263" cy="6461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eaLnBrk="1" fontAlgn="auto" hangingPunct="1">
              <a:spcBef>
                <a:spcPts val="0"/>
              </a:spcBef>
              <a:spcAft>
                <a:spcPts val="0"/>
              </a:spcAft>
              <a:defRPr/>
            </a:pPr>
            <a:r>
              <a:rPr lang="en-GB" sz="1600" dirty="0">
                <a:solidFill>
                  <a:schemeClr val="tx1"/>
                </a:solidFill>
              </a:rPr>
              <a:t>Complete the activity by matching the cards to show what care is needed for each group of animals.</a:t>
            </a:r>
          </a:p>
        </p:txBody>
      </p:sp>
      <p:sp>
        <p:nvSpPr>
          <p:cNvPr id="23" name="Rounded Rectangle 22">
            <a:extLst>
              <a:ext uri="{FF2B5EF4-FFF2-40B4-BE49-F238E27FC236}">
                <a16:creationId xmlns:a16="http://schemas.microsoft.com/office/drawing/2014/main" id="{37C6417B-D9D2-4DD4-9109-F35ECF6272EC}"/>
              </a:ext>
            </a:extLst>
          </p:cNvPr>
          <p:cNvSpPr/>
          <p:nvPr/>
        </p:nvSpPr>
        <p:spPr>
          <a:xfrm>
            <a:off x="752475" y="5462588"/>
            <a:ext cx="7564438" cy="635000"/>
          </a:xfrm>
          <a:prstGeom prst="roundRect">
            <a:avLst>
              <a:gd name="adj" fmla="val 191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Can you think of anything else these animals might need? What about other animals in our care? Discuss this in your groups. </a:t>
            </a:r>
          </a:p>
        </p:txBody>
      </p:sp>
      <p:pic>
        <p:nvPicPr>
          <p:cNvPr id="23557" name="Picture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92888" y="3741738"/>
            <a:ext cx="17240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92888" y="2524125"/>
            <a:ext cx="1724025"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5650" y="3741738"/>
            <a:ext cx="17240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4"/>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2475" y="2524125"/>
            <a:ext cx="1724025"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5"/>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1925" y="3741738"/>
            <a:ext cx="1722438"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2" name="Picture 6"/>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98750" y="2524125"/>
            <a:ext cx="1724025"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3" name="Picture 7"/>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46613" y="2524125"/>
            <a:ext cx="1724025"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Picture 8"/>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46613" y="3741738"/>
            <a:ext cx="17240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5" name="Group Work"/>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64EF67DA-B886-4918-B427-64111055C473}"/>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Pet Fact File</a:t>
            </a:r>
          </a:p>
        </p:txBody>
      </p:sp>
      <p:sp>
        <p:nvSpPr>
          <p:cNvPr id="33" name="Rounded Rectangle 32">
            <a:extLst>
              <a:ext uri="{FF2B5EF4-FFF2-40B4-BE49-F238E27FC236}">
                <a16:creationId xmlns:a16="http://schemas.microsoft.com/office/drawing/2014/main" id="{D0F4E423-CEBE-48C2-ABAA-048435C4D477}"/>
              </a:ext>
            </a:extLst>
          </p:cNvPr>
          <p:cNvSpPr/>
          <p:nvPr/>
        </p:nvSpPr>
        <p:spPr>
          <a:xfrm>
            <a:off x="755650" y="1462088"/>
            <a:ext cx="7561263" cy="6461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eaLnBrk="1" fontAlgn="auto" hangingPunct="1">
              <a:spcBef>
                <a:spcPts val="0"/>
              </a:spcBef>
              <a:spcAft>
                <a:spcPts val="0"/>
              </a:spcAft>
              <a:defRPr/>
            </a:pPr>
            <a:r>
              <a:rPr lang="en-GB" sz="1600" dirty="0">
                <a:solidFill>
                  <a:schemeClr val="tx1"/>
                </a:solidFill>
              </a:rPr>
              <a:t>Working in pairs, you are going to choose a pet and find out all about it. Think of some interesting questions that you would like to ask about your pet. </a:t>
            </a:r>
          </a:p>
        </p:txBody>
      </p:sp>
      <p:sp>
        <p:nvSpPr>
          <p:cNvPr id="23" name="Rounded Rectangle 22">
            <a:extLst>
              <a:ext uri="{FF2B5EF4-FFF2-40B4-BE49-F238E27FC236}">
                <a16:creationId xmlns:a16="http://schemas.microsoft.com/office/drawing/2014/main" id="{7707227B-E650-4469-BEDB-78204EAB26AF}"/>
              </a:ext>
            </a:extLst>
          </p:cNvPr>
          <p:cNvSpPr/>
          <p:nvPr/>
        </p:nvSpPr>
        <p:spPr>
          <a:xfrm>
            <a:off x="752475" y="5686425"/>
            <a:ext cx="7564438" cy="406400"/>
          </a:xfrm>
          <a:prstGeom prst="roundRect">
            <a:avLst>
              <a:gd name="adj" fmla="val 191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sz="1600" dirty="0">
                <a:solidFill>
                  <a:schemeClr val="tx1"/>
                </a:solidFill>
              </a:rPr>
              <a:t>When you have thought of some interesting questions, choose your favourite one. </a:t>
            </a:r>
          </a:p>
        </p:txBody>
      </p:sp>
      <p:pic>
        <p:nvPicPr>
          <p:cNvPr id="2458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43613" y="3805238"/>
            <a:ext cx="1266825"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7">
            <a:extLst>
              <a:ext uri="{FF2B5EF4-FFF2-40B4-BE49-F238E27FC236}">
                <a16:creationId xmlns:a16="http://schemas.microsoft.com/office/drawing/2014/main" id="{E86D36DD-8EA5-4974-90EE-9EC5D2AFEF30}"/>
              </a:ext>
            </a:extLst>
          </p:cNvPr>
          <p:cNvSpPr/>
          <p:nvPr/>
        </p:nvSpPr>
        <p:spPr>
          <a:xfrm>
            <a:off x="1033463" y="2205038"/>
            <a:ext cx="4451350" cy="3328987"/>
          </a:xfrm>
          <a:custGeom>
            <a:avLst/>
            <a:gdLst>
              <a:gd name="connsiteX0" fmla="*/ 2411956 w 3905282"/>
              <a:gd name="connsiteY0" fmla="*/ 2329867 h 2922429"/>
              <a:gd name="connsiteX1" fmla="*/ 2411471 w 3905282"/>
              <a:gd name="connsiteY1" fmla="*/ 2329949 h 2922429"/>
              <a:gd name="connsiteX2" fmla="*/ 2412202 w 3905282"/>
              <a:gd name="connsiteY2" fmla="*/ 2332303 h 2922429"/>
              <a:gd name="connsiteX3" fmla="*/ 1537620 w 3905282"/>
              <a:gd name="connsiteY3" fmla="*/ 0 h 2922429"/>
              <a:gd name="connsiteX4" fmla="*/ 1966916 w 3905282"/>
              <a:gd name="connsiteY4" fmla="*/ 284556 h 2922429"/>
              <a:gd name="connsiteX5" fmla="*/ 1990061 w 3905282"/>
              <a:gd name="connsiteY5" fmla="*/ 359117 h 2922429"/>
              <a:gd name="connsiteX6" fmla="*/ 2013206 w 3905282"/>
              <a:gd name="connsiteY6" fmla="*/ 284556 h 2922429"/>
              <a:gd name="connsiteX7" fmla="*/ 2442501 w 3905282"/>
              <a:gd name="connsiteY7" fmla="*/ 0 h 2922429"/>
              <a:gd name="connsiteX8" fmla="*/ 2908410 w 3905282"/>
              <a:gd name="connsiteY8" fmla="*/ 465909 h 2922429"/>
              <a:gd name="connsiteX9" fmla="*/ 2906451 w 3905282"/>
              <a:gd name="connsiteY9" fmla="*/ 485347 h 2922429"/>
              <a:gd name="connsiteX10" fmla="*/ 2934122 w 3905282"/>
              <a:gd name="connsiteY10" fmla="*/ 447394 h 2922429"/>
              <a:gd name="connsiteX11" fmla="*/ 3286418 w 3905282"/>
              <a:gd name="connsiteY11" fmla="*/ 286388 h 2922429"/>
              <a:gd name="connsiteX12" fmla="*/ 3752327 w 3905282"/>
              <a:gd name="connsiteY12" fmla="*/ 752297 h 2922429"/>
              <a:gd name="connsiteX13" fmla="*/ 3467771 w 3905282"/>
              <a:gd name="connsiteY13" fmla="*/ 1181593 h 2922429"/>
              <a:gd name="connsiteX14" fmla="*/ 3450364 w 3905282"/>
              <a:gd name="connsiteY14" fmla="*/ 1186996 h 2922429"/>
              <a:gd name="connsiteX15" fmla="*/ 3533270 w 3905282"/>
              <a:gd name="connsiteY15" fmla="*/ 1195354 h 2922429"/>
              <a:gd name="connsiteX16" fmla="*/ 3905282 w 3905282"/>
              <a:gd name="connsiteY16" fmla="*/ 1651797 h 2922429"/>
              <a:gd name="connsiteX17" fmla="*/ 3439373 w 3905282"/>
              <a:gd name="connsiteY17" fmla="*/ 2117706 h 2922429"/>
              <a:gd name="connsiteX18" fmla="*/ 3345476 w 3905282"/>
              <a:gd name="connsiteY18" fmla="*/ 2108241 h 2922429"/>
              <a:gd name="connsiteX19" fmla="*/ 3296974 w 3905282"/>
              <a:gd name="connsiteY19" fmla="*/ 2093184 h 2922429"/>
              <a:gd name="connsiteX20" fmla="*/ 3317170 w 3905282"/>
              <a:gd name="connsiteY20" fmla="*/ 2135196 h 2922429"/>
              <a:gd name="connsiteX21" fmla="*/ 3338116 w 3905282"/>
              <a:gd name="connsiteY21" fmla="*/ 2273743 h 2922429"/>
              <a:gd name="connsiteX22" fmla="*/ 2872207 w 3905282"/>
              <a:gd name="connsiteY22" fmla="*/ 2739652 h 2922429"/>
              <a:gd name="connsiteX23" fmla="*/ 2442912 w 3905282"/>
              <a:gd name="connsiteY23" fmla="*/ 2455096 h 2922429"/>
              <a:gd name="connsiteX24" fmla="*/ 2425176 w 3905282"/>
              <a:gd name="connsiteY24" fmla="*/ 2397961 h 2922429"/>
              <a:gd name="connsiteX25" fmla="*/ 2431079 w 3905282"/>
              <a:gd name="connsiteY25" fmla="*/ 2456520 h 2922429"/>
              <a:gd name="connsiteX26" fmla="*/ 1965170 w 3905282"/>
              <a:gd name="connsiteY26" fmla="*/ 2922429 h 2922429"/>
              <a:gd name="connsiteX27" fmla="*/ 1499261 w 3905282"/>
              <a:gd name="connsiteY27" fmla="*/ 2456520 h 2922429"/>
              <a:gd name="connsiteX28" fmla="*/ 1501943 w 3905282"/>
              <a:gd name="connsiteY28" fmla="*/ 2429918 h 2922429"/>
              <a:gd name="connsiteX29" fmla="*/ 1490889 w 3905282"/>
              <a:gd name="connsiteY29" fmla="*/ 2452179 h 2922429"/>
              <a:gd name="connsiteX30" fmla="*/ 1092431 w 3905282"/>
              <a:gd name="connsiteY30" fmla="*/ 2676497 h 2922429"/>
              <a:gd name="connsiteX31" fmla="*/ 626522 w 3905282"/>
              <a:gd name="connsiteY31" fmla="*/ 2210588 h 2922429"/>
              <a:gd name="connsiteX32" fmla="*/ 663135 w 3905282"/>
              <a:gd name="connsiteY32" fmla="*/ 2029236 h 2922429"/>
              <a:gd name="connsiteX33" fmla="*/ 665158 w 3905282"/>
              <a:gd name="connsiteY33" fmla="*/ 2025509 h 2922429"/>
              <a:gd name="connsiteX34" fmla="*/ 582347 w 3905282"/>
              <a:gd name="connsiteY34" fmla="*/ 2058091 h 2922429"/>
              <a:gd name="connsiteX35" fmla="*/ 465909 w 3905282"/>
              <a:gd name="connsiteY35" fmla="*/ 2072759 h 2922429"/>
              <a:gd name="connsiteX36" fmla="*/ 0 w 3905282"/>
              <a:gd name="connsiteY36" fmla="*/ 1606850 h 2922429"/>
              <a:gd name="connsiteX37" fmla="*/ 372012 w 3905282"/>
              <a:gd name="connsiteY37" fmla="*/ 1150407 h 2922429"/>
              <a:gd name="connsiteX38" fmla="*/ 412843 w 3905282"/>
              <a:gd name="connsiteY38" fmla="*/ 1146291 h 2922429"/>
              <a:gd name="connsiteX39" fmla="*/ 389644 w 3905282"/>
              <a:gd name="connsiteY39" fmla="*/ 1127150 h 2922429"/>
              <a:gd name="connsiteX40" fmla="*/ 253182 w 3905282"/>
              <a:gd name="connsiteY40" fmla="*/ 797702 h 2922429"/>
              <a:gd name="connsiteX41" fmla="*/ 719091 w 3905282"/>
              <a:gd name="connsiteY41" fmla="*/ 331793 h 2922429"/>
              <a:gd name="connsiteX42" fmla="*/ 1071387 w 3905282"/>
              <a:gd name="connsiteY42" fmla="*/ 492799 h 2922429"/>
              <a:gd name="connsiteX43" fmla="*/ 1074909 w 3905282"/>
              <a:gd name="connsiteY43" fmla="*/ 497630 h 2922429"/>
              <a:gd name="connsiteX44" fmla="*/ 1071711 w 3905282"/>
              <a:gd name="connsiteY44" fmla="*/ 465909 h 2922429"/>
              <a:gd name="connsiteX45" fmla="*/ 1537620 w 3905282"/>
              <a:gd name="connsiteY45" fmla="*/ 0 h 292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905282" h="2922429">
                <a:moveTo>
                  <a:pt x="2411956" y="2329867"/>
                </a:moveTo>
                <a:lnTo>
                  <a:pt x="2411471" y="2329949"/>
                </a:lnTo>
                <a:lnTo>
                  <a:pt x="2412202" y="2332303"/>
                </a:lnTo>
                <a:close/>
                <a:moveTo>
                  <a:pt x="1537620" y="0"/>
                </a:moveTo>
                <a:cubicBezTo>
                  <a:pt x="1730606" y="0"/>
                  <a:pt x="1896187" y="117335"/>
                  <a:pt x="1966916" y="284556"/>
                </a:cubicBezTo>
                <a:lnTo>
                  <a:pt x="1990061" y="359117"/>
                </a:lnTo>
                <a:lnTo>
                  <a:pt x="2013206" y="284556"/>
                </a:lnTo>
                <a:cubicBezTo>
                  <a:pt x="2083935" y="117335"/>
                  <a:pt x="2249516" y="0"/>
                  <a:pt x="2442501" y="0"/>
                </a:cubicBezTo>
                <a:cubicBezTo>
                  <a:pt x="2699815" y="0"/>
                  <a:pt x="2908410" y="208595"/>
                  <a:pt x="2908410" y="465909"/>
                </a:cubicBezTo>
                <a:lnTo>
                  <a:pt x="2906451" y="485347"/>
                </a:lnTo>
                <a:lnTo>
                  <a:pt x="2934122" y="447394"/>
                </a:lnTo>
                <a:cubicBezTo>
                  <a:pt x="3019551" y="348773"/>
                  <a:pt x="3145700" y="286388"/>
                  <a:pt x="3286418" y="286388"/>
                </a:cubicBezTo>
                <a:cubicBezTo>
                  <a:pt x="3543732" y="286388"/>
                  <a:pt x="3752327" y="494983"/>
                  <a:pt x="3752327" y="752297"/>
                </a:cubicBezTo>
                <a:cubicBezTo>
                  <a:pt x="3752327" y="945283"/>
                  <a:pt x="3634993" y="1110864"/>
                  <a:pt x="3467771" y="1181593"/>
                </a:cubicBezTo>
                <a:lnTo>
                  <a:pt x="3450364" y="1186996"/>
                </a:lnTo>
                <a:lnTo>
                  <a:pt x="3533270" y="1195354"/>
                </a:lnTo>
                <a:cubicBezTo>
                  <a:pt x="3745577" y="1238798"/>
                  <a:pt x="3905282" y="1426648"/>
                  <a:pt x="3905282" y="1651797"/>
                </a:cubicBezTo>
                <a:cubicBezTo>
                  <a:pt x="3905282" y="1909111"/>
                  <a:pt x="3696687" y="2117706"/>
                  <a:pt x="3439373" y="2117706"/>
                </a:cubicBezTo>
                <a:cubicBezTo>
                  <a:pt x="3407209" y="2117706"/>
                  <a:pt x="3375806" y="2114447"/>
                  <a:pt x="3345476" y="2108241"/>
                </a:cubicBezTo>
                <a:lnTo>
                  <a:pt x="3296974" y="2093184"/>
                </a:lnTo>
                <a:lnTo>
                  <a:pt x="3317170" y="2135196"/>
                </a:lnTo>
                <a:cubicBezTo>
                  <a:pt x="3330783" y="2178963"/>
                  <a:pt x="3338116" y="2225497"/>
                  <a:pt x="3338116" y="2273743"/>
                </a:cubicBezTo>
                <a:cubicBezTo>
                  <a:pt x="3338116" y="2531057"/>
                  <a:pt x="3129521" y="2739652"/>
                  <a:pt x="2872207" y="2739652"/>
                </a:cubicBezTo>
                <a:cubicBezTo>
                  <a:pt x="2679222" y="2739652"/>
                  <a:pt x="2513641" y="2622318"/>
                  <a:pt x="2442912" y="2455096"/>
                </a:cubicBezTo>
                <a:lnTo>
                  <a:pt x="2425176" y="2397961"/>
                </a:lnTo>
                <a:lnTo>
                  <a:pt x="2431079" y="2456520"/>
                </a:lnTo>
                <a:cubicBezTo>
                  <a:pt x="2431079" y="2713834"/>
                  <a:pt x="2222484" y="2922429"/>
                  <a:pt x="1965170" y="2922429"/>
                </a:cubicBezTo>
                <a:cubicBezTo>
                  <a:pt x="1707856" y="2922429"/>
                  <a:pt x="1499261" y="2713834"/>
                  <a:pt x="1499261" y="2456520"/>
                </a:cubicBezTo>
                <a:lnTo>
                  <a:pt x="1501943" y="2429918"/>
                </a:lnTo>
                <a:lnTo>
                  <a:pt x="1490889" y="2452179"/>
                </a:lnTo>
                <a:cubicBezTo>
                  <a:pt x="1409174" y="2586663"/>
                  <a:pt x="1261294" y="2676497"/>
                  <a:pt x="1092431" y="2676497"/>
                </a:cubicBezTo>
                <a:cubicBezTo>
                  <a:pt x="835117" y="2676497"/>
                  <a:pt x="626522" y="2467902"/>
                  <a:pt x="626522" y="2210588"/>
                </a:cubicBezTo>
                <a:cubicBezTo>
                  <a:pt x="626522" y="2146260"/>
                  <a:pt x="639559" y="2084976"/>
                  <a:pt x="663135" y="2029236"/>
                </a:cubicBezTo>
                <a:lnTo>
                  <a:pt x="665158" y="2025509"/>
                </a:lnTo>
                <a:lnTo>
                  <a:pt x="582347" y="2058091"/>
                </a:lnTo>
                <a:cubicBezTo>
                  <a:pt x="545130" y="2067667"/>
                  <a:pt x="506114" y="2072759"/>
                  <a:pt x="465909" y="2072759"/>
                </a:cubicBezTo>
                <a:cubicBezTo>
                  <a:pt x="208595" y="2072759"/>
                  <a:pt x="0" y="1864164"/>
                  <a:pt x="0" y="1606850"/>
                </a:cubicBezTo>
                <a:cubicBezTo>
                  <a:pt x="0" y="1381701"/>
                  <a:pt x="159705" y="1193851"/>
                  <a:pt x="372012" y="1150407"/>
                </a:cubicBezTo>
                <a:lnTo>
                  <a:pt x="412843" y="1146291"/>
                </a:lnTo>
                <a:lnTo>
                  <a:pt x="389644" y="1127150"/>
                </a:lnTo>
                <a:cubicBezTo>
                  <a:pt x="305331" y="1042836"/>
                  <a:pt x="253182" y="926359"/>
                  <a:pt x="253182" y="797702"/>
                </a:cubicBezTo>
                <a:cubicBezTo>
                  <a:pt x="253182" y="540388"/>
                  <a:pt x="461777" y="331793"/>
                  <a:pt x="719091" y="331793"/>
                </a:cubicBezTo>
                <a:cubicBezTo>
                  <a:pt x="859810" y="331793"/>
                  <a:pt x="985958" y="394178"/>
                  <a:pt x="1071387" y="492799"/>
                </a:cubicBezTo>
                <a:lnTo>
                  <a:pt x="1074909" y="497630"/>
                </a:lnTo>
                <a:lnTo>
                  <a:pt x="1071711" y="465909"/>
                </a:lnTo>
                <a:cubicBezTo>
                  <a:pt x="1071711" y="208595"/>
                  <a:pt x="1280306" y="0"/>
                  <a:pt x="1537620" y="0"/>
                </a:cubicBezTo>
                <a:close/>
              </a:path>
            </a:pathLst>
          </a:cu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lIns="1008000" tIns="0" rIns="360000" anchor="ctr"/>
          <a:lstStyle/>
          <a:p>
            <a:pPr>
              <a:defRPr/>
            </a:pPr>
            <a:endParaRPr lang="en-GB" dirty="0">
              <a:solidFill>
                <a:schemeClr val="tx1"/>
              </a:solidFill>
            </a:endParaRPr>
          </a:p>
        </p:txBody>
      </p:sp>
      <p:sp>
        <p:nvSpPr>
          <p:cNvPr id="9" name="Oval 8">
            <a:extLst>
              <a:ext uri="{FF2B5EF4-FFF2-40B4-BE49-F238E27FC236}">
                <a16:creationId xmlns:a16="http://schemas.microsoft.com/office/drawing/2014/main" id="{DA10D1FF-7F0C-4ABE-88D2-D466CD380221}"/>
              </a:ext>
            </a:extLst>
          </p:cNvPr>
          <p:cNvSpPr/>
          <p:nvPr/>
        </p:nvSpPr>
        <p:spPr>
          <a:xfrm>
            <a:off x="5484813" y="3729038"/>
            <a:ext cx="195262" cy="195262"/>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a:ext uri="{FF2B5EF4-FFF2-40B4-BE49-F238E27FC236}">
                <a16:creationId xmlns:a16="http://schemas.microsoft.com/office/drawing/2014/main" id="{8B18B5F3-0FE3-4B2F-92D5-E1B24A575E52}"/>
              </a:ext>
            </a:extLst>
          </p:cNvPr>
          <p:cNvSpPr/>
          <p:nvPr/>
        </p:nvSpPr>
        <p:spPr>
          <a:xfrm>
            <a:off x="6043613" y="3733800"/>
            <a:ext cx="150812" cy="150813"/>
          </a:xfrm>
          <a:prstGeom prst="ellipse">
            <a:avLst/>
          </a:prstGeom>
          <a:solidFill>
            <a:schemeClr val="bg1"/>
          </a:solidFill>
          <a:ln w="19050">
            <a:solidFill>
              <a:srgbClr val="7FC1E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5" name="Rectangle 3"/>
          <p:cNvSpPr>
            <a:spLocks noChangeArrowheads="1"/>
          </p:cNvSpPr>
          <p:nvPr/>
        </p:nvSpPr>
        <p:spPr bwMode="auto">
          <a:xfrm>
            <a:off x="1919288" y="2859088"/>
            <a:ext cx="2835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Use these question words to give you some ideas:</a:t>
            </a:r>
          </a:p>
        </p:txBody>
      </p:sp>
      <p:sp>
        <p:nvSpPr>
          <p:cNvPr id="24586" name="Rectangle 4"/>
          <p:cNvSpPr>
            <a:spLocks noChangeArrowheads="1"/>
          </p:cNvSpPr>
          <p:nvPr/>
        </p:nvSpPr>
        <p:spPr bwMode="auto">
          <a:xfrm>
            <a:off x="4160838" y="3684588"/>
            <a:ext cx="7096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How?</a:t>
            </a:r>
          </a:p>
        </p:txBody>
      </p:sp>
      <p:sp>
        <p:nvSpPr>
          <p:cNvPr id="24587" name="Rectangle 6"/>
          <p:cNvSpPr>
            <a:spLocks noChangeArrowheads="1"/>
          </p:cNvSpPr>
          <p:nvPr/>
        </p:nvSpPr>
        <p:spPr bwMode="auto">
          <a:xfrm>
            <a:off x="2905125" y="4479925"/>
            <a:ext cx="8302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When?</a:t>
            </a:r>
          </a:p>
        </p:txBody>
      </p:sp>
      <p:sp>
        <p:nvSpPr>
          <p:cNvPr id="24588" name="Rectangle 10"/>
          <p:cNvSpPr>
            <a:spLocks noChangeArrowheads="1"/>
          </p:cNvSpPr>
          <p:nvPr/>
        </p:nvSpPr>
        <p:spPr bwMode="auto">
          <a:xfrm>
            <a:off x="2816225" y="3794125"/>
            <a:ext cx="887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Where?</a:t>
            </a:r>
          </a:p>
        </p:txBody>
      </p:sp>
      <p:sp>
        <p:nvSpPr>
          <p:cNvPr id="24589" name="Rectangle 11"/>
          <p:cNvSpPr>
            <a:spLocks noChangeArrowheads="1"/>
          </p:cNvSpPr>
          <p:nvPr/>
        </p:nvSpPr>
        <p:spPr bwMode="auto">
          <a:xfrm>
            <a:off x="1919288" y="4217988"/>
            <a:ext cx="801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What?</a:t>
            </a:r>
          </a:p>
        </p:txBody>
      </p:sp>
      <p:sp>
        <p:nvSpPr>
          <p:cNvPr id="24590" name="Rectangle 12"/>
          <p:cNvSpPr>
            <a:spLocks noChangeArrowheads="1"/>
          </p:cNvSpPr>
          <p:nvPr/>
        </p:nvSpPr>
        <p:spPr bwMode="auto">
          <a:xfrm>
            <a:off x="1538288" y="3684588"/>
            <a:ext cx="728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Who?</a:t>
            </a:r>
          </a:p>
        </p:txBody>
      </p:sp>
      <p:sp>
        <p:nvSpPr>
          <p:cNvPr id="24591" name="Rectangle 13"/>
          <p:cNvSpPr>
            <a:spLocks noChangeArrowheads="1"/>
          </p:cNvSpPr>
          <p:nvPr/>
        </p:nvSpPr>
        <p:spPr bwMode="auto">
          <a:xfrm>
            <a:off x="3886200" y="4217988"/>
            <a:ext cx="723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Why?</a:t>
            </a:r>
          </a:p>
        </p:txBody>
      </p:sp>
      <p:pic>
        <p:nvPicPr>
          <p:cNvPr id="24592"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6C59FD8B-D2A9-4935-95A5-E5A87498FC5A}"/>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Pet Fact File</a:t>
            </a:r>
          </a:p>
        </p:txBody>
      </p:sp>
      <p:sp>
        <p:nvSpPr>
          <p:cNvPr id="33" name="Rounded Rectangle 32">
            <a:extLst>
              <a:ext uri="{FF2B5EF4-FFF2-40B4-BE49-F238E27FC236}">
                <a16:creationId xmlns:a16="http://schemas.microsoft.com/office/drawing/2014/main" id="{50B784AE-5585-43FC-AF9C-DB94F969AB24}"/>
              </a:ext>
            </a:extLst>
          </p:cNvPr>
          <p:cNvSpPr/>
          <p:nvPr/>
        </p:nvSpPr>
        <p:spPr>
          <a:xfrm>
            <a:off x="755650" y="1462088"/>
            <a:ext cx="3816350" cy="646112"/>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defRPr/>
            </a:pPr>
            <a:r>
              <a:rPr lang="en-GB" sz="1600" dirty="0">
                <a:solidFill>
                  <a:schemeClr val="tx1"/>
                </a:solidFill>
              </a:rPr>
              <a:t>Use books, leaflets and the Internet to find out about your chosen pet. </a:t>
            </a:r>
          </a:p>
        </p:txBody>
      </p:sp>
      <p:pic>
        <p:nvPicPr>
          <p:cNvPr id="2" name="Picture 1">
            <a:extLst>
              <a:ext uri="{FF2B5EF4-FFF2-40B4-BE49-F238E27FC236}">
                <a16:creationId xmlns:a16="http://schemas.microsoft.com/office/drawing/2014/main" id="{1CDB86E4-087F-4613-AFDD-9D281B3CEA42}"/>
              </a:ext>
            </a:extLst>
          </p:cNvPr>
          <p:cNvPicPr>
            <a:picLocks noChangeAspect="1"/>
          </p:cNvPicPr>
          <p:nvPr/>
        </p:nvPicPr>
        <p:blipFill>
          <a:blip r:embed="rId2"/>
          <a:stretch>
            <a:fillRect/>
          </a:stretch>
        </p:blipFill>
        <p:spPr>
          <a:xfrm>
            <a:off x="4756150" y="1462088"/>
            <a:ext cx="3273425" cy="4630737"/>
          </a:xfrm>
          <a:prstGeom prst="rect">
            <a:avLst/>
          </a:prstGeom>
          <a:effectLst>
            <a:outerShdw blurRad="63500" sx="102000" sy="102000" algn="ctr" rotWithShape="0">
              <a:prstClr val="black">
                <a:alpha val="12000"/>
              </a:prstClr>
            </a:outerShdw>
          </a:effectLst>
        </p:spPr>
      </p:pic>
      <p:sp>
        <p:nvSpPr>
          <p:cNvPr id="18" name="Rounded Rectangle 17">
            <a:extLst>
              <a:ext uri="{FF2B5EF4-FFF2-40B4-BE49-F238E27FC236}">
                <a16:creationId xmlns:a16="http://schemas.microsoft.com/office/drawing/2014/main" id="{1A449D2E-5538-473A-A520-704BF2526DEB}"/>
              </a:ext>
            </a:extLst>
          </p:cNvPr>
          <p:cNvSpPr/>
          <p:nvPr/>
        </p:nvSpPr>
        <p:spPr>
          <a:xfrm>
            <a:off x="755650" y="2189163"/>
            <a:ext cx="3816350" cy="86677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defRPr/>
            </a:pPr>
            <a:r>
              <a:rPr lang="en-GB" sz="1600" dirty="0">
                <a:solidFill>
                  <a:schemeClr val="tx1"/>
                </a:solidFill>
              </a:rPr>
              <a:t>Find out what the animal looks like, what it likes to eat, where it lives and how to care for it.</a:t>
            </a:r>
          </a:p>
        </p:txBody>
      </p:sp>
      <p:sp>
        <p:nvSpPr>
          <p:cNvPr id="19" name="Rounded Rectangle 18">
            <a:extLst>
              <a:ext uri="{FF2B5EF4-FFF2-40B4-BE49-F238E27FC236}">
                <a16:creationId xmlns:a16="http://schemas.microsoft.com/office/drawing/2014/main" id="{08B1BE92-2AB8-4838-82D0-AA59CB4CD14B}"/>
              </a:ext>
            </a:extLst>
          </p:cNvPr>
          <p:cNvSpPr/>
          <p:nvPr/>
        </p:nvSpPr>
        <p:spPr>
          <a:xfrm>
            <a:off x="755650" y="3138488"/>
            <a:ext cx="3816350" cy="644525"/>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defRPr/>
            </a:pPr>
            <a:r>
              <a:rPr lang="en-GB" sz="1600" dirty="0">
                <a:solidFill>
                  <a:schemeClr val="tx1"/>
                </a:solidFill>
              </a:rPr>
              <a:t>Write a fact file to teach people all about your pet. </a:t>
            </a:r>
          </a:p>
        </p:txBody>
      </p:sp>
      <p:sp>
        <p:nvSpPr>
          <p:cNvPr id="20" name="Rounded Rectangle 19">
            <a:extLst>
              <a:ext uri="{FF2B5EF4-FFF2-40B4-BE49-F238E27FC236}">
                <a16:creationId xmlns:a16="http://schemas.microsoft.com/office/drawing/2014/main" id="{BBDF636D-A436-47FD-B91E-F3F869D3EA93}"/>
              </a:ext>
            </a:extLst>
          </p:cNvPr>
          <p:cNvSpPr/>
          <p:nvPr/>
        </p:nvSpPr>
        <p:spPr>
          <a:xfrm>
            <a:off x="755650" y="3863975"/>
            <a:ext cx="3816350" cy="646113"/>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defRPr/>
            </a:pPr>
            <a:r>
              <a:rPr lang="en-GB" sz="1600" dirty="0">
                <a:solidFill>
                  <a:schemeClr val="tx1"/>
                </a:solidFill>
              </a:rPr>
              <a:t>Don’t forget to write down your interesting question and find out the answer! </a:t>
            </a:r>
          </a:p>
        </p:txBody>
      </p:sp>
      <p:pic>
        <p:nvPicPr>
          <p:cNvPr id="25608"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93FA44EA-B390-4E18-84F5-ED748F1B48C8}"/>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22C8EE22-9961-49B2-B03A-87C117CB9628}"/>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Creatures that live under water don’t need to breathe.</a:t>
            </a:r>
          </a:p>
        </p:txBody>
      </p:sp>
      <p:pic>
        <p:nvPicPr>
          <p:cNvPr id="26628"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751277">
            <a:off x="5111750" y="2266950"/>
            <a:ext cx="3189288" cy="126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27663" y="3392488"/>
            <a:ext cx="688975" cy="14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2116138"/>
            <a:ext cx="29146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065338" y="3241675"/>
            <a:ext cx="2751137" cy="172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7" action="ppaction://hlinksldjump"/>
            <a:extLst>
              <a:ext uri="{FF2B5EF4-FFF2-40B4-BE49-F238E27FC236}">
                <a16:creationId xmlns:a16="http://schemas.microsoft.com/office/drawing/2014/main" id="{EA9C3270-E508-4EF7-874B-511D46891606}"/>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8" action="ppaction://hlinksldjump"/>
            <a:extLst>
              <a:ext uri="{FF2B5EF4-FFF2-40B4-BE49-F238E27FC236}">
                <a16:creationId xmlns:a16="http://schemas.microsoft.com/office/drawing/2014/main" id="{EC9BE259-944B-4F17-8006-050CE2236176}"/>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307593D0-38C5-4E3A-92C1-C88D412174BD}"/>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16AB2226-5D05-4EF1-B460-8DF094A000FE}"/>
              </a:ext>
            </a:extLst>
          </p:cNvPr>
          <p:cNvSpPr/>
          <p:nvPr/>
        </p:nvSpPr>
        <p:spPr>
          <a:xfrm>
            <a:off x="2811463" y="2211388"/>
            <a:ext cx="3521075" cy="2649537"/>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lgn="ctr">
              <a:defRPr/>
            </a:pPr>
            <a:r>
              <a:rPr lang="en-GB" sz="1600" dirty="0">
                <a:solidFill>
                  <a:schemeClr val="tx1"/>
                </a:solidFill>
              </a:rPr>
              <a:t>The statement is false. Fish and most other sea creatures, breathe under water through special organs called gills.</a:t>
            </a:r>
          </a:p>
          <a:p>
            <a:pPr algn="ctr">
              <a:defRPr/>
            </a:pPr>
            <a:endParaRPr lang="en-GB" sz="1600" dirty="0">
              <a:solidFill>
                <a:schemeClr val="tx1"/>
              </a:solidFill>
            </a:endParaRPr>
          </a:p>
          <a:p>
            <a:pPr algn="ctr">
              <a:defRPr/>
            </a:pPr>
            <a:r>
              <a:rPr lang="en-GB" sz="1600" dirty="0">
                <a:solidFill>
                  <a:schemeClr val="tx1"/>
                </a:solidFill>
              </a:rPr>
              <a:t>Well done!</a:t>
            </a:r>
          </a:p>
        </p:txBody>
      </p:sp>
      <p:pic>
        <p:nvPicPr>
          <p:cNvPr id="2765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Arrow 1">
            <a:hlinkClick r:id="rId3" action="ppaction://hlinksldjump"/>
            <a:extLst>
              <a:ext uri="{FF2B5EF4-FFF2-40B4-BE49-F238E27FC236}">
                <a16:creationId xmlns:a16="http://schemas.microsoft.com/office/drawing/2014/main" id="{FED437A0-3DC3-4CD1-BBB8-7E92E645BDD2}"/>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654" name="TextBox 2">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D55D55D9-5425-4428-B580-F9D52A694DB9}"/>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D4BEB069-75E3-42DB-9C65-C6C7B3AD85BA}"/>
              </a:ext>
            </a:extLst>
          </p:cNvPr>
          <p:cNvSpPr/>
          <p:nvPr/>
        </p:nvSpPr>
        <p:spPr>
          <a:xfrm>
            <a:off x="2811463" y="2211388"/>
            <a:ext cx="3521075" cy="2649537"/>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0" anchor="ctr"/>
          <a:lstStyle/>
          <a:p>
            <a:pPr algn="ctr">
              <a:defRPr/>
            </a:pPr>
            <a:r>
              <a:rPr lang="en-GB" sz="1600" dirty="0">
                <a:solidFill>
                  <a:schemeClr val="tx1"/>
                </a:solidFill>
              </a:rPr>
              <a:t>Bad Luck!</a:t>
            </a:r>
          </a:p>
          <a:p>
            <a:pPr algn="ctr">
              <a:defRPr/>
            </a:pPr>
            <a:endParaRPr lang="en-GB" sz="1600" dirty="0">
              <a:solidFill>
                <a:schemeClr val="tx1"/>
              </a:solidFill>
            </a:endParaRPr>
          </a:p>
          <a:p>
            <a:pPr>
              <a:defRPr/>
            </a:pPr>
            <a:r>
              <a:rPr lang="en-GB" sz="1600" dirty="0">
                <a:solidFill>
                  <a:schemeClr val="tx1"/>
                </a:solidFill>
              </a:rPr>
              <a:t>The statement is false. Fish and most other sea creatures, breathe underwater through special organs called gills. </a:t>
            </a:r>
          </a:p>
        </p:txBody>
      </p:sp>
      <p:pic>
        <p:nvPicPr>
          <p:cNvPr id="2867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4C379B7B-705A-473E-ADA5-CC20D365A795}"/>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678"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2D929E25-173E-46CB-9F65-6AACFA64410C}"/>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D3609707-C1D2-4527-901F-6CE8F9CA67FD}"/>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Water is the best drink for humans and other animals. </a:t>
            </a:r>
          </a:p>
        </p:txBody>
      </p:sp>
      <p:pic>
        <p:nvPicPr>
          <p:cNvPr id="29700"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4" action="ppaction://hlinksldjump"/>
            <a:extLst>
              <a:ext uri="{FF2B5EF4-FFF2-40B4-BE49-F238E27FC236}">
                <a16:creationId xmlns:a16="http://schemas.microsoft.com/office/drawing/2014/main" id="{9479A4AB-F00E-4717-941F-192F73FAFF8B}"/>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5" action="ppaction://hlinksldjump"/>
            <a:extLst>
              <a:ext uri="{FF2B5EF4-FFF2-40B4-BE49-F238E27FC236}">
                <a16:creationId xmlns:a16="http://schemas.microsoft.com/office/drawing/2014/main" id="{0DEC99BB-980E-44A7-8C22-2E1141E1836E}"/>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pic>
        <p:nvPicPr>
          <p:cNvPr id="29703"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8900" y="2224088"/>
            <a:ext cx="874713" cy="283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801938" y="2419350"/>
            <a:ext cx="2747962"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097713" y="2224088"/>
            <a:ext cx="552450"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118225" y="2551113"/>
            <a:ext cx="979488"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2A61DB8B-0AEF-43D5-B2CA-D664ACEB97A6}"/>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pic>
        <p:nvPicPr>
          <p:cNvPr id="31747"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F39F8C2A-D802-411A-B55D-134212F36A4E}"/>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1749"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
        <p:nvSpPr>
          <p:cNvPr id="7" name="Rounded Rectangle 6">
            <a:extLst>
              <a:ext uri="{FF2B5EF4-FFF2-40B4-BE49-F238E27FC236}">
                <a16:creationId xmlns:a16="http://schemas.microsoft.com/office/drawing/2014/main" id="{8F4DA068-22A5-4F8B-BBA6-55BACF064955}"/>
              </a:ext>
            </a:extLst>
          </p:cNvPr>
          <p:cNvSpPr/>
          <p:nvPr/>
        </p:nvSpPr>
        <p:spPr>
          <a:xfrm>
            <a:off x="2811463" y="2162175"/>
            <a:ext cx="3521075" cy="2649538"/>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0" anchor="ctr"/>
          <a:lstStyle/>
          <a:p>
            <a:pPr algn="ctr">
              <a:defRPr/>
            </a:pPr>
            <a:r>
              <a:rPr lang="en-GB" sz="1600" dirty="0">
                <a:solidFill>
                  <a:schemeClr val="tx1"/>
                </a:solidFill>
              </a:rPr>
              <a:t>Bad Luck!</a:t>
            </a:r>
          </a:p>
          <a:p>
            <a:pPr algn="ctr">
              <a:defRPr/>
            </a:pPr>
            <a:endParaRPr lang="en-GB" sz="1600" dirty="0">
              <a:solidFill>
                <a:schemeClr val="tx1"/>
              </a:solidFill>
            </a:endParaRPr>
          </a:p>
          <a:p>
            <a:pPr>
              <a:defRPr/>
            </a:pPr>
            <a:r>
              <a:rPr lang="en-GB" sz="1600" dirty="0">
                <a:solidFill>
                  <a:schemeClr val="tx1"/>
                </a:solidFill>
              </a:rPr>
              <a:t>The statement is true. Humans have lots of drinks to choose from, but nothing is as good for our bodies, or animal bodies, as fresh, clean water.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3C7D40DB-607F-4B14-B947-A03F84E7CEC5}"/>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pic>
        <p:nvPicPr>
          <p:cNvPr id="32771"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ight Arrow 6">
            <a:hlinkClick r:id="rId3" action="ppaction://hlinksldjump"/>
            <a:extLst>
              <a:ext uri="{FF2B5EF4-FFF2-40B4-BE49-F238E27FC236}">
                <a16:creationId xmlns:a16="http://schemas.microsoft.com/office/drawing/2014/main" id="{FA54A63D-D05C-4C6E-851A-A9C859D33226}"/>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773" name="TextBox 7">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
        <p:nvSpPr>
          <p:cNvPr id="8" name="Rounded Rectangle 7">
            <a:extLst>
              <a:ext uri="{FF2B5EF4-FFF2-40B4-BE49-F238E27FC236}">
                <a16:creationId xmlns:a16="http://schemas.microsoft.com/office/drawing/2014/main" id="{1C0B0227-7D07-4AD6-BAE5-93602604EA9C}"/>
              </a:ext>
            </a:extLst>
          </p:cNvPr>
          <p:cNvSpPr/>
          <p:nvPr/>
        </p:nvSpPr>
        <p:spPr>
          <a:xfrm>
            <a:off x="2811463" y="2165350"/>
            <a:ext cx="3521075" cy="2649538"/>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defRPr/>
            </a:pPr>
            <a:r>
              <a:rPr lang="en-GB" sz="1600" dirty="0">
                <a:solidFill>
                  <a:schemeClr val="tx1"/>
                </a:solidFill>
              </a:rPr>
              <a:t>The statement is true. Humans have lots of drinks to choose from, but nothing is as good for our bodies, or animal bodies, as fresh, clean water. </a:t>
            </a:r>
          </a:p>
          <a:p>
            <a:pPr algn="ctr">
              <a:defRPr/>
            </a:pPr>
            <a:endParaRPr lang="en-GB" sz="1600" dirty="0">
              <a:solidFill>
                <a:schemeClr val="tx1"/>
              </a:solidFill>
            </a:endParaRPr>
          </a:p>
          <a:p>
            <a:pPr algn="ctr">
              <a:defRPr/>
            </a:pPr>
            <a:r>
              <a:rPr lang="en-GB" sz="1600" dirty="0">
                <a:solidFill>
                  <a:schemeClr val="tx1"/>
                </a:solidFill>
              </a:rPr>
              <a:t>Well done!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A416D775-1106-49BC-9617-19B0D0CB24DE}"/>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A8C22BED-3CE6-448E-8AD2-3E0A7E5D6EB9}"/>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Humans are herbivores, they eat only plants. </a:t>
            </a:r>
          </a:p>
        </p:txBody>
      </p:sp>
      <p:pic>
        <p:nvPicPr>
          <p:cNvPr id="3379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3" action="ppaction://hlinksldjump"/>
            <a:extLst>
              <a:ext uri="{FF2B5EF4-FFF2-40B4-BE49-F238E27FC236}">
                <a16:creationId xmlns:a16="http://schemas.microsoft.com/office/drawing/2014/main" id="{017D163C-CF10-4F3F-B414-46487947A3A9}"/>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4" action="ppaction://hlinksldjump"/>
            <a:extLst>
              <a:ext uri="{FF2B5EF4-FFF2-40B4-BE49-F238E27FC236}">
                <a16:creationId xmlns:a16="http://schemas.microsoft.com/office/drawing/2014/main" id="{F0C62E06-2417-4AE5-ACEC-6436847E81BC}"/>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pic>
        <p:nvPicPr>
          <p:cNvPr id="33799"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35300" y="2674938"/>
            <a:ext cx="3057525"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66913" y="2674938"/>
            <a:ext cx="1068387"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888038" y="2547938"/>
            <a:ext cx="8445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F0B9CCDD-5900-4D3E-9611-AF6F5D704E20}"/>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84A506B4-BA3D-42F1-8BFE-D442D150F2F8}"/>
              </a:ext>
            </a:extLst>
          </p:cNvPr>
          <p:cNvSpPr/>
          <p:nvPr/>
        </p:nvSpPr>
        <p:spPr>
          <a:xfrm>
            <a:off x="3090863" y="2211388"/>
            <a:ext cx="2962275" cy="2649537"/>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defRPr/>
            </a:pPr>
            <a:r>
              <a:rPr lang="en-GB" sz="1600" dirty="0">
                <a:solidFill>
                  <a:schemeClr val="tx1"/>
                </a:solidFill>
              </a:rPr>
              <a:t>The statement is false. Humans eat animals and plants. They are omnivores.  </a:t>
            </a:r>
          </a:p>
          <a:p>
            <a:pPr algn="ctr">
              <a:defRPr/>
            </a:pPr>
            <a:endParaRPr lang="en-GB" sz="1600" dirty="0">
              <a:solidFill>
                <a:schemeClr val="tx1"/>
              </a:solidFill>
            </a:endParaRPr>
          </a:p>
          <a:p>
            <a:pPr algn="ctr">
              <a:defRPr/>
            </a:pPr>
            <a:r>
              <a:rPr lang="en-GB" sz="1600" dirty="0">
                <a:solidFill>
                  <a:schemeClr val="tx1"/>
                </a:solidFill>
              </a:rPr>
              <a:t>Well done!</a:t>
            </a:r>
          </a:p>
        </p:txBody>
      </p:sp>
      <p:pic>
        <p:nvPicPr>
          <p:cNvPr id="3482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CA4B00D5-B168-4451-8746-D649F5225645}"/>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4822"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1D4FB672-616F-4C55-964B-F6FBA62A9537}"/>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0EB9F0F3-6394-4259-8CA4-997B35C56E6B}"/>
              </a:ext>
            </a:extLst>
          </p:cNvPr>
          <p:cNvSpPr/>
          <p:nvPr/>
        </p:nvSpPr>
        <p:spPr>
          <a:xfrm>
            <a:off x="3090863" y="2211388"/>
            <a:ext cx="2962275" cy="2649537"/>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Bad Luck!</a:t>
            </a:r>
          </a:p>
          <a:p>
            <a:pPr algn="ctr">
              <a:defRPr/>
            </a:pPr>
            <a:endParaRPr lang="en-GB" sz="1600" dirty="0">
              <a:solidFill>
                <a:schemeClr val="tx1"/>
              </a:solidFill>
            </a:endParaRPr>
          </a:p>
          <a:p>
            <a:pPr algn="ctr">
              <a:defRPr/>
            </a:pPr>
            <a:r>
              <a:rPr lang="en-GB" sz="1600" dirty="0">
                <a:solidFill>
                  <a:schemeClr val="tx1"/>
                </a:solidFill>
              </a:rPr>
              <a:t>The statement is false. Humans eat animals and plants. They are omnivores. </a:t>
            </a:r>
          </a:p>
        </p:txBody>
      </p:sp>
      <p:pic>
        <p:nvPicPr>
          <p:cNvPr id="3584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ight Arrow 5">
            <a:hlinkClick r:id="rId3" action="ppaction://hlinksldjump"/>
            <a:extLst>
              <a:ext uri="{FF2B5EF4-FFF2-40B4-BE49-F238E27FC236}">
                <a16:creationId xmlns:a16="http://schemas.microsoft.com/office/drawing/2014/main" id="{A4173223-B1B4-42B7-9B8C-A11058DFBE56}"/>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846" name="TextBox 6">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D67E65CC-ACA1-4724-96DB-A2ACA7255EF7}"/>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3E53F063-9AA9-4A5F-905B-2C7322829931}"/>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Fish never drink. </a:t>
            </a:r>
          </a:p>
        </p:txBody>
      </p:sp>
      <p:pic>
        <p:nvPicPr>
          <p:cNvPr id="36868"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3" action="ppaction://hlinksldjump"/>
            <a:extLst>
              <a:ext uri="{FF2B5EF4-FFF2-40B4-BE49-F238E27FC236}">
                <a16:creationId xmlns:a16="http://schemas.microsoft.com/office/drawing/2014/main" id="{8EDB4D22-B4E1-492F-9C86-C0C4D4223DAF}"/>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4" action="ppaction://hlinksldjump"/>
            <a:extLst>
              <a:ext uri="{FF2B5EF4-FFF2-40B4-BE49-F238E27FC236}">
                <a16:creationId xmlns:a16="http://schemas.microsoft.com/office/drawing/2014/main" id="{2EC3B4B2-08FC-42DA-8A1D-13F6C106EE70}"/>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pic>
        <p:nvPicPr>
          <p:cNvPr id="3687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54263" y="2566988"/>
            <a:ext cx="4416425"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23C4525E-9C0B-42AE-9FCE-37A11A5A1225}"/>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8060984E-CDAB-4806-901B-A84685FEC7A9}"/>
              </a:ext>
            </a:extLst>
          </p:cNvPr>
          <p:cNvSpPr/>
          <p:nvPr/>
        </p:nvSpPr>
        <p:spPr>
          <a:xfrm>
            <a:off x="3090863" y="2211388"/>
            <a:ext cx="2962275" cy="2649537"/>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defRPr/>
            </a:pPr>
            <a:r>
              <a:rPr lang="en-GB" sz="1600" dirty="0">
                <a:solidFill>
                  <a:schemeClr val="tx1"/>
                </a:solidFill>
              </a:rPr>
              <a:t>The statement is false. Some fish drink water, some fish get water from their food, and some absorb water through their skin.  </a:t>
            </a:r>
          </a:p>
          <a:p>
            <a:pPr algn="ctr">
              <a:defRPr/>
            </a:pPr>
            <a:endParaRPr lang="en-GB" sz="1600" dirty="0">
              <a:solidFill>
                <a:schemeClr val="tx1"/>
              </a:solidFill>
            </a:endParaRPr>
          </a:p>
          <a:p>
            <a:pPr algn="ctr">
              <a:defRPr/>
            </a:pPr>
            <a:r>
              <a:rPr lang="en-GB" sz="1600" dirty="0">
                <a:solidFill>
                  <a:schemeClr val="tx1"/>
                </a:solidFill>
              </a:rPr>
              <a:t>Well done!</a:t>
            </a:r>
          </a:p>
        </p:txBody>
      </p:sp>
      <p:pic>
        <p:nvPicPr>
          <p:cNvPr id="3789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BEFA7E97-B438-486A-B737-40CF6A01E719}"/>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894"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D59DD65E-3A01-4D55-8007-0B9A822D85B7}"/>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CAD47763-6A5B-438D-B22A-6D402D1FF7EE}"/>
              </a:ext>
            </a:extLst>
          </p:cNvPr>
          <p:cNvSpPr/>
          <p:nvPr/>
        </p:nvSpPr>
        <p:spPr>
          <a:xfrm>
            <a:off x="3090863" y="2211388"/>
            <a:ext cx="2962275" cy="2649537"/>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Bad Luck!</a:t>
            </a:r>
          </a:p>
          <a:p>
            <a:pPr algn="ctr">
              <a:defRPr/>
            </a:pPr>
            <a:endParaRPr lang="en-GB" sz="1600" dirty="0">
              <a:solidFill>
                <a:schemeClr val="tx1"/>
              </a:solidFill>
            </a:endParaRPr>
          </a:p>
          <a:p>
            <a:pPr>
              <a:defRPr/>
            </a:pPr>
            <a:r>
              <a:rPr lang="en-GB" sz="1600" dirty="0">
                <a:solidFill>
                  <a:schemeClr val="tx1"/>
                </a:solidFill>
              </a:rPr>
              <a:t>The statement is false. Some fish drink water, some fish get water from their food, and some absorb water through their skin. </a:t>
            </a:r>
          </a:p>
        </p:txBody>
      </p:sp>
      <p:pic>
        <p:nvPicPr>
          <p:cNvPr id="3891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430E62E7-BE06-4EB0-B36C-AAD059B27101}"/>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918"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8B981D69-64E5-4BBE-A932-71E041AD1810}"/>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3E154804-865B-4091-9F2D-A8EFE5D4D996}"/>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Some creatures that live in the sea, breathe air.</a:t>
            </a:r>
          </a:p>
        </p:txBody>
      </p:sp>
      <p:pic>
        <p:nvPicPr>
          <p:cNvPr id="3994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3" action="ppaction://hlinksldjump"/>
            <a:extLst>
              <a:ext uri="{FF2B5EF4-FFF2-40B4-BE49-F238E27FC236}">
                <a16:creationId xmlns:a16="http://schemas.microsoft.com/office/drawing/2014/main" id="{ECE05954-5A89-4132-8E12-234879683CA5}"/>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4" action="ppaction://hlinksldjump"/>
            <a:extLst>
              <a:ext uri="{FF2B5EF4-FFF2-40B4-BE49-F238E27FC236}">
                <a16:creationId xmlns:a16="http://schemas.microsoft.com/office/drawing/2014/main" id="{B90BD47D-08CD-400C-9D35-495AECB8E63E}"/>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pic>
        <p:nvPicPr>
          <p:cNvPr id="3994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1987550"/>
            <a:ext cx="242252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365341">
            <a:off x="3106738" y="3451225"/>
            <a:ext cx="2859087" cy="17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5"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451225" y="2786063"/>
            <a:ext cx="474663"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6" name="Picture 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868907">
            <a:off x="6259513" y="3079750"/>
            <a:ext cx="23368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7" name="Picture 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863850" y="2108200"/>
            <a:ext cx="10445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8" name="Picture 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816600" y="1960563"/>
            <a:ext cx="798513" cy="217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9" name="Picture 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470400" y="2576513"/>
            <a:ext cx="9271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62978404-73A0-4A10-9678-F782200655A5}"/>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pic>
        <p:nvPicPr>
          <p:cNvPr id="40963"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FE130A99-815F-4321-B4CE-0060AC2AFCDA}"/>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0965"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
        <p:nvSpPr>
          <p:cNvPr id="7" name="Rounded Rectangle 6">
            <a:extLst>
              <a:ext uri="{FF2B5EF4-FFF2-40B4-BE49-F238E27FC236}">
                <a16:creationId xmlns:a16="http://schemas.microsoft.com/office/drawing/2014/main" id="{72487AD4-73BE-40F7-8F7A-BBBC06009ADC}"/>
              </a:ext>
            </a:extLst>
          </p:cNvPr>
          <p:cNvSpPr/>
          <p:nvPr/>
        </p:nvSpPr>
        <p:spPr>
          <a:xfrm>
            <a:off x="2811463" y="2211388"/>
            <a:ext cx="3521075" cy="2649537"/>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Bad Luck!</a:t>
            </a:r>
          </a:p>
          <a:p>
            <a:pPr algn="ctr">
              <a:defRPr/>
            </a:pPr>
            <a:endParaRPr lang="en-GB" sz="1600" dirty="0">
              <a:solidFill>
                <a:schemeClr val="tx1"/>
              </a:solidFill>
            </a:endParaRPr>
          </a:p>
          <a:p>
            <a:pPr>
              <a:defRPr/>
            </a:pPr>
            <a:r>
              <a:rPr lang="en-GB" sz="1600" dirty="0">
                <a:solidFill>
                  <a:schemeClr val="tx1"/>
                </a:solidFill>
              </a:rPr>
              <a:t>The statement is true. Marine mammals, like dolphins and whales, and marine reptiles, like sea turtles, need to come to the surface of the water to breathe air, like we do.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55A69808-8B99-47B7-90ED-DF14C0797B41}"/>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pic>
        <p:nvPicPr>
          <p:cNvPr id="41987"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756AEDC5-AF00-4775-81C1-4907B45230D1}"/>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989"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Next question</a:t>
            </a:r>
          </a:p>
        </p:txBody>
      </p:sp>
      <p:sp>
        <p:nvSpPr>
          <p:cNvPr id="7" name="Rounded Rectangle 6">
            <a:extLst>
              <a:ext uri="{FF2B5EF4-FFF2-40B4-BE49-F238E27FC236}">
                <a16:creationId xmlns:a16="http://schemas.microsoft.com/office/drawing/2014/main" id="{F48308A3-293D-45F9-B7FA-6137471767EE}"/>
              </a:ext>
            </a:extLst>
          </p:cNvPr>
          <p:cNvSpPr/>
          <p:nvPr/>
        </p:nvSpPr>
        <p:spPr>
          <a:xfrm>
            <a:off x="2746375" y="2259013"/>
            <a:ext cx="3651250" cy="2647950"/>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defRPr/>
            </a:pPr>
            <a:r>
              <a:rPr lang="en-GB" sz="1600" dirty="0">
                <a:solidFill>
                  <a:schemeClr val="tx1"/>
                </a:solidFill>
              </a:rPr>
              <a:t>The statement is true. Marine mammals, like dolphins and whales, and marine reptiles, like sea turtles, need to come to the surface of the water to breathe air, like we do. </a:t>
            </a:r>
          </a:p>
          <a:p>
            <a:pPr>
              <a:defRPr/>
            </a:pPr>
            <a:endParaRPr lang="en-GB" sz="1600" dirty="0">
              <a:solidFill>
                <a:schemeClr val="tx1"/>
              </a:solidFill>
            </a:endParaRPr>
          </a:p>
          <a:p>
            <a:pPr algn="ctr">
              <a:defRPr/>
            </a:pPr>
            <a:r>
              <a:rPr lang="en-GB" sz="1600" dirty="0">
                <a:solidFill>
                  <a:schemeClr val="tx1"/>
                </a:solidFill>
              </a:rPr>
              <a:t>Well done!</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0BA7A0BA-C687-40A0-9F28-FE150E29F649}"/>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EC0BC30F-D2D8-4C8F-8BB4-EA1EE5A90DB5}"/>
              </a:ext>
            </a:extLst>
          </p:cNvPr>
          <p:cNvSpPr/>
          <p:nvPr/>
        </p:nvSpPr>
        <p:spPr>
          <a:xfrm>
            <a:off x="755650" y="1462088"/>
            <a:ext cx="7561263" cy="444500"/>
          </a:xfrm>
          <a:prstGeom prst="roundRect">
            <a:avLst>
              <a:gd name="adj" fmla="val 812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Pets only need water, food and air to be happy and healthy. </a:t>
            </a:r>
          </a:p>
        </p:txBody>
      </p:sp>
      <p:pic>
        <p:nvPicPr>
          <p:cNvPr id="4301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a:hlinkClick r:id="rId3" action="ppaction://hlinksldjump"/>
            <a:extLst>
              <a:ext uri="{FF2B5EF4-FFF2-40B4-BE49-F238E27FC236}">
                <a16:creationId xmlns:a16="http://schemas.microsoft.com/office/drawing/2014/main" id="{A2C73F16-B3A4-48F0-B00C-965E712DDD8E}"/>
              </a:ext>
            </a:extLst>
          </p:cNvPr>
          <p:cNvSpPr/>
          <p:nvPr/>
        </p:nvSpPr>
        <p:spPr>
          <a:xfrm>
            <a:off x="1419225"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False</a:t>
            </a:r>
          </a:p>
        </p:txBody>
      </p:sp>
      <p:sp>
        <p:nvSpPr>
          <p:cNvPr id="15" name="Rounded Rectangle 14">
            <a:hlinkClick r:id="rId4" action="ppaction://hlinksldjump"/>
            <a:extLst>
              <a:ext uri="{FF2B5EF4-FFF2-40B4-BE49-F238E27FC236}">
                <a16:creationId xmlns:a16="http://schemas.microsoft.com/office/drawing/2014/main" id="{FD2B2204-3A70-44CB-8EB7-EB827BC2E583}"/>
              </a:ext>
            </a:extLst>
          </p:cNvPr>
          <p:cNvSpPr/>
          <p:nvPr/>
        </p:nvSpPr>
        <p:spPr>
          <a:xfrm>
            <a:off x="5543550" y="5233988"/>
            <a:ext cx="2325688" cy="719137"/>
          </a:xfrm>
          <a:prstGeom prst="roundRect">
            <a:avLst>
              <a:gd name="adj" fmla="val 8196"/>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mj-lt"/>
              </a:rPr>
              <a:t>True</a:t>
            </a:r>
          </a:p>
        </p:txBody>
      </p:sp>
      <p:pic>
        <p:nvPicPr>
          <p:cNvPr id="43015"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17913" y="3246438"/>
            <a:ext cx="16859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83288" y="2959100"/>
            <a:ext cx="1662112"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7"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19225" y="2517775"/>
            <a:ext cx="2065338"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EAB238E5-C80A-46B8-891F-0F439CAECDCC}"/>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F3B1CBC1-37B3-4306-85DA-3CBA9AC413AB}"/>
              </a:ext>
            </a:extLst>
          </p:cNvPr>
          <p:cNvSpPr/>
          <p:nvPr/>
        </p:nvSpPr>
        <p:spPr>
          <a:xfrm>
            <a:off x="2746375" y="2211388"/>
            <a:ext cx="3651250" cy="2649537"/>
          </a:xfrm>
          <a:prstGeom prst="roundRect">
            <a:avLst>
              <a:gd name="adj" fmla="val 8124"/>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Correct!</a:t>
            </a:r>
          </a:p>
          <a:p>
            <a:pPr algn="ctr">
              <a:defRPr/>
            </a:pPr>
            <a:endParaRPr lang="en-GB" sz="1600" dirty="0">
              <a:solidFill>
                <a:schemeClr val="tx1"/>
              </a:solidFill>
            </a:endParaRPr>
          </a:p>
          <a:p>
            <a:pPr>
              <a:defRPr/>
            </a:pPr>
            <a:r>
              <a:rPr lang="en-GB" sz="1600" dirty="0">
                <a:solidFill>
                  <a:schemeClr val="tx1"/>
                </a:solidFill>
              </a:rPr>
              <a:t>The statement is false. A pet might survive on only water, food and air, but it could be very unhappy. Pets also need shelter and special care.  Each pet has different needs. </a:t>
            </a:r>
          </a:p>
          <a:p>
            <a:pPr>
              <a:defRPr/>
            </a:pPr>
            <a:endParaRPr lang="en-GB" sz="1600" dirty="0">
              <a:solidFill>
                <a:schemeClr val="tx1"/>
              </a:solidFill>
            </a:endParaRPr>
          </a:p>
          <a:p>
            <a:pPr algn="ctr">
              <a:defRPr/>
            </a:pPr>
            <a:r>
              <a:rPr lang="en-GB" sz="1600" dirty="0">
                <a:solidFill>
                  <a:schemeClr val="tx1"/>
                </a:solidFill>
              </a:rPr>
              <a:t>Well done!</a:t>
            </a:r>
          </a:p>
        </p:txBody>
      </p:sp>
      <p:pic>
        <p:nvPicPr>
          <p:cNvPr id="4403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34659257-7C0A-4036-AFBC-460DD0E2A9DD}"/>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038"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Aims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5">
            <a:extLst>
              <a:ext uri="{FF2B5EF4-FFF2-40B4-BE49-F238E27FC236}">
                <a16:creationId xmlns:a16="http://schemas.microsoft.com/office/drawing/2014/main" id="{68B31C99-B2F7-45C7-8BEB-4195CB8CCA43}"/>
              </a:ext>
            </a:extLst>
          </p:cNvPr>
          <p:cNvSpPr>
            <a:spLocks noGrp="1"/>
          </p:cNvSpPr>
          <p:nvPr>
            <p:ph type="title"/>
          </p:nvPr>
        </p:nvSpPr>
        <p:spPr>
          <a:xfrm>
            <a:off x="503238" y="519113"/>
            <a:ext cx="8137525" cy="862012"/>
          </a:xfrm>
        </p:spPr>
        <p:txBody>
          <a:bodyPr rtlCol="0">
            <a:normAutofit fontScale="90000"/>
          </a:bodyPr>
          <a:lstStyle/>
          <a:p>
            <a:pPr eaLnBrk="1" fontAlgn="auto" hangingPunct="1">
              <a:spcAft>
                <a:spcPts val="0"/>
              </a:spcAft>
              <a:defRPr/>
            </a:pPr>
            <a:r>
              <a:rPr lang="en-GB" dirty="0"/>
              <a:t>True or False?</a:t>
            </a:r>
          </a:p>
        </p:txBody>
      </p:sp>
      <p:sp>
        <p:nvSpPr>
          <p:cNvPr id="33" name="Rounded Rectangle 32">
            <a:extLst>
              <a:ext uri="{FF2B5EF4-FFF2-40B4-BE49-F238E27FC236}">
                <a16:creationId xmlns:a16="http://schemas.microsoft.com/office/drawing/2014/main" id="{51A1E3F3-A7FE-4342-935D-6F363C8C4E60}"/>
              </a:ext>
            </a:extLst>
          </p:cNvPr>
          <p:cNvSpPr/>
          <p:nvPr/>
        </p:nvSpPr>
        <p:spPr>
          <a:xfrm>
            <a:off x="2811463" y="2211388"/>
            <a:ext cx="3521075" cy="2649537"/>
          </a:xfrm>
          <a:prstGeom prst="roundRect">
            <a:avLst>
              <a:gd name="adj" fmla="val 8124"/>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anchor="ctr"/>
          <a:lstStyle/>
          <a:p>
            <a:pPr algn="ctr">
              <a:defRPr/>
            </a:pPr>
            <a:r>
              <a:rPr lang="en-GB" sz="1600" dirty="0">
                <a:solidFill>
                  <a:schemeClr val="tx1"/>
                </a:solidFill>
              </a:rPr>
              <a:t>Bad Luck!</a:t>
            </a:r>
          </a:p>
          <a:p>
            <a:pPr algn="ctr">
              <a:defRPr/>
            </a:pPr>
            <a:endParaRPr lang="en-GB" sz="1600" dirty="0">
              <a:solidFill>
                <a:schemeClr val="tx1"/>
              </a:solidFill>
            </a:endParaRPr>
          </a:p>
          <a:p>
            <a:pPr>
              <a:defRPr/>
            </a:pPr>
            <a:r>
              <a:rPr lang="en-GB" sz="1600" dirty="0">
                <a:solidFill>
                  <a:schemeClr val="tx1"/>
                </a:solidFill>
              </a:rPr>
              <a:t>The statement is false. A pet might survive on only water, food and air, but it could be very unhappy. Pets also need shelter and special care.  Each pet has different needs. </a:t>
            </a:r>
          </a:p>
        </p:txBody>
      </p:sp>
      <p:pic>
        <p:nvPicPr>
          <p:cNvPr id="4506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ight Arrow 4">
            <a:hlinkClick r:id="rId3" action="ppaction://hlinksldjump"/>
            <a:extLst>
              <a:ext uri="{FF2B5EF4-FFF2-40B4-BE49-F238E27FC236}">
                <a16:creationId xmlns:a16="http://schemas.microsoft.com/office/drawing/2014/main" id="{88DAED0E-DDCE-4980-A3CA-22EE7F3B029C}"/>
              </a:ext>
            </a:extLst>
          </p:cNvPr>
          <p:cNvSpPr/>
          <p:nvPr/>
        </p:nvSpPr>
        <p:spPr>
          <a:xfrm>
            <a:off x="7262813" y="5270500"/>
            <a:ext cx="836612" cy="514350"/>
          </a:xfrm>
          <a:prstGeom prst="rightArrow">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5062" name="TextBox 5">
            <a:hlinkClick r:id="rId3" action="ppaction://hlinksldjump"/>
          </p:cNvPr>
          <p:cNvSpPr txBox="1">
            <a:spLocks noChangeArrowheads="1"/>
          </p:cNvSpPr>
          <p:nvPr/>
        </p:nvSpPr>
        <p:spPr bwMode="auto">
          <a:xfrm>
            <a:off x="7091363" y="5784850"/>
            <a:ext cx="1179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Aims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8CA0F29-7BD4-4C32-A247-3B8844937217}"/>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36801019-DFF5-44E6-8B24-C5589331A75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608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4608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46086" name="Content Placeholder 15"/>
          <p:cNvSpPr>
            <a:spLocks noGrp="1"/>
          </p:cNvSpPr>
          <p:nvPr>
            <p:ph idx="1"/>
          </p:nvPr>
        </p:nvSpPr>
        <p:spPr>
          <a:xfrm>
            <a:off x="628650" y="1127125"/>
            <a:ext cx="7886700" cy="1409700"/>
          </a:xfrm>
        </p:spPr>
        <p:txBody>
          <a:bodyPr/>
          <a:lstStyle/>
          <a:p>
            <a:pPr marL="0" indent="0" eaLnBrk="1" hangingPunct="1">
              <a:buFont typeface="Arial" panose="020B0604020202020204" pitchFamily="34" charset="0"/>
              <a:buNone/>
            </a:pPr>
            <a:r>
              <a:rPr lang="en-GB" altLang="en-US" smtClean="0"/>
              <a:t>I can describe the basic needs of humans and animals.</a:t>
            </a:r>
          </a:p>
          <a:p>
            <a:pPr marL="0" indent="0" eaLnBrk="1" hangingPunct="1">
              <a:buFont typeface="Arial" panose="020B0604020202020204" pitchFamily="34" charset="0"/>
              <a:buNone/>
            </a:pPr>
            <a:r>
              <a:rPr lang="en-GB" altLang="en-US" smtClean="0"/>
              <a:t>I can ask and answer questions about a pet. </a:t>
            </a:r>
          </a:p>
        </p:txBody>
      </p:sp>
      <p:sp>
        <p:nvSpPr>
          <p:cNvPr id="12295" name="Content Placeholder 15">
            <a:extLst>
              <a:ext uri="{FF2B5EF4-FFF2-40B4-BE49-F238E27FC236}">
                <a16:creationId xmlns:a16="http://schemas.microsoft.com/office/drawing/2014/main" id="{546E0E4A-BD2A-4C19-9510-BBEC5D9D1129}"/>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defRPr/>
            </a:pPr>
            <a:r>
              <a:rPr lang="en-GB" dirty="0"/>
              <a:t>I can say the three things that humans need to stay alive.</a:t>
            </a:r>
          </a:p>
          <a:p>
            <a:pPr>
              <a:defRPr/>
            </a:pPr>
            <a:r>
              <a:rPr lang="en-GB" dirty="0"/>
              <a:t>I can say how an animal gets air, food and water. </a:t>
            </a:r>
          </a:p>
          <a:p>
            <a:pPr marL="0" indent="0">
              <a:buFont typeface="Arial" panose="020B0604020202020204" pitchFamily="34" charset="0"/>
              <a:buNone/>
              <a:defRPr/>
            </a:pPr>
            <a:endParaRPr lang="en-GB" dirty="0"/>
          </a:p>
          <a:p>
            <a:pPr>
              <a:defRPr/>
            </a:pPr>
            <a:r>
              <a:rPr lang="en-GB" dirty="0"/>
              <a:t>I can ask some questions about a pet that I have chosen.</a:t>
            </a:r>
          </a:p>
          <a:p>
            <a:pPr>
              <a:defRPr/>
            </a:pPr>
            <a:r>
              <a:rPr lang="en-GB" dirty="0"/>
              <a:t>I can find out the answer to a question.</a:t>
            </a:r>
          </a:p>
        </p:txBody>
      </p:sp>
      <p:pic>
        <p:nvPicPr>
          <p:cNvPr id="4608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052357-34C3-412E-9FBC-AE787A2074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7D6DD7-6760-4922-A279-F44B7E7A8936}">
  <ds:schemaRefs>
    <ds:schemaRef ds:uri="http://schemas.microsoft.com/sharepoint/v3/contenttype/forms"/>
  </ds:schemaRefs>
</ds:datastoreItem>
</file>

<file path=customXml/itemProps3.xml><?xml version="1.0" encoding="utf-8"?>
<ds:datastoreItem xmlns:ds="http://schemas.openxmlformats.org/officeDocument/2006/customXml" ds:itemID="{8667DAF1-2CB2-4B52-87CA-E724D55EDE59}">
  <ds:schemaRefs>
    <ds:schemaRef ds:uri="http://purl.org/dc/terms/"/>
    <ds:schemaRef ds:uri="http://schemas.openxmlformats.org/package/2006/metadata/core-properties"/>
    <ds:schemaRef ds:uri="http://schemas.microsoft.com/office/2006/documentManagement/types"/>
    <ds:schemaRef ds:uri="http://purl.org/dc/dcmitype/"/>
    <ds:schemaRef ds:uri="d95db8f1-e1cb-4420-9f59-d163227eb28d"/>
    <ds:schemaRef ds:uri="7fd6e460-b7e7-4dc0-8cf2-74cf8c75b1b3"/>
    <ds:schemaRef ds:uri="http://purl.org/dc/elements/1.1/"/>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2538</TotalTime>
  <Words>1422</Words>
  <Application>Microsoft Office PowerPoint</Application>
  <PresentationFormat>On-screen Show (4:3)</PresentationFormat>
  <Paragraphs>205</Paragraphs>
  <Slides>37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BPreplay</vt:lpstr>
      <vt:lpstr>Calibri</vt:lpstr>
      <vt:lpstr>Sassoon Infant Md</vt:lpstr>
      <vt:lpstr>Londrina Solid</vt:lpstr>
      <vt:lpstr>Sassoon Infant Rg</vt:lpstr>
      <vt:lpstr>Arial</vt:lpstr>
      <vt:lpstr>Office Theme</vt:lpstr>
      <vt:lpstr>Science</vt:lpstr>
      <vt:lpstr>Basic Needs</vt:lpstr>
      <vt:lpstr>PowerPoint Presentation</vt:lpstr>
      <vt:lpstr> Basic Needs</vt:lpstr>
      <vt:lpstr> Basic Needs</vt:lpstr>
      <vt:lpstr> Basic Needs</vt:lpstr>
      <vt:lpstr> Basic Needs</vt:lpstr>
      <vt:lpstr> Basic Needs</vt:lpstr>
      <vt:lpstr> Basic Needs</vt:lpstr>
      <vt:lpstr>Basic Needs</vt:lpstr>
      <vt:lpstr>Basic Needs Activity Sheet</vt:lpstr>
      <vt:lpstr>Caring for Animals</vt:lpstr>
      <vt:lpstr>Caring for Animals</vt:lpstr>
      <vt:lpstr>Caring for Animals</vt:lpstr>
      <vt:lpstr>Caring for Animals</vt:lpstr>
      <vt:lpstr>Pet Fact File</vt:lpstr>
      <vt:lpstr>Pet Fact File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True or False?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163</cp:revision>
  <dcterms:created xsi:type="dcterms:W3CDTF">2014-10-01T16:09:27Z</dcterms:created>
  <dcterms:modified xsi:type="dcterms:W3CDTF">2021-01-28T23:03:01Z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