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1" r:id="rId6"/>
    <p:sldId id="262" r:id="rId7"/>
    <p:sldId id="260" r:id="rId8"/>
    <p:sldId id="263" r:id="rId9"/>
    <p:sldId id="264" r:id="rId10"/>
    <p:sldId id="265" r:id="rId11"/>
    <p:sldId id="266" r:id="rId12"/>
    <p:sldId id="269" r:id="rId13"/>
    <p:sldId id="267" r:id="rId14"/>
    <p:sldId id="268" r:id="rId15"/>
    <p:sldId id="270" r:id="rId16"/>
    <p:sldId id="271" r:id="rId17"/>
    <p:sldId id="273" r:id="rId18"/>
    <p:sldId id="274" r:id="rId19"/>
    <p:sldId id="27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60"/>
  </p:normalViewPr>
  <p:slideViewPr>
    <p:cSldViewPr snapToGrid="0">
      <p:cViewPr varScale="1">
        <p:scale>
          <a:sx n="77" d="100"/>
          <a:sy n="77" d="100"/>
        </p:scale>
        <p:origin x="55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49415C2-BE2A-43FE-B78B-06161FD9EC3A}" type="datetimeFigureOut">
              <a:rPr lang="en-GB" smtClean="0"/>
              <a:t>22/05/2020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CEE48D-763D-4EF9-8C69-CD002F8E50CE}" type="slidenum">
              <a:rPr lang="en-GB" smtClean="0"/>
              <a:t>‹#›</a:t>
            </a:fld>
            <a:endParaRPr lang="en-GB"/>
          </a:p>
        </p:txBody>
      </p:sp>
    </p:spTree>
    <p:extLst>
      <p:ext uri="{BB962C8B-B14F-4D97-AF65-F5344CB8AC3E}">
        <p14:creationId xmlns:p14="http://schemas.microsoft.com/office/powerpoint/2010/main" val="33592624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49415C2-BE2A-43FE-B78B-06161FD9EC3A}" type="datetimeFigureOut">
              <a:rPr lang="en-GB" smtClean="0"/>
              <a:t>22/05/2020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CEE48D-763D-4EF9-8C69-CD002F8E50CE}" type="slidenum">
              <a:rPr lang="en-GB" smtClean="0"/>
              <a:t>‹#›</a:t>
            </a:fld>
            <a:endParaRPr lang="en-GB"/>
          </a:p>
        </p:txBody>
      </p:sp>
    </p:spTree>
    <p:extLst>
      <p:ext uri="{BB962C8B-B14F-4D97-AF65-F5344CB8AC3E}">
        <p14:creationId xmlns:p14="http://schemas.microsoft.com/office/powerpoint/2010/main" val="533264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49415C2-BE2A-43FE-B78B-06161FD9EC3A}" type="datetimeFigureOut">
              <a:rPr lang="en-GB" smtClean="0"/>
              <a:t>22/05/2020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CEE48D-763D-4EF9-8C69-CD002F8E50CE}" type="slidenum">
              <a:rPr lang="en-GB" smtClean="0"/>
              <a:t>‹#›</a:t>
            </a:fld>
            <a:endParaRPr lang="en-GB"/>
          </a:p>
        </p:txBody>
      </p:sp>
    </p:spTree>
    <p:extLst>
      <p:ext uri="{BB962C8B-B14F-4D97-AF65-F5344CB8AC3E}">
        <p14:creationId xmlns:p14="http://schemas.microsoft.com/office/powerpoint/2010/main" val="14997197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49415C2-BE2A-43FE-B78B-06161FD9EC3A}" type="datetimeFigureOut">
              <a:rPr lang="en-GB" smtClean="0"/>
              <a:t>22/05/2020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CEE48D-763D-4EF9-8C69-CD002F8E50CE}" type="slidenum">
              <a:rPr lang="en-GB" smtClean="0"/>
              <a:t>‹#›</a:t>
            </a:fld>
            <a:endParaRPr lang="en-GB"/>
          </a:p>
        </p:txBody>
      </p:sp>
    </p:spTree>
    <p:extLst>
      <p:ext uri="{BB962C8B-B14F-4D97-AF65-F5344CB8AC3E}">
        <p14:creationId xmlns:p14="http://schemas.microsoft.com/office/powerpoint/2010/main" val="23391717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49415C2-BE2A-43FE-B78B-06161FD9EC3A}" type="datetimeFigureOut">
              <a:rPr lang="en-GB" smtClean="0"/>
              <a:t>22/05/2020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ACEE48D-763D-4EF9-8C69-CD002F8E50CE}" type="slidenum">
              <a:rPr lang="en-GB" smtClean="0"/>
              <a:t>‹#›</a:t>
            </a:fld>
            <a:endParaRPr lang="en-GB"/>
          </a:p>
        </p:txBody>
      </p:sp>
    </p:spTree>
    <p:extLst>
      <p:ext uri="{BB962C8B-B14F-4D97-AF65-F5344CB8AC3E}">
        <p14:creationId xmlns:p14="http://schemas.microsoft.com/office/powerpoint/2010/main" val="37190234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49415C2-BE2A-43FE-B78B-06161FD9EC3A}" type="datetimeFigureOut">
              <a:rPr lang="en-GB" smtClean="0"/>
              <a:t>22/05/2020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ACEE48D-763D-4EF9-8C69-CD002F8E50CE}" type="slidenum">
              <a:rPr lang="en-GB" smtClean="0"/>
              <a:t>‹#›</a:t>
            </a:fld>
            <a:endParaRPr lang="en-GB"/>
          </a:p>
        </p:txBody>
      </p:sp>
    </p:spTree>
    <p:extLst>
      <p:ext uri="{BB962C8B-B14F-4D97-AF65-F5344CB8AC3E}">
        <p14:creationId xmlns:p14="http://schemas.microsoft.com/office/powerpoint/2010/main" val="1403073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49415C2-BE2A-43FE-B78B-06161FD9EC3A}" type="datetimeFigureOut">
              <a:rPr lang="en-GB" smtClean="0"/>
              <a:t>22/05/2020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ACEE48D-763D-4EF9-8C69-CD002F8E50CE}" type="slidenum">
              <a:rPr lang="en-GB" smtClean="0"/>
              <a:t>‹#›</a:t>
            </a:fld>
            <a:endParaRPr lang="en-GB"/>
          </a:p>
        </p:txBody>
      </p:sp>
    </p:spTree>
    <p:extLst>
      <p:ext uri="{BB962C8B-B14F-4D97-AF65-F5344CB8AC3E}">
        <p14:creationId xmlns:p14="http://schemas.microsoft.com/office/powerpoint/2010/main" val="7400749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49415C2-BE2A-43FE-B78B-06161FD9EC3A}" type="datetimeFigureOut">
              <a:rPr lang="en-GB" smtClean="0"/>
              <a:t>22/05/2020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CEE48D-763D-4EF9-8C69-CD002F8E50CE}" type="slidenum">
              <a:rPr lang="en-GB" smtClean="0"/>
              <a:t>‹#›</a:t>
            </a:fld>
            <a:endParaRPr lang="en-GB"/>
          </a:p>
        </p:txBody>
      </p:sp>
    </p:spTree>
    <p:extLst>
      <p:ext uri="{BB962C8B-B14F-4D97-AF65-F5344CB8AC3E}">
        <p14:creationId xmlns:p14="http://schemas.microsoft.com/office/powerpoint/2010/main" val="2263698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49415C2-BE2A-43FE-B78B-06161FD9EC3A}" type="datetimeFigureOut">
              <a:rPr lang="en-GB" smtClean="0"/>
              <a:t>22/05/2020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CEE48D-763D-4EF9-8C69-CD002F8E50CE}" type="slidenum">
              <a:rPr lang="en-GB" smtClean="0"/>
              <a:t>‹#›</a:t>
            </a:fld>
            <a:endParaRPr lang="en-GB"/>
          </a:p>
        </p:txBody>
      </p:sp>
    </p:spTree>
    <p:extLst>
      <p:ext uri="{BB962C8B-B14F-4D97-AF65-F5344CB8AC3E}">
        <p14:creationId xmlns:p14="http://schemas.microsoft.com/office/powerpoint/2010/main" val="15738441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49415C2-BE2A-43FE-B78B-06161FD9EC3A}" type="datetimeFigureOut">
              <a:rPr lang="en-GB" smtClean="0"/>
              <a:t>22/05/2020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CEE48D-763D-4EF9-8C69-CD002F8E50CE}" type="slidenum">
              <a:rPr lang="en-GB" smtClean="0"/>
              <a:t>‹#›</a:t>
            </a:fld>
            <a:endParaRPr lang="en-GB"/>
          </a:p>
        </p:txBody>
      </p:sp>
    </p:spTree>
    <p:extLst>
      <p:ext uri="{BB962C8B-B14F-4D97-AF65-F5344CB8AC3E}">
        <p14:creationId xmlns:p14="http://schemas.microsoft.com/office/powerpoint/2010/main" val="22179014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49415C2-BE2A-43FE-B78B-06161FD9EC3A}" type="datetimeFigureOut">
              <a:rPr lang="en-GB" smtClean="0"/>
              <a:t>22/05/2020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CEE48D-763D-4EF9-8C69-CD002F8E50CE}" type="slidenum">
              <a:rPr lang="en-GB" smtClean="0"/>
              <a:t>‹#›</a:t>
            </a:fld>
            <a:endParaRPr lang="en-GB"/>
          </a:p>
        </p:txBody>
      </p:sp>
    </p:spTree>
    <p:extLst>
      <p:ext uri="{BB962C8B-B14F-4D97-AF65-F5344CB8AC3E}">
        <p14:creationId xmlns:p14="http://schemas.microsoft.com/office/powerpoint/2010/main" val="2161646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9415C2-BE2A-43FE-B78B-06161FD9EC3A}" type="datetimeFigureOut">
              <a:rPr lang="en-GB" smtClean="0"/>
              <a:t>22/05/2020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CEE48D-763D-4EF9-8C69-CD002F8E50CE}" type="slidenum">
              <a:rPr lang="en-GB" smtClean="0"/>
              <a:t>‹#›</a:t>
            </a:fld>
            <a:endParaRPr lang="en-GB"/>
          </a:p>
        </p:txBody>
      </p:sp>
    </p:spTree>
    <p:extLst>
      <p:ext uri="{BB962C8B-B14F-4D97-AF65-F5344CB8AC3E}">
        <p14:creationId xmlns:p14="http://schemas.microsoft.com/office/powerpoint/2010/main" val="21648338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hyperlink" Target="https://theculturetrip.com/north-america/usa/arizona/" TargetMode="External"/><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hyperlink" Target="http://www.theculturetrip.com/"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www.theculturetrip.com/" TargetMode="External"/><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hyperlink" Target="https://www.royalacademy.org.uk/article/exhibition-on-screen-documentary-david-hockney"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hyperlink" Target="https://www.twinkl.co.uk/resource/t2-a-163-georgia-okeeffe-information-powerpoint" TargetMode="Externa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Image result for David Hockney garden paint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5738" y="1748308"/>
            <a:ext cx="7495411" cy="444643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094704" y="244699"/>
            <a:ext cx="9298547" cy="1107996"/>
          </a:xfrm>
          <a:prstGeom prst="rect">
            <a:avLst/>
          </a:prstGeom>
          <a:noFill/>
        </p:spPr>
        <p:txBody>
          <a:bodyPr wrap="square" rtlCol="0">
            <a:spAutoFit/>
          </a:bodyPr>
          <a:lstStyle/>
          <a:p>
            <a:pPr algn="ctr"/>
            <a:r>
              <a:rPr lang="en-GB" sz="6600" u="sng" dirty="0" smtClean="0">
                <a:solidFill>
                  <a:srgbClr val="7030A0"/>
                </a:solidFill>
              </a:rPr>
              <a:t>David </a:t>
            </a:r>
            <a:r>
              <a:rPr lang="en-GB" sz="6600" u="sng" dirty="0" err="1" smtClean="0">
                <a:solidFill>
                  <a:srgbClr val="7030A0"/>
                </a:solidFill>
              </a:rPr>
              <a:t>Hockney</a:t>
            </a:r>
            <a:r>
              <a:rPr lang="en-GB" sz="6600" u="sng" dirty="0" smtClean="0">
                <a:solidFill>
                  <a:srgbClr val="7030A0"/>
                </a:solidFill>
              </a:rPr>
              <a:t> 1937</a:t>
            </a:r>
            <a:endParaRPr lang="en-GB" sz="6600" u="sng" dirty="0">
              <a:solidFill>
                <a:srgbClr val="7030A0"/>
              </a:solidFill>
            </a:endParaRPr>
          </a:p>
        </p:txBody>
      </p:sp>
    </p:spTree>
    <p:extLst>
      <p:ext uri="{BB962C8B-B14F-4D97-AF65-F5344CB8AC3E}">
        <p14:creationId xmlns:p14="http://schemas.microsoft.com/office/powerpoint/2010/main" val="37344508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Nichols Canyon (1980) at The Royal Academy of Ar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0121" y="268197"/>
            <a:ext cx="6399772" cy="639977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941712" y="268197"/>
            <a:ext cx="4228563" cy="6463308"/>
          </a:xfrm>
          <a:prstGeom prst="rect">
            <a:avLst/>
          </a:prstGeom>
        </p:spPr>
        <p:txBody>
          <a:bodyPr wrap="square">
            <a:spAutoFit/>
          </a:bodyPr>
          <a:lstStyle/>
          <a:p>
            <a:r>
              <a:rPr lang="en-US" b="0" i="1" u="sng" strike="noStrike" dirty="0" smtClean="0">
                <a:solidFill>
                  <a:srgbClr val="363636"/>
                </a:solidFill>
                <a:effectLst/>
                <a:latin typeface="ProximaNova-SemiBold"/>
              </a:rPr>
              <a:t>David </a:t>
            </a:r>
            <a:r>
              <a:rPr lang="en-US" b="0" i="1" u="sng" strike="noStrike" dirty="0" err="1" smtClean="0">
                <a:solidFill>
                  <a:srgbClr val="363636"/>
                </a:solidFill>
                <a:effectLst/>
                <a:latin typeface="ProximaNova-SemiBold"/>
              </a:rPr>
              <a:t>Hockney</a:t>
            </a:r>
            <a:endParaRPr lang="en-US" b="0" i="1" u="sng" strike="noStrike" dirty="0" smtClean="0">
              <a:solidFill>
                <a:srgbClr val="363636"/>
              </a:solidFill>
              <a:effectLst/>
              <a:latin typeface="ProximaNova-SemiBold"/>
            </a:endParaRPr>
          </a:p>
          <a:p>
            <a:r>
              <a:rPr lang="en-US" b="0" i="1" u="sng" strike="noStrike" dirty="0" smtClean="0">
                <a:solidFill>
                  <a:srgbClr val="363636"/>
                </a:solidFill>
                <a:effectLst/>
                <a:latin typeface="ProximaNova-SemiBold"/>
              </a:rPr>
              <a:t>A Bigger Grand Canyon</a:t>
            </a:r>
            <a:r>
              <a:rPr lang="en-US" b="0" i="0" u="sng" strike="noStrike" dirty="0" smtClean="0">
                <a:solidFill>
                  <a:srgbClr val="363636"/>
                </a:solidFill>
                <a:effectLst/>
                <a:latin typeface="ProximaNova-SemiBold"/>
              </a:rPr>
              <a:t> (1998)</a:t>
            </a:r>
          </a:p>
          <a:p>
            <a:endParaRPr lang="en-US" b="0" i="0" u="none" strike="noStrike" dirty="0" smtClean="0">
              <a:solidFill>
                <a:srgbClr val="363636"/>
              </a:solidFill>
              <a:effectLst/>
              <a:latin typeface="ProximaNova-SemiBold"/>
            </a:endParaRPr>
          </a:p>
          <a:p>
            <a:r>
              <a:rPr lang="en-US" b="0" i="0" dirty="0" smtClean="0">
                <a:solidFill>
                  <a:srgbClr val="363636"/>
                </a:solidFill>
                <a:effectLst/>
                <a:latin typeface="ProximaNova-Regular"/>
              </a:rPr>
              <a:t>After photographing the </a:t>
            </a:r>
            <a:r>
              <a:rPr lang="en-US" b="0" i="0" u="none" strike="noStrike" dirty="0" smtClean="0">
                <a:solidFill>
                  <a:srgbClr val="4099FF"/>
                </a:solidFill>
                <a:effectLst/>
                <a:latin typeface="ProximaNova-Regular"/>
                <a:hlinkClick r:id="rId3"/>
              </a:rPr>
              <a:t>Grand Canyon </a:t>
            </a:r>
            <a:r>
              <a:rPr lang="en-US" b="0" i="0" dirty="0" smtClean="0">
                <a:solidFill>
                  <a:srgbClr val="363636"/>
                </a:solidFill>
                <a:effectLst/>
                <a:latin typeface="ProximaNova-Regular"/>
              </a:rPr>
              <a:t>in 1982 and </a:t>
            </a:r>
            <a:r>
              <a:rPr lang="en-US" b="0" i="0" dirty="0" err="1" smtClean="0">
                <a:solidFill>
                  <a:srgbClr val="363636"/>
                </a:solidFill>
                <a:effectLst/>
                <a:latin typeface="ProximaNova-Regular"/>
              </a:rPr>
              <a:t>harbouring</a:t>
            </a:r>
            <a:r>
              <a:rPr lang="en-US" b="0" i="0" dirty="0" smtClean="0">
                <a:solidFill>
                  <a:srgbClr val="363636"/>
                </a:solidFill>
                <a:effectLst/>
                <a:latin typeface="ProximaNova-Regular"/>
              </a:rPr>
              <a:t> a long desire to work with the subject, </a:t>
            </a:r>
            <a:r>
              <a:rPr lang="en-US" b="0" i="0" dirty="0" err="1" smtClean="0">
                <a:solidFill>
                  <a:srgbClr val="363636"/>
                </a:solidFill>
                <a:effectLst/>
                <a:latin typeface="ProximaNova-Regular"/>
              </a:rPr>
              <a:t>Hockney</a:t>
            </a:r>
            <a:r>
              <a:rPr lang="en-US" b="0" i="0" dirty="0" smtClean="0">
                <a:solidFill>
                  <a:srgbClr val="363636"/>
                </a:solidFill>
                <a:effectLst/>
                <a:latin typeface="ProximaNova-Regular"/>
              </a:rPr>
              <a:t> set out on a road trip from LA to </a:t>
            </a:r>
            <a:r>
              <a:rPr lang="en-US" b="0" i="0" dirty="0" err="1" smtClean="0">
                <a:solidFill>
                  <a:srgbClr val="363636"/>
                </a:solidFill>
                <a:effectLst/>
                <a:latin typeface="ProximaNova-Regular"/>
              </a:rPr>
              <a:t>Sante</a:t>
            </a:r>
            <a:r>
              <a:rPr lang="en-US" b="0" i="0" dirty="0" smtClean="0">
                <a:solidFill>
                  <a:srgbClr val="363636"/>
                </a:solidFill>
                <a:effectLst/>
                <a:latin typeface="ProximaNova-Regular"/>
              </a:rPr>
              <a:t> Fe to contemplate the vast landscapes of the West, thus, resulting in the creation of </a:t>
            </a:r>
            <a:r>
              <a:rPr lang="en-US" b="0" i="1" dirty="0" smtClean="0">
                <a:solidFill>
                  <a:srgbClr val="363636"/>
                </a:solidFill>
                <a:effectLst/>
                <a:latin typeface="ProximaNova-Regular"/>
              </a:rPr>
              <a:t>A Bigger Grand Canyon</a:t>
            </a:r>
            <a:r>
              <a:rPr lang="en-US" b="0" i="0" dirty="0" smtClean="0">
                <a:solidFill>
                  <a:srgbClr val="363636"/>
                </a:solidFill>
                <a:effectLst/>
                <a:latin typeface="ProximaNova-Regular"/>
              </a:rPr>
              <a:t>. Despite its notably difficult scale, </a:t>
            </a:r>
            <a:r>
              <a:rPr lang="en-US" b="0" i="0" dirty="0" err="1" smtClean="0">
                <a:solidFill>
                  <a:srgbClr val="363636"/>
                </a:solidFill>
                <a:effectLst/>
                <a:latin typeface="ProximaNova-Regular"/>
              </a:rPr>
              <a:t>Hockney</a:t>
            </a:r>
            <a:r>
              <a:rPr lang="en-US" b="0" i="0" dirty="0" smtClean="0">
                <a:solidFill>
                  <a:srgbClr val="363636"/>
                </a:solidFill>
                <a:effectLst/>
                <a:latin typeface="ProximaNova-Regular"/>
              </a:rPr>
              <a:t> applied his exceptional artistic skills to the painting. Having struggled with the composition of a single view when using photography — </a:t>
            </a:r>
            <a:r>
              <a:rPr lang="en-US" b="0" i="1" dirty="0" smtClean="0">
                <a:solidFill>
                  <a:srgbClr val="363636"/>
                </a:solidFill>
                <a:effectLst/>
                <a:latin typeface="ProximaNova-Regular"/>
              </a:rPr>
              <a:t>‘such a tunnel to me’</a:t>
            </a:r>
            <a:r>
              <a:rPr lang="en-US" b="0" i="0" dirty="0" smtClean="0">
                <a:solidFill>
                  <a:srgbClr val="363636"/>
                </a:solidFill>
                <a:effectLst/>
                <a:latin typeface="ProximaNova-Regular"/>
              </a:rPr>
              <a:t> — </a:t>
            </a:r>
            <a:r>
              <a:rPr lang="en-US" b="0" i="0" dirty="0" err="1" smtClean="0">
                <a:solidFill>
                  <a:srgbClr val="363636"/>
                </a:solidFill>
                <a:effectLst/>
                <a:latin typeface="ProximaNova-Regular"/>
              </a:rPr>
              <a:t>Hockney’s</a:t>
            </a:r>
            <a:r>
              <a:rPr lang="en-US" b="0" i="0" dirty="0" smtClean="0">
                <a:solidFill>
                  <a:srgbClr val="363636"/>
                </a:solidFill>
                <a:effectLst/>
                <a:latin typeface="ProximaNova-Regular"/>
              </a:rPr>
              <a:t> research methods led him to form collages of the Grand Canyon based on the cubist idea he derived from George Braque and Pablo Picasso. </a:t>
            </a:r>
            <a:r>
              <a:rPr lang="en-US" b="0" i="1" dirty="0" smtClean="0">
                <a:solidFill>
                  <a:srgbClr val="363636"/>
                </a:solidFill>
                <a:effectLst/>
                <a:latin typeface="ProximaNova-Regular"/>
              </a:rPr>
              <a:t>‘Then you </a:t>
            </a:r>
            <a:r>
              <a:rPr lang="en-US" b="0" i="1" dirty="0" err="1" smtClean="0">
                <a:solidFill>
                  <a:srgbClr val="363636"/>
                </a:solidFill>
                <a:effectLst/>
                <a:latin typeface="ProximaNova-Regular"/>
              </a:rPr>
              <a:t>realise</a:t>
            </a:r>
            <a:r>
              <a:rPr lang="en-US" b="0" i="1" dirty="0" smtClean="0">
                <a:solidFill>
                  <a:srgbClr val="363636"/>
                </a:solidFill>
                <a:effectLst/>
                <a:latin typeface="ProximaNova-Regular"/>
              </a:rPr>
              <a:t> time and space are the same thing.’ </a:t>
            </a:r>
          </a:p>
          <a:p>
            <a:r>
              <a:rPr lang="en-US" b="0" i="0" dirty="0" smtClean="0">
                <a:solidFill>
                  <a:srgbClr val="363636"/>
                </a:solidFill>
                <a:effectLst/>
                <a:latin typeface="ProximaNova-Regular"/>
                <a:hlinkClick r:id="rId4"/>
              </a:rPr>
              <a:t>www.theculturetrip.com</a:t>
            </a:r>
            <a:r>
              <a:rPr lang="en-US" b="0" i="0" dirty="0" smtClean="0">
                <a:solidFill>
                  <a:srgbClr val="363636"/>
                </a:solidFill>
                <a:effectLst/>
                <a:latin typeface="ProximaNova-Regular"/>
              </a:rPr>
              <a:t> </a:t>
            </a:r>
            <a:endParaRPr lang="en-US" b="0" i="0" dirty="0">
              <a:solidFill>
                <a:srgbClr val="363636"/>
              </a:solidFill>
              <a:effectLst/>
              <a:latin typeface="ProximaNova-Regular"/>
            </a:endParaRPr>
          </a:p>
        </p:txBody>
      </p:sp>
    </p:spTree>
    <p:extLst>
      <p:ext uri="{BB962C8B-B14F-4D97-AF65-F5344CB8AC3E}">
        <p14:creationId xmlns:p14="http://schemas.microsoft.com/office/powerpoint/2010/main" val="3532683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arrowby Hill (199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684" y="570045"/>
            <a:ext cx="7045091" cy="560021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288697" y="0"/>
            <a:ext cx="4518990" cy="6740307"/>
          </a:xfrm>
          <a:prstGeom prst="rect">
            <a:avLst/>
          </a:prstGeom>
        </p:spPr>
        <p:txBody>
          <a:bodyPr wrap="square">
            <a:spAutoFit/>
          </a:bodyPr>
          <a:lstStyle/>
          <a:p>
            <a:r>
              <a:rPr lang="en-US" b="0" i="1" u="sng" strike="noStrike" dirty="0" smtClean="0">
                <a:solidFill>
                  <a:srgbClr val="363636"/>
                </a:solidFill>
                <a:effectLst/>
                <a:latin typeface="ProximaNova-SemiBold"/>
              </a:rPr>
              <a:t>David </a:t>
            </a:r>
            <a:r>
              <a:rPr lang="en-US" b="0" i="1" u="sng" strike="noStrike" dirty="0" err="1" smtClean="0">
                <a:solidFill>
                  <a:srgbClr val="363636"/>
                </a:solidFill>
                <a:effectLst/>
                <a:latin typeface="ProximaNova-SemiBold"/>
              </a:rPr>
              <a:t>Hockney</a:t>
            </a:r>
            <a:r>
              <a:rPr lang="en-US" b="0" i="1" u="sng" strike="noStrike" dirty="0" smtClean="0">
                <a:solidFill>
                  <a:srgbClr val="363636"/>
                </a:solidFill>
                <a:effectLst/>
                <a:latin typeface="ProximaNova-SemiBold"/>
              </a:rPr>
              <a:t> ‘A Bigger Picture’</a:t>
            </a:r>
            <a:r>
              <a:rPr lang="en-US" b="0" i="0" u="sng" strike="noStrike" dirty="0" smtClean="0">
                <a:solidFill>
                  <a:srgbClr val="363636"/>
                </a:solidFill>
                <a:effectLst/>
                <a:latin typeface="ProximaNova-SemiBold"/>
              </a:rPr>
              <a:t> (2012)</a:t>
            </a:r>
            <a:endParaRPr lang="en-US" b="0" i="0" u="none" strike="noStrike" dirty="0" smtClean="0">
              <a:solidFill>
                <a:srgbClr val="363636"/>
              </a:solidFill>
              <a:effectLst/>
              <a:latin typeface="ProximaNova-SemiBold"/>
            </a:endParaRPr>
          </a:p>
          <a:p>
            <a:r>
              <a:rPr lang="en-US" b="0" i="0" dirty="0" smtClean="0">
                <a:solidFill>
                  <a:srgbClr val="363636"/>
                </a:solidFill>
                <a:effectLst/>
                <a:latin typeface="ProximaNova-Regular"/>
              </a:rPr>
              <a:t>Over fifty years after graduating from the Royal College of Arts, </a:t>
            </a:r>
            <a:r>
              <a:rPr lang="en-US" b="0" i="0" dirty="0" err="1" smtClean="0">
                <a:solidFill>
                  <a:srgbClr val="363636"/>
                </a:solidFill>
                <a:effectLst/>
                <a:latin typeface="ProximaNova-Regular"/>
              </a:rPr>
              <a:t>Hockney</a:t>
            </a:r>
            <a:r>
              <a:rPr lang="en-US" b="0" i="0" dirty="0" smtClean="0">
                <a:solidFill>
                  <a:srgbClr val="363636"/>
                </a:solidFill>
                <a:effectLst/>
                <a:latin typeface="ProximaNova-Regular"/>
              </a:rPr>
              <a:t> returned to his artistic home with the solo exhibition </a:t>
            </a:r>
            <a:r>
              <a:rPr lang="en-US" b="0" i="1" dirty="0" smtClean="0">
                <a:solidFill>
                  <a:srgbClr val="363636"/>
                </a:solidFill>
                <a:effectLst/>
                <a:latin typeface="ProximaNova-Regular"/>
              </a:rPr>
              <a:t>A Bigger Picture</a:t>
            </a:r>
            <a:r>
              <a:rPr lang="en-US" b="0" i="0" dirty="0" smtClean="0">
                <a:solidFill>
                  <a:srgbClr val="363636"/>
                </a:solidFill>
                <a:effectLst/>
                <a:latin typeface="ProximaNova-Regular"/>
              </a:rPr>
              <a:t>.</a:t>
            </a:r>
            <a:r>
              <a:rPr lang="en-US" b="0" i="1" dirty="0" smtClean="0">
                <a:solidFill>
                  <a:srgbClr val="363636"/>
                </a:solidFill>
                <a:effectLst/>
                <a:latin typeface="ProximaNova-Regular"/>
              </a:rPr>
              <a:t> </a:t>
            </a:r>
            <a:r>
              <a:rPr lang="en-US" b="0" i="0" dirty="0" err="1" smtClean="0">
                <a:solidFill>
                  <a:srgbClr val="363636"/>
                </a:solidFill>
                <a:effectLst/>
                <a:latin typeface="ProximaNova-Regular"/>
              </a:rPr>
              <a:t>Hockney</a:t>
            </a:r>
            <a:r>
              <a:rPr lang="en-US" b="0" i="0" dirty="0" smtClean="0">
                <a:solidFill>
                  <a:srgbClr val="363636"/>
                </a:solidFill>
                <a:effectLst/>
                <a:latin typeface="ProximaNova-Regular"/>
              </a:rPr>
              <a:t> took a chance on </a:t>
            </a:r>
            <a:r>
              <a:rPr lang="en-US" b="0" i="1" dirty="0" smtClean="0">
                <a:solidFill>
                  <a:srgbClr val="363636"/>
                </a:solidFill>
                <a:effectLst/>
                <a:latin typeface="ProximaNova-Regular"/>
              </a:rPr>
              <a:t>‘could I produce something good?’</a:t>
            </a:r>
            <a:r>
              <a:rPr lang="en-US" b="0" i="0" dirty="0" smtClean="0">
                <a:solidFill>
                  <a:srgbClr val="363636"/>
                </a:solidFill>
                <a:effectLst/>
                <a:latin typeface="ProximaNova-Regular"/>
              </a:rPr>
              <a:t> when approached by the Royal Academy as most of the featured works didn’t yet exist. The upbeat mood of the show delivered one single genre of landscape from his native Yorkshire, containing over 150 works including bright oil paintings, multi-canvas vistas, </a:t>
            </a:r>
            <a:r>
              <a:rPr lang="en-US" b="0" i="0" dirty="0" err="1" smtClean="0">
                <a:solidFill>
                  <a:srgbClr val="363636"/>
                </a:solidFill>
                <a:effectLst/>
                <a:latin typeface="ProximaNova-Regular"/>
              </a:rPr>
              <a:t>watercolours</a:t>
            </a:r>
            <a:r>
              <a:rPr lang="en-US" b="0" i="0" dirty="0" smtClean="0">
                <a:solidFill>
                  <a:srgbClr val="363636"/>
                </a:solidFill>
                <a:effectLst/>
                <a:latin typeface="ProximaNova-Regular"/>
              </a:rPr>
              <a:t>, charcoal sketches, more than fifty powerful drawings — created using the iPad and printed on to paper — and nine to eighteen screen video works captured using high-definition cameras. The model used by </a:t>
            </a:r>
            <a:r>
              <a:rPr lang="en-US" b="0" i="0" dirty="0" err="1" smtClean="0">
                <a:solidFill>
                  <a:srgbClr val="363636"/>
                </a:solidFill>
                <a:effectLst/>
                <a:latin typeface="ProximaNova-Regular"/>
              </a:rPr>
              <a:t>Hockney</a:t>
            </a:r>
            <a:r>
              <a:rPr lang="en-US" b="0" i="0" dirty="0" smtClean="0">
                <a:solidFill>
                  <a:srgbClr val="363636"/>
                </a:solidFill>
                <a:effectLst/>
                <a:latin typeface="ProximaNova-Regular"/>
              </a:rPr>
              <a:t> took a fresh approach to displaying his landscape works, and he found the Royal Academy the prime gallery for such a grand </a:t>
            </a:r>
            <a:r>
              <a:rPr lang="en-US" b="0" i="0" dirty="0" err="1" smtClean="0">
                <a:solidFill>
                  <a:srgbClr val="363636"/>
                </a:solidFill>
                <a:effectLst/>
                <a:latin typeface="ProximaNova-Regular"/>
              </a:rPr>
              <a:t>project.</a:t>
            </a:r>
            <a:r>
              <a:rPr lang="en-US" b="0" i="1" dirty="0" err="1" smtClean="0">
                <a:solidFill>
                  <a:srgbClr val="363636"/>
                </a:solidFill>
                <a:effectLst/>
                <a:latin typeface="ProximaNova-Regular"/>
              </a:rPr>
              <a:t>‘What</a:t>
            </a:r>
            <a:r>
              <a:rPr lang="en-US" b="0" i="1" dirty="0" smtClean="0">
                <a:solidFill>
                  <a:srgbClr val="363636"/>
                </a:solidFill>
                <a:effectLst/>
                <a:latin typeface="ProximaNova-Regular"/>
              </a:rPr>
              <a:t> could be better than a large gallery, smack in the middle of London.’</a:t>
            </a:r>
            <a:endParaRPr lang="en-US" b="0" i="0" dirty="0">
              <a:solidFill>
                <a:srgbClr val="363636"/>
              </a:solidFill>
              <a:effectLst/>
              <a:latin typeface="ProximaNova-Regular"/>
            </a:endParaRPr>
          </a:p>
        </p:txBody>
      </p:sp>
      <p:sp>
        <p:nvSpPr>
          <p:cNvPr id="3" name="Rectangle 2"/>
          <p:cNvSpPr/>
          <p:nvPr/>
        </p:nvSpPr>
        <p:spPr>
          <a:xfrm>
            <a:off x="4577776" y="6370975"/>
            <a:ext cx="2569999" cy="369332"/>
          </a:xfrm>
          <a:prstGeom prst="rect">
            <a:avLst/>
          </a:prstGeom>
        </p:spPr>
        <p:txBody>
          <a:bodyPr wrap="none">
            <a:spAutoFit/>
          </a:bodyPr>
          <a:lstStyle/>
          <a:p>
            <a:r>
              <a:rPr lang="en-US" b="0" i="0" dirty="0" smtClean="0">
                <a:solidFill>
                  <a:srgbClr val="363636"/>
                </a:solidFill>
                <a:effectLst/>
                <a:latin typeface="ProximaNova-Regular"/>
                <a:hlinkClick r:id="rId3"/>
              </a:rPr>
              <a:t>www.theculturetrip.com</a:t>
            </a:r>
            <a:endParaRPr lang="en-GB" dirty="0"/>
          </a:p>
        </p:txBody>
      </p:sp>
    </p:spTree>
    <p:extLst>
      <p:ext uri="{BB962C8B-B14F-4D97-AF65-F5344CB8AC3E}">
        <p14:creationId xmlns:p14="http://schemas.microsoft.com/office/powerpoint/2010/main" val="30773308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http://www.tate.org.uk/sites/default/files/styles/width-600/public/gowing-up-garrowby-hill-social-size_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485" y="194506"/>
            <a:ext cx="4725518" cy="646608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277579" y="6291259"/>
            <a:ext cx="3929281" cy="369332"/>
          </a:xfrm>
          <a:prstGeom prst="rect">
            <a:avLst/>
          </a:prstGeom>
        </p:spPr>
        <p:txBody>
          <a:bodyPr wrap="none">
            <a:spAutoFit/>
          </a:bodyPr>
          <a:lstStyle/>
          <a:p>
            <a:r>
              <a:rPr lang="en-US" b="0" i="0" dirty="0" smtClean="0">
                <a:effectLst/>
                <a:latin typeface="Tate regular"/>
              </a:rPr>
              <a:t>David </a:t>
            </a:r>
            <a:r>
              <a:rPr lang="en-US" b="0" i="0" dirty="0" err="1" smtClean="0">
                <a:effectLst/>
                <a:latin typeface="Tate regular"/>
              </a:rPr>
              <a:t>Hockney</a:t>
            </a:r>
            <a:r>
              <a:rPr lang="en-US" b="0" i="0" dirty="0" smtClean="0">
                <a:effectLst/>
                <a:latin typeface="Tate regular"/>
              </a:rPr>
              <a:t>  ‘</a:t>
            </a:r>
            <a:r>
              <a:rPr lang="en-US" b="0" i="1" dirty="0" err="1" smtClean="0">
                <a:effectLst/>
                <a:latin typeface="Tate regular"/>
              </a:rPr>
              <a:t>Garrowby</a:t>
            </a:r>
            <a:r>
              <a:rPr lang="en-US" b="0" i="1" dirty="0" smtClean="0">
                <a:effectLst/>
                <a:latin typeface="Tate regular"/>
              </a:rPr>
              <a:t> Hill’</a:t>
            </a:r>
            <a:r>
              <a:rPr lang="en-US" b="0" i="0" dirty="0" smtClean="0">
                <a:effectLst/>
                <a:latin typeface="Tate regular"/>
              </a:rPr>
              <a:t> 1998</a:t>
            </a:r>
            <a:endParaRPr lang="en-GB" dirty="0"/>
          </a:p>
        </p:txBody>
      </p:sp>
    </p:spTree>
    <p:extLst>
      <p:ext uri="{BB962C8B-B14F-4D97-AF65-F5344CB8AC3E}">
        <p14:creationId xmlns:p14="http://schemas.microsoft.com/office/powerpoint/2010/main" val="32862481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 result for David Hockney the bigger pictur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9035" y="152884"/>
            <a:ext cx="7959050" cy="653508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8269730" y="5578001"/>
            <a:ext cx="3372771" cy="923330"/>
          </a:xfrm>
          <a:prstGeom prst="rect">
            <a:avLst/>
          </a:prstGeom>
        </p:spPr>
        <p:txBody>
          <a:bodyPr wrap="square">
            <a:spAutoFit/>
          </a:bodyPr>
          <a:lstStyle/>
          <a:p>
            <a:r>
              <a:rPr lang="en-US" b="0" i="0" dirty="0" smtClean="0">
                <a:effectLst/>
                <a:latin typeface="Verdana" panose="020B0604030504040204" pitchFamily="34" charset="0"/>
              </a:rPr>
              <a:t>David </a:t>
            </a:r>
            <a:r>
              <a:rPr lang="en-US" b="0" i="0" dirty="0" err="1" smtClean="0">
                <a:effectLst/>
                <a:latin typeface="Verdana" panose="020B0604030504040204" pitchFamily="34" charset="0"/>
              </a:rPr>
              <a:t>Hockney</a:t>
            </a:r>
            <a:r>
              <a:rPr lang="en-US" b="0" i="0" dirty="0" smtClean="0">
                <a:effectLst/>
                <a:latin typeface="Verdana" panose="020B0604030504040204" pitchFamily="34" charset="0"/>
              </a:rPr>
              <a:t> "The Road to York through </a:t>
            </a:r>
            <a:r>
              <a:rPr lang="en-US" b="0" i="0" dirty="0" err="1" smtClean="0">
                <a:effectLst/>
                <a:latin typeface="Verdana" panose="020B0604030504040204" pitchFamily="34" charset="0"/>
              </a:rPr>
              <a:t>Siedmere</a:t>
            </a:r>
            <a:r>
              <a:rPr lang="en-US" b="0" i="0" dirty="0" smtClean="0">
                <a:effectLst/>
                <a:latin typeface="Verdana" panose="020B0604030504040204" pitchFamily="34" charset="0"/>
              </a:rPr>
              <a:t>." 1997</a:t>
            </a:r>
            <a:endParaRPr lang="en-GB" dirty="0"/>
          </a:p>
        </p:txBody>
      </p:sp>
    </p:spTree>
    <p:extLst>
      <p:ext uri="{BB962C8B-B14F-4D97-AF65-F5344CB8AC3E}">
        <p14:creationId xmlns:p14="http://schemas.microsoft.com/office/powerpoint/2010/main" val="38467223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ww.tate.org.uk/sites/default/files/styles/width-600/public/outpost_drive_hollywood_1980_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101621"/>
            <a:ext cx="6596491" cy="664046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877317" y="6095759"/>
            <a:ext cx="4868215" cy="646331"/>
          </a:xfrm>
          <a:prstGeom prst="rect">
            <a:avLst/>
          </a:prstGeom>
        </p:spPr>
        <p:txBody>
          <a:bodyPr wrap="square">
            <a:spAutoFit/>
          </a:bodyPr>
          <a:lstStyle/>
          <a:p>
            <a:r>
              <a:rPr lang="en-US" b="0" i="0" dirty="0" smtClean="0">
                <a:solidFill>
                  <a:srgbClr val="AAAAAA"/>
                </a:solidFill>
                <a:effectLst/>
                <a:latin typeface="Tate regular"/>
              </a:rPr>
              <a:t>​</a:t>
            </a:r>
            <a:r>
              <a:rPr lang="en-US" b="0" i="0" dirty="0" smtClean="0">
                <a:effectLst/>
                <a:latin typeface="Tate regular"/>
              </a:rPr>
              <a:t>David </a:t>
            </a:r>
            <a:r>
              <a:rPr lang="en-US" b="0" i="0" dirty="0" err="1" smtClean="0">
                <a:effectLst/>
                <a:latin typeface="Tate regular"/>
              </a:rPr>
              <a:t>Hockney</a:t>
            </a:r>
            <a:r>
              <a:rPr lang="en-US" b="0" i="0" dirty="0" smtClean="0">
                <a:effectLst/>
                <a:latin typeface="Tate regular"/>
              </a:rPr>
              <a:t> </a:t>
            </a:r>
            <a:r>
              <a:rPr lang="en-US" b="0" i="1" dirty="0" smtClean="0">
                <a:effectLst/>
                <a:latin typeface="Tate regular"/>
              </a:rPr>
              <a:t>Outpost Drive, Hollywood</a:t>
            </a:r>
            <a:r>
              <a:rPr lang="en-US" b="0" i="0" dirty="0" smtClean="0">
                <a:effectLst/>
                <a:latin typeface="Tate regular"/>
              </a:rPr>
              <a:t> 1980,Acrylic on canvas, 60 x 60"</a:t>
            </a:r>
            <a:endParaRPr lang="en-GB" dirty="0"/>
          </a:p>
        </p:txBody>
      </p:sp>
    </p:spTree>
    <p:extLst>
      <p:ext uri="{BB962C8B-B14F-4D97-AF65-F5344CB8AC3E}">
        <p14:creationId xmlns:p14="http://schemas.microsoft.com/office/powerpoint/2010/main" val="25533804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Image result for David Hockney the bigger picture double east yorkshi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2244" y="117534"/>
            <a:ext cx="10727073" cy="600894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722244" y="6323527"/>
            <a:ext cx="9569003" cy="369332"/>
          </a:xfrm>
          <a:prstGeom prst="rect">
            <a:avLst/>
          </a:prstGeom>
          <a:noFill/>
        </p:spPr>
        <p:txBody>
          <a:bodyPr wrap="square" rtlCol="0">
            <a:spAutoFit/>
          </a:bodyPr>
          <a:lstStyle/>
          <a:p>
            <a:r>
              <a:rPr lang="en-GB" dirty="0" smtClean="0"/>
              <a:t>David </a:t>
            </a:r>
            <a:r>
              <a:rPr lang="en-GB" dirty="0" err="1" smtClean="0"/>
              <a:t>Hockney</a:t>
            </a:r>
            <a:r>
              <a:rPr lang="en-GB" dirty="0" smtClean="0"/>
              <a:t> ‘Winter Timber’ 2009</a:t>
            </a:r>
            <a:endParaRPr lang="en-GB" dirty="0"/>
          </a:p>
        </p:txBody>
      </p:sp>
    </p:spTree>
    <p:extLst>
      <p:ext uri="{BB962C8B-B14F-4D97-AF65-F5344CB8AC3E}">
        <p14:creationId xmlns:p14="http://schemas.microsoft.com/office/powerpoint/2010/main" val="42812956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The Road Across the Wold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6030" y="326578"/>
            <a:ext cx="6889169" cy="620025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7315199" y="5880499"/>
            <a:ext cx="4288665" cy="646331"/>
          </a:xfrm>
          <a:prstGeom prst="rect">
            <a:avLst/>
          </a:prstGeom>
          <a:noFill/>
        </p:spPr>
        <p:txBody>
          <a:bodyPr wrap="square" rtlCol="0">
            <a:spAutoFit/>
          </a:bodyPr>
          <a:lstStyle/>
          <a:p>
            <a:r>
              <a:rPr lang="en-GB" dirty="0" smtClean="0"/>
              <a:t>David </a:t>
            </a:r>
            <a:r>
              <a:rPr lang="en-GB" dirty="0" err="1" smtClean="0"/>
              <a:t>Hockney</a:t>
            </a:r>
            <a:r>
              <a:rPr lang="en-GB" dirty="0" smtClean="0"/>
              <a:t> ‘The Road Across the </a:t>
            </a:r>
            <a:r>
              <a:rPr lang="en-GB" dirty="0" err="1" smtClean="0"/>
              <a:t>Wolds’</a:t>
            </a:r>
            <a:r>
              <a:rPr lang="en-GB" dirty="0" smtClean="0"/>
              <a:t> 1997</a:t>
            </a:r>
            <a:endParaRPr lang="en-GB" dirty="0"/>
          </a:p>
        </p:txBody>
      </p:sp>
    </p:spTree>
    <p:extLst>
      <p:ext uri="{BB962C8B-B14F-4D97-AF65-F5344CB8AC3E}">
        <p14:creationId xmlns:p14="http://schemas.microsoft.com/office/powerpoint/2010/main" val="15648072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Image result for David Hockney the bigger picture COLORING P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0742" y="290423"/>
            <a:ext cx="6322498" cy="6322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90579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Image result for David Hockney the bigger picture COLORING PAGE"/>
          <p:cNvPicPr>
            <a:picLocks noChangeAspect="1" noChangeArrowheads="1"/>
          </p:cNvPicPr>
          <p:nvPr/>
        </p:nvPicPr>
        <p:blipFill rotWithShape="1">
          <a:blip r:embed="rId2">
            <a:extLst>
              <a:ext uri="{28A0092B-C50C-407E-A947-70E740481C1C}">
                <a14:useLocalDpi xmlns:a14="http://schemas.microsoft.com/office/drawing/2010/main" val="0"/>
              </a:ext>
            </a:extLst>
          </a:blip>
          <a:srcRect b="3101"/>
          <a:stretch/>
        </p:blipFill>
        <p:spPr bwMode="auto">
          <a:xfrm>
            <a:off x="2409378" y="1"/>
            <a:ext cx="6898024" cy="6684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0021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Image result for David Hockney the bigger picture COLORING P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481" y="339634"/>
            <a:ext cx="6097719" cy="6097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168520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Patter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977023" y="-874995"/>
            <a:ext cx="6727066" cy="85996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48042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02674" y="261257"/>
            <a:ext cx="8125097" cy="523220"/>
          </a:xfrm>
          <a:prstGeom prst="rect">
            <a:avLst/>
          </a:prstGeom>
          <a:noFill/>
        </p:spPr>
        <p:txBody>
          <a:bodyPr wrap="square" rtlCol="0">
            <a:spAutoFit/>
          </a:bodyPr>
          <a:lstStyle/>
          <a:p>
            <a:pPr algn="ctr"/>
            <a:r>
              <a:rPr lang="en-GB" sz="2800" b="1" u="sng" dirty="0" smtClean="0">
                <a:latin typeface="Comic Sans MS" panose="030F0702030302020204" pitchFamily="66" charset="0"/>
              </a:rPr>
              <a:t>Term 5 Home Learning Pack – Nature </a:t>
            </a:r>
            <a:endParaRPr lang="en-GB" sz="2800" b="1" u="sng" dirty="0">
              <a:latin typeface="Comic Sans MS" panose="030F0702030302020204" pitchFamily="66" charset="0"/>
            </a:endParaRPr>
          </a:p>
        </p:txBody>
      </p:sp>
      <p:sp>
        <p:nvSpPr>
          <p:cNvPr id="3" name="TextBox 2"/>
          <p:cNvSpPr txBox="1"/>
          <p:nvPr/>
        </p:nvSpPr>
        <p:spPr>
          <a:xfrm>
            <a:off x="548640" y="1136469"/>
            <a:ext cx="11194869" cy="3970318"/>
          </a:xfrm>
          <a:prstGeom prst="rect">
            <a:avLst/>
          </a:prstGeom>
          <a:noFill/>
        </p:spPr>
        <p:txBody>
          <a:bodyPr wrap="square" rtlCol="0">
            <a:spAutoFit/>
          </a:bodyPr>
          <a:lstStyle/>
          <a:p>
            <a:r>
              <a:rPr lang="en-GB" b="1" u="sng" dirty="0" smtClean="0">
                <a:solidFill>
                  <a:srgbClr val="7030A0"/>
                </a:solidFill>
              </a:rPr>
              <a:t>Task 1/Week 1 – </a:t>
            </a:r>
            <a:r>
              <a:rPr lang="en-GB" b="1" u="sng" dirty="0" err="1" smtClean="0">
                <a:solidFill>
                  <a:srgbClr val="7030A0"/>
                </a:solidFill>
              </a:rPr>
              <a:t>Hockney</a:t>
            </a:r>
            <a:r>
              <a:rPr lang="en-GB" b="1" u="sng" dirty="0" smtClean="0">
                <a:solidFill>
                  <a:srgbClr val="7030A0"/>
                </a:solidFill>
              </a:rPr>
              <a:t> Landscapes. A View From Your Window.  </a:t>
            </a:r>
            <a:endParaRPr lang="en-GB" dirty="0">
              <a:solidFill>
                <a:srgbClr val="7030A0"/>
              </a:solidFill>
            </a:endParaRPr>
          </a:p>
          <a:p>
            <a:r>
              <a:rPr lang="en-GB" dirty="0" smtClean="0">
                <a:solidFill>
                  <a:srgbClr val="7030A0"/>
                </a:solidFill>
              </a:rPr>
              <a:t>Look at the work of David </a:t>
            </a:r>
            <a:r>
              <a:rPr lang="en-GB" dirty="0" err="1" smtClean="0">
                <a:solidFill>
                  <a:srgbClr val="7030A0"/>
                </a:solidFill>
              </a:rPr>
              <a:t>Hockney</a:t>
            </a:r>
            <a:r>
              <a:rPr lang="en-GB" dirty="0" smtClean="0">
                <a:solidFill>
                  <a:srgbClr val="7030A0"/>
                </a:solidFill>
              </a:rPr>
              <a:t> and discuss the colours, patterns and shapes that he has used in his landscape paintings. Which one do you like? Why? </a:t>
            </a:r>
            <a:endParaRPr lang="en-GB" dirty="0">
              <a:solidFill>
                <a:srgbClr val="7030A0"/>
              </a:solidFill>
            </a:endParaRPr>
          </a:p>
          <a:p>
            <a:r>
              <a:rPr lang="en-GB" dirty="0" smtClean="0">
                <a:solidFill>
                  <a:srgbClr val="7030A0"/>
                </a:solidFill>
              </a:rPr>
              <a:t>Draw the view from your window. Try and include a foreground (things close to you) and a background (things in the distance). Use bright colours and patterns in your view. They don’t have to be realistic, they can reflect how you are feeling and your favourite colours. </a:t>
            </a:r>
            <a:r>
              <a:rPr lang="en-GB" dirty="0" err="1" smtClean="0">
                <a:solidFill>
                  <a:srgbClr val="7030A0"/>
                </a:solidFill>
              </a:rPr>
              <a:t>Hockney</a:t>
            </a:r>
            <a:r>
              <a:rPr lang="en-GB" dirty="0" smtClean="0">
                <a:solidFill>
                  <a:srgbClr val="7030A0"/>
                </a:solidFill>
              </a:rPr>
              <a:t> didn’t use realistic colours in his painting. See if you can spot some. </a:t>
            </a:r>
          </a:p>
          <a:p>
            <a:r>
              <a:rPr lang="en-GB" dirty="0" smtClean="0">
                <a:solidFill>
                  <a:srgbClr val="7030A0"/>
                </a:solidFill>
              </a:rPr>
              <a:t>Practise drawing patterns using the worksheet to help you. Add some patterns to your drawing. See if you can spot any of the patterns in </a:t>
            </a:r>
            <a:r>
              <a:rPr lang="en-GB" dirty="0" err="1" smtClean="0">
                <a:solidFill>
                  <a:srgbClr val="7030A0"/>
                </a:solidFill>
              </a:rPr>
              <a:t>Hockney’s</a:t>
            </a:r>
            <a:r>
              <a:rPr lang="en-GB" dirty="0" smtClean="0">
                <a:solidFill>
                  <a:srgbClr val="7030A0"/>
                </a:solidFill>
              </a:rPr>
              <a:t> paintings. </a:t>
            </a:r>
          </a:p>
          <a:p>
            <a:endParaRPr lang="en-GB" dirty="0" smtClean="0">
              <a:solidFill>
                <a:srgbClr val="7030A0"/>
              </a:solidFill>
            </a:endParaRPr>
          </a:p>
          <a:p>
            <a:r>
              <a:rPr lang="en-GB" dirty="0">
                <a:hlinkClick r:id="rId2"/>
              </a:rPr>
              <a:t>https://</a:t>
            </a:r>
            <a:r>
              <a:rPr lang="en-GB" dirty="0" smtClean="0">
                <a:hlinkClick r:id="rId2"/>
              </a:rPr>
              <a:t>www.royalacademy.org.uk/article/exhibition-on-screen-documentary-david-hockney</a:t>
            </a:r>
            <a:r>
              <a:rPr lang="en-GB" dirty="0" smtClean="0"/>
              <a:t> </a:t>
            </a:r>
          </a:p>
          <a:p>
            <a:endParaRPr lang="en-GB" dirty="0">
              <a:solidFill>
                <a:srgbClr val="7030A0"/>
              </a:solidFill>
            </a:endParaRPr>
          </a:p>
          <a:p>
            <a:r>
              <a:rPr lang="en-GB" dirty="0" smtClean="0">
                <a:solidFill>
                  <a:srgbClr val="7030A0"/>
                </a:solidFill>
              </a:rPr>
              <a:t>You may want to watch these documentaries based on the work of David </a:t>
            </a:r>
            <a:r>
              <a:rPr lang="en-GB" dirty="0" err="1" smtClean="0">
                <a:solidFill>
                  <a:srgbClr val="7030A0"/>
                </a:solidFill>
              </a:rPr>
              <a:t>Hockney</a:t>
            </a:r>
            <a:r>
              <a:rPr lang="en-GB" dirty="0" smtClean="0">
                <a:solidFill>
                  <a:srgbClr val="7030A0"/>
                </a:solidFill>
              </a:rPr>
              <a:t>. </a:t>
            </a:r>
          </a:p>
          <a:p>
            <a:endParaRPr lang="en-GB" dirty="0">
              <a:solidFill>
                <a:srgbClr val="7030A0"/>
              </a:solidFill>
            </a:endParaRPr>
          </a:p>
          <a:p>
            <a:endParaRPr lang="en-GB" dirty="0">
              <a:solidFill>
                <a:srgbClr val="7030A0"/>
              </a:solidFill>
            </a:endParaRPr>
          </a:p>
        </p:txBody>
      </p:sp>
    </p:spTree>
    <p:extLst>
      <p:ext uri="{BB962C8B-B14F-4D97-AF65-F5344CB8AC3E}">
        <p14:creationId xmlns:p14="http://schemas.microsoft.com/office/powerpoint/2010/main" val="4253548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73383" y="248194"/>
            <a:ext cx="7067005" cy="461665"/>
          </a:xfrm>
          <a:prstGeom prst="rect">
            <a:avLst/>
          </a:prstGeom>
          <a:noFill/>
        </p:spPr>
        <p:txBody>
          <a:bodyPr wrap="square" rtlCol="0">
            <a:spAutoFit/>
          </a:bodyPr>
          <a:lstStyle/>
          <a:p>
            <a:r>
              <a:rPr lang="en-GB" sz="2400" b="1" u="sng" dirty="0" smtClean="0">
                <a:solidFill>
                  <a:srgbClr val="0070C0"/>
                </a:solidFill>
                <a:latin typeface="Comic Sans MS" panose="030F0702030302020204" pitchFamily="66" charset="0"/>
              </a:rPr>
              <a:t>Task 2/Week 2  Georgia O’Keefe – Flowers. </a:t>
            </a:r>
            <a:endParaRPr lang="en-GB" sz="2400" b="1" u="sng" dirty="0">
              <a:solidFill>
                <a:srgbClr val="0070C0"/>
              </a:solidFill>
              <a:latin typeface="Comic Sans MS" panose="030F0702030302020204" pitchFamily="66" charset="0"/>
            </a:endParaRPr>
          </a:p>
        </p:txBody>
      </p:sp>
      <p:pic>
        <p:nvPicPr>
          <p:cNvPr id="5" name="Picture 4" descr="Jimson Weed"/>
          <p:cNvPicPr>
            <a:picLocks noChangeAspect="1" noChangeArrowheads="1"/>
          </p:cNvPicPr>
          <p:nvPr/>
        </p:nvPicPr>
        <p:blipFill>
          <a:blip r:embed="rId2"/>
          <a:srcRect/>
          <a:stretch>
            <a:fillRect/>
          </a:stretch>
        </p:blipFill>
        <p:spPr bwMode="auto">
          <a:xfrm>
            <a:off x="304644" y="822959"/>
            <a:ext cx="4966007" cy="5938077"/>
          </a:xfrm>
          <a:prstGeom prst="rect">
            <a:avLst/>
          </a:prstGeom>
          <a:noFill/>
        </p:spPr>
      </p:pic>
      <p:sp>
        <p:nvSpPr>
          <p:cNvPr id="4" name="Rectangle 3"/>
          <p:cNvSpPr/>
          <p:nvPr/>
        </p:nvSpPr>
        <p:spPr>
          <a:xfrm>
            <a:off x="5386251" y="5934670"/>
            <a:ext cx="6096000" cy="923330"/>
          </a:xfrm>
          <a:prstGeom prst="rect">
            <a:avLst/>
          </a:prstGeom>
        </p:spPr>
        <p:txBody>
          <a:bodyPr>
            <a:spAutoFit/>
          </a:bodyPr>
          <a:lstStyle/>
          <a:p>
            <a:r>
              <a:rPr lang="en-GB" dirty="0">
                <a:latin typeface="Comic Sans MS" panose="030F0702030302020204" pitchFamily="66" charset="0"/>
              </a:rPr>
              <a:t>‘Jimson Weed’ </a:t>
            </a:r>
          </a:p>
          <a:p>
            <a:r>
              <a:rPr lang="en-GB" dirty="0">
                <a:latin typeface="Comic Sans MS" panose="030F0702030302020204" pitchFamily="66" charset="0"/>
              </a:rPr>
              <a:t>Oil on canvas </a:t>
            </a:r>
          </a:p>
          <a:p>
            <a:r>
              <a:rPr lang="en-GB" dirty="0">
                <a:latin typeface="Comic Sans MS" panose="030F0702030302020204" pitchFamily="66" charset="0"/>
              </a:rPr>
              <a:t>1932 </a:t>
            </a:r>
          </a:p>
        </p:txBody>
      </p:sp>
      <p:pic>
        <p:nvPicPr>
          <p:cNvPr id="1028" name="Picture 4" descr="Rare Facts Artist Georgia O'Keeffe - Georgia O'Keeffe's Secret Momen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8606" y="822959"/>
            <a:ext cx="3813883" cy="381984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9640388" y="822959"/>
            <a:ext cx="2272938" cy="923330"/>
          </a:xfrm>
          <a:prstGeom prst="rect">
            <a:avLst/>
          </a:prstGeom>
          <a:noFill/>
        </p:spPr>
        <p:txBody>
          <a:bodyPr wrap="square" rtlCol="0">
            <a:spAutoFit/>
          </a:bodyPr>
          <a:lstStyle/>
          <a:p>
            <a:r>
              <a:rPr lang="en-GB" dirty="0" smtClean="0">
                <a:latin typeface="Comic Sans MS" panose="030F0702030302020204" pitchFamily="66" charset="0"/>
              </a:rPr>
              <a:t>Georgia O’Keefe </a:t>
            </a:r>
          </a:p>
          <a:p>
            <a:r>
              <a:rPr lang="en-GB" dirty="0" smtClean="0">
                <a:latin typeface="Comic Sans MS" panose="030F0702030302020204" pitchFamily="66" charset="0"/>
              </a:rPr>
              <a:t>1887 - 1986 </a:t>
            </a:r>
          </a:p>
          <a:p>
            <a:endParaRPr lang="en-GB" dirty="0"/>
          </a:p>
        </p:txBody>
      </p:sp>
    </p:spTree>
    <p:extLst>
      <p:ext uri="{BB962C8B-B14F-4D97-AF65-F5344CB8AC3E}">
        <p14:creationId xmlns:p14="http://schemas.microsoft.com/office/powerpoint/2010/main" val="16736991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anna Red and Orange"/>
          <p:cNvPicPr>
            <a:picLocks noChangeAspect="1" noChangeArrowheads="1"/>
          </p:cNvPicPr>
          <p:nvPr/>
        </p:nvPicPr>
        <p:blipFill>
          <a:blip r:embed="rId2"/>
          <a:srcRect/>
          <a:stretch>
            <a:fillRect/>
          </a:stretch>
        </p:blipFill>
        <p:spPr bwMode="auto">
          <a:xfrm>
            <a:off x="323017" y="205947"/>
            <a:ext cx="4857784" cy="6080345"/>
          </a:xfrm>
          <a:prstGeom prst="rect">
            <a:avLst/>
          </a:prstGeom>
          <a:noFill/>
        </p:spPr>
      </p:pic>
      <p:sp>
        <p:nvSpPr>
          <p:cNvPr id="3" name="Rectangle 2"/>
          <p:cNvSpPr/>
          <p:nvPr/>
        </p:nvSpPr>
        <p:spPr>
          <a:xfrm>
            <a:off x="323017" y="6381487"/>
            <a:ext cx="8460377" cy="369332"/>
          </a:xfrm>
          <a:prstGeom prst="rect">
            <a:avLst/>
          </a:prstGeom>
        </p:spPr>
        <p:txBody>
          <a:bodyPr wrap="square">
            <a:spAutoFit/>
          </a:bodyPr>
          <a:lstStyle/>
          <a:p>
            <a:r>
              <a:rPr lang="en-GB" dirty="0">
                <a:latin typeface="Comic Sans MS" panose="030F0702030302020204" pitchFamily="66" charset="0"/>
              </a:rPr>
              <a:t>‘</a:t>
            </a:r>
            <a:r>
              <a:rPr lang="en-GB" dirty="0">
                <a:latin typeface="Comic Sans MS" panose="030F0702030302020204" pitchFamily="66" charset="0"/>
                <a:cs typeface="Arial" panose="020B0604020202020204" pitchFamily="34" charset="0"/>
              </a:rPr>
              <a:t>Canna Red and Orange’ </a:t>
            </a:r>
            <a:r>
              <a:rPr lang="en-GB" dirty="0" smtClean="0">
                <a:latin typeface="Comic Sans MS" panose="030F0702030302020204" pitchFamily="66" charset="0"/>
                <a:cs typeface="Arial" panose="020B0604020202020204" pitchFamily="34" charset="0"/>
              </a:rPr>
              <a:t>Oil </a:t>
            </a:r>
            <a:r>
              <a:rPr lang="en-GB" dirty="0">
                <a:latin typeface="Comic Sans MS" panose="030F0702030302020204" pitchFamily="66" charset="0"/>
                <a:cs typeface="Arial" panose="020B0604020202020204" pitchFamily="34" charset="0"/>
              </a:rPr>
              <a:t>on </a:t>
            </a:r>
            <a:r>
              <a:rPr lang="en-GB" dirty="0" smtClean="0">
                <a:latin typeface="Comic Sans MS" panose="030F0702030302020204" pitchFamily="66" charset="0"/>
                <a:cs typeface="Arial" panose="020B0604020202020204" pitchFamily="34" charset="0"/>
              </a:rPr>
              <a:t>canvas 1926</a:t>
            </a:r>
            <a:endParaRPr lang="en-GB" dirty="0">
              <a:latin typeface="Comic Sans MS" panose="030F0702030302020204" pitchFamily="66" charset="0"/>
              <a:cs typeface="Arial" panose="020B0604020202020204" pitchFamily="34" charset="0"/>
            </a:endParaRPr>
          </a:p>
        </p:txBody>
      </p:sp>
      <p:pic>
        <p:nvPicPr>
          <p:cNvPr id="4" name="Picture 3" descr="Red Canna, 1924 by Georgia O'Keeff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9917" y="205947"/>
            <a:ext cx="5066953" cy="608034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276367" y="6361892"/>
            <a:ext cx="4251484" cy="369332"/>
          </a:xfrm>
          <a:prstGeom prst="rect">
            <a:avLst/>
          </a:prstGeom>
        </p:spPr>
        <p:txBody>
          <a:bodyPr wrap="none">
            <a:spAutoFit/>
          </a:bodyPr>
          <a:lstStyle/>
          <a:p>
            <a:pPr algn="ctr"/>
            <a:r>
              <a:rPr lang="en-US" dirty="0">
                <a:latin typeface="Comic Sans MS" panose="030F0702030302020204" pitchFamily="66" charset="0"/>
              </a:rPr>
              <a:t>Red Canna, 1924 by Georgia O'Keeffe</a:t>
            </a:r>
          </a:p>
        </p:txBody>
      </p:sp>
    </p:spTree>
    <p:extLst>
      <p:ext uri="{BB962C8B-B14F-4D97-AF65-F5344CB8AC3E}">
        <p14:creationId xmlns:p14="http://schemas.microsoft.com/office/powerpoint/2010/main" val="345266598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66206" y="522514"/>
            <a:ext cx="10907485" cy="3416320"/>
          </a:xfrm>
          <a:prstGeom prst="rect">
            <a:avLst/>
          </a:prstGeom>
          <a:noFill/>
        </p:spPr>
        <p:txBody>
          <a:bodyPr wrap="square" rtlCol="0">
            <a:spAutoFit/>
          </a:bodyPr>
          <a:lstStyle/>
          <a:p>
            <a:r>
              <a:rPr lang="en-GB" b="1" u="sng" dirty="0" smtClean="0">
                <a:solidFill>
                  <a:schemeClr val="accent4"/>
                </a:solidFill>
                <a:latin typeface="Comic Sans MS" panose="030F0702030302020204" pitchFamily="66" charset="0"/>
              </a:rPr>
              <a:t>Task 2/Week 2</a:t>
            </a:r>
          </a:p>
          <a:p>
            <a:endParaRPr lang="en-GB" b="1" u="sng" dirty="0">
              <a:solidFill>
                <a:schemeClr val="accent4"/>
              </a:solidFill>
              <a:latin typeface="Comic Sans MS" panose="030F0702030302020204" pitchFamily="66" charset="0"/>
            </a:endParaRPr>
          </a:p>
          <a:p>
            <a:r>
              <a:rPr lang="en-GB" dirty="0" smtClean="0">
                <a:solidFill>
                  <a:schemeClr val="accent4"/>
                </a:solidFill>
                <a:latin typeface="Comic Sans MS" panose="030F0702030302020204" pitchFamily="66" charset="0"/>
              </a:rPr>
              <a:t>Look at the flower paintings by Georgia O’Keefe. Notice how she has drawn the flowers very large. </a:t>
            </a:r>
          </a:p>
          <a:p>
            <a:r>
              <a:rPr lang="en-GB" dirty="0" smtClean="0">
                <a:solidFill>
                  <a:schemeClr val="accent4"/>
                </a:solidFill>
                <a:latin typeface="Comic Sans MS" panose="030F0702030302020204" pitchFamily="66" charset="0"/>
              </a:rPr>
              <a:t>Draw a flower and use the whole page. This will be a close up version of the flower so you can add detail including the centre of the flower and any shapes or patterns. </a:t>
            </a:r>
          </a:p>
          <a:p>
            <a:r>
              <a:rPr lang="en-GB" dirty="0" smtClean="0">
                <a:solidFill>
                  <a:schemeClr val="accent4"/>
                </a:solidFill>
                <a:latin typeface="Comic Sans MS" panose="030F0702030302020204" pitchFamily="66" charset="0"/>
              </a:rPr>
              <a:t>Add colour to your flower using pencils or paints. </a:t>
            </a:r>
          </a:p>
          <a:p>
            <a:endParaRPr lang="en-GB" dirty="0">
              <a:solidFill>
                <a:schemeClr val="accent4"/>
              </a:solidFill>
              <a:latin typeface="Comic Sans MS" panose="030F0702030302020204" pitchFamily="66" charset="0"/>
            </a:endParaRPr>
          </a:p>
          <a:p>
            <a:endParaRPr lang="en-GB" dirty="0" smtClean="0">
              <a:solidFill>
                <a:schemeClr val="accent4"/>
              </a:solidFill>
              <a:latin typeface="Comic Sans MS" panose="030F0702030302020204" pitchFamily="66" charset="0"/>
            </a:endParaRPr>
          </a:p>
          <a:p>
            <a:r>
              <a:rPr lang="en-GB" dirty="0" smtClean="0">
                <a:solidFill>
                  <a:schemeClr val="accent4"/>
                </a:solidFill>
                <a:latin typeface="Comic Sans MS" panose="030F0702030302020204" pitchFamily="66" charset="0"/>
              </a:rPr>
              <a:t>If you would like to read more about Georgia O’Keefe click the link below </a:t>
            </a:r>
          </a:p>
          <a:p>
            <a:endParaRPr lang="en-GB" dirty="0">
              <a:solidFill>
                <a:schemeClr val="accent4"/>
              </a:solidFill>
              <a:latin typeface="Comic Sans MS" panose="030F0702030302020204" pitchFamily="66" charset="0"/>
            </a:endParaRPr>
          </a:p>
          <a:p>
            <a:r>
              <a:rPr lang="en-GB" dirty="0">
                <a:hlinkClick r:id="rId2"/>
              </a:rPr>
              <a:t>https://</a:t>
            </a:r>
            <a:r>
              <a:rPr lang="en-GB" dirty="0" smtClean="0">
                <a:hlinkClick r:id="rId2"/>
              </a:rPr>
              <a:t>www.twinkl.co.uk/resource/t2-a-163-georgia-okeeffe-information-powerpoint</a:t>
            </a:r>
            <a:r>
              <a:rPr lang="en-GB" dirty="0" smtClean="0"/>
              <a:t> </a:t>
            </a:r>
            <a:endParaRPr lang="en-GB" dirty="0" smtClean="0">
              <a:solidFill>
                <a:schemeClr val="accent4"/>
              </a:solidFill>
              <a:latin typeface="Comic Sans MS" panose="030F0702030302020204" pitchFamily="66" charset="0"/>
            </a:endParaRPr>
          </a:p>
          <a:p>
            <a:r>
              <a:rPr lang="en-GB" dirty="0" smtClean="0">
                <a:solidFill>
                  <a:schemeClr val="accent4"/>
                </a:solidFill>
                <a:latin typeface="Comic Sans MS" panose="030F0702030302020204" pitchFamily="66" charset="0"/>
              </a:rPr>
              <a:t> </a:t>
            </a:r>
            <a:r>
              <a:rPr lang="en-GB" b="1" u="sng" dirty="0" smtClean="0">
                <a:solidFill>
                  <a:schemeClr val="accent4"/>
                </a:solidFill>
                <a:latin typeface="Comic Sans MS" panose="030F0702030302020204" pitchFamily="66" charset="0"/>
              </a:rPr>
              <a:t> </a:t>
            </a:r>
            <a:endParaRPr lang="en-GB" b="1" u="sng" dirty="0">
              <a:solidFill>
                <a:schemeClr val="accent4"/>
              </a:solidFill>
              <a:latin typeface="Comic Sans MS" panose="030F0702030302020204" pitchFamily="66" charset="0"/>
            </a:endParaRPr>
          </a:p>
        </p:txBody>
      </p:sp>
    </p:spTree>
    <p:extLst>
      <p:ext uri="{BB962C8B-B14F-4D97-AF65-F5344CB8AC3E}">
        <p14:creationId xmlns:p14="http://schemas.microsoft.com/office/powerpoint/2010/main" val="243484175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95472" y="6454247"/>
            <a:ext cx="7858180" cy="369332"/>
          </a:xfrm>
          <a:prstGeom prst="rect">
            <a:avLst/>
          </a:prstGeom>
          <a:noFill/>
        </p:spPr>
        <p:txBody>
          <a:bodyPr wrap="square" rtlCol="0">
            <a:spAutoFit/>
          </a:bodyPr>
          <a:lstStyle/>
          <a:p>
            <a:r>
              <a:rPr lang="en-GB" b="1" dirty="0"/>
              <a:t>Kandinsky "Colour Study. Squares with Concentric Circles". 1913 </a:t>
            </a:r>
            <a:endParaRPr lang="en-GB" dirty="0"/>
          </a:p>
        </p:txBody>
      </p:sp>
      <p:pic>
        <p:nvPicPr>
          <p:cNvPr id="1028" name="Picture 4" descr="Painter Wassily Kandinsky. Painting. Color Study. Squares with Concentric Circles. 1913 year"/>
          <p:cNvPicPr>
            <a:picLocks noChangeAspect="1" noChangeArrowheads="1"/>
          </p:cNvPicPr>
          <p:nvPr/>
        </p:nvPicPr>
        <p:blipFill>
          <a:blip r:embed="rId2" cstate="print"/>
          <a:srcRect/>
          <a:stretch>
            <a:fillRect/>
          </a:stretch>
        </p:blipFill>
        <p:spPr bwMode="auto">
          <a:xfrm>
            <a:off x="2095472" y="686290"/>
            <a:ext cx="7786742" cy="5767957"/>
          </a:xfrm>
          <a:prstGeom prst="rect">
            <a:avLst/>
          </a:prstGeom>
          <a:noFill/>
        </p:spPr>
      </p:pic>
      <p:sp>
        <p:nvSpPr>
          <p:cNvPr id="2" name="TextBox 1"/>
          <p:cNvSpPr txBox="1"/>
          <p:nvPr/>
        </p:nvSpPr>
        <p:spPr>
          <a:xfrm>
            <a:off x="1946366" y="0"/>
            <a:ext cx="8112034" cy="369332"/>
          </a:xfrm>
          <a:prstGeom prst="rect">
            <a:avLst/>
          </a:prstGeom>
          <a:noFill/>
        </p:spPr>
        <p:txBody>
          <a:bodyPr wrap="square" rtlCol="0">
            <a:spAutoFit/>
          </a:bodyPr>
          <a:lstStyle/>
          <a:p>
            <a:r>
              <a:rPr lang="en-GB" b="1" u="sng" dirty="0" smtClean="0">
                <a:solidFill>
                  <a:schemeClr val="accent6">
                    <a:lumMod val="75000"/>
                  </a:schemeClr>
                </a:solidFill>
                <a:latin typeface="Comic Sans MS" panose="030F0702030302020204" pitchFamily="66" charset="0"/>
              </a:rPr>
              <a:t>Task 3/Week3 Kandinsky Flowers </a:t>
            </a:r>
            <a:endParaRPr lang="en-GB" b="1" u="sng" dirty="0">
              <a:solidFill>
                <a:schemeClr val="accent6">
                  <a:lumMod val="75000"/>
                </a:schemeClr>
              </a:solidFill>
              <a:latin typeface="Comic Sans MS" panose="030F0702030302020204" pitchFamily="66" charset="0"/>
            </a:endParaRPr>
          </a:p>
        </p:txBody>
      </p:sp>
    </p:spTree>
    <p:extLst>
      <p:ext uri="{BB962C8B-B14F-4D97-AF65-F5344CB8AC3E}">
        <p14:creationId xmlns:p14="http://schemas.microsoft.com/office/powerpoint/2010/main" val="16690653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618616" y="-1143000"/>
            <a:ext cx="6858000" cy="9144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142944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40080" y="365760"/>
            <a:ext cx="10972800" cy="6247864"/>
          </a:xfrm>
          <a:prstGeom prst="rect">
            <a:avLst/>
          </a:prstGeom>
          <a:noFill/>
        </p:spPr>
        <p:txBody>
          <a:bodyPr wrap="square" rtlCol="0">
            <a:spAutoFit/>
          </a:bodyPr>
          <a:lstStyle/>
          <a:p>
            <a:r>
              <a:rPr lang="en-GB" sz="2000" u="sng" dirty="0" smtClean="0">
                <a:solidFill>
                  <a:schemeClr val="accent6"/>
                </a:solidFill>
                <a:latin typeface="Comic Sans MS" panose="030F0702030302020204" pitchFamily="66" charset="0"/>
              </a:rPr>
              <a:t>Task 3/Week 3 </a:t>
            </a:r>
          </a:p>
          <a:p>
            <a:r>
              <a:rPr lang="en-GB" sz="2000" dirty="0" smtClean="0">
                <a:solidFill>
                  <a:schemeClr val="accent6"/>
                </a:solidFill>
                <a:latin typeface="Comic Sans MS" panose="030F0702030302020204" pitchFamily="66" charset="0"/>
              </a:rPr>
              <a:t>Create Kandinsky flowers inspired by his circle painting. </a:t>
            </a:r>
          </a:p>
          <a:p>
            <a:r>
              <a:rPr lang="en-GB" sz="2000" dirty="0" smtClean="0">
                <a:solidFill>
                  <a:schemeClr val="accent6"/>
                </a:solidFill>
                <a:latin typeface="Comic Sans MS" panose="030F0702030302020204" pitchFamily="66" charset="0"/>
              </a:rPr>
              <a:t>Paint a rainbow background and add drawings of round flowers. You can use the black and white circles to help you. </a:t>
            </a:r>
          </a:p>
          <a:p>
            <a:r>
              <a:rPr lang="en-GB" sz="2000" dirty="0" smtClean="0">
                <a:solidFill>
                  <a:schemeClr val="accent6"/>
                </a:solidFill>
                <a:latin typeface="Comic Sans MS" panose="030F0702030302020204" pitchFamily="66" charset="0"/>
              </a:rPr>
              <a:t>Try and use at least 10 different colours. </a:t>
            </a:r>
          </a:p>
          <a:p>
            <a:r>
              <a:rPr lang="en-GB" sz="2000" dirty="0" smtClean="0">
                <a:solidFill>
                  <a:schemeClr val="accent6"/>
                </a:solidFill>
                <a:latin typeface="Comic Sans MS" panose="030F0702030302020204" pitchFamily="66" charset="0"/>
              </a:rPr>
              <a:t>You can try and mix your own colours. Remember you could use complimentary colours. </a:t>
            </a:r>
          </a:p>
          <a:p>
            <a:endParaRPr lang="en-GB" sz="2000" dirty="0">
              <a:solidFill>
                <a:schemeClr val="accent6"/>
              </a:solidFill>
              <a:latin typeface="Comic Sans MS" panose="030F0702030302020204" pitchFamily="66" charset="0"/>
            </a:endParaRPr>
          </a:p>
          <a:p>
            <a:endParaRPr lang="en-GB" sz="2000" dirty="0" smtClean="0">
              <a:solidFill>
                <a:schemeClr val="accent6"/>
              </a:solidFill>
              <a:latin typeface="Comic Sans MS" panose="030F0702030302020204" pitchFamily="66" charset="0"/>
            </a:endParaRPr>
          </a:p>
          <a:p>
            <a:r>
              <a:rPr lang="en-GB" sz="2000" dirty="0" smtClean="0">
                <a:solidFill>
                  <a:schemeClr val="accent6"/>
                </a:solidFill>
                <a:latin typeface="Comic Sans MS" panose="030F0702030302020204" pitchFamily="66" charset="0"/>
              </a:rPr>
              <a:t>                                               Complimentary colours sit opposite each other on the colour</a:t>
            </a:r>
          </a:p>
          <a:p>
            <a:r>
              <a:rPr lang="en-GB" sz="2000" dirty="0">
                <a:solidFill>
                  <a:schemeClr val="accent6"/>
                </a:solidFill>
                <a:latin typeface="Comic Sans MS" panose="030F0702030302020204" pitchFamily="66" charset="0"/>
              </a:rPr>
              <a:t> </a:t>
            </a:r>
            <a:r>
              <a:rPr lang="en-GB" sz="2000" dirty="0" smtClean="0">
                <a:solidFill>
                  <a:schemeClr val="accent6"/>
                </a:solidFill>
                <a:latin typeface="Comic Sans MS" panose="030F0702030302020204" pitchFamily="66" charset="0"/>
              </a:rPr>
              <a:t>                                              wheel. </a:t>
            </a:r>
          </a:p>
          <a:p>
            <a:r>
              <a:rPr lang="en-GB" sz="2000" dirty="0">
                <a:solidFill>
                  <a:schemeClr val="accent6"/>
                </a:solidFill>
                <a:latin typeface="Comic Sans MS" panose="030F0702030302020204" pitchFamily="66" charset="0"/>
              </a:rPr>
              <a:t> </a:t>
            </a:r>
            <a:r>
              <a:rPr lang="en-GB" sz="2000" dirty="0" smtClean="0">
                <a:solidFill>
                  <a:schemeClr val="accent6"/>
                </a:solidFill>
                <a:latin typeface="Comic Sans MS" panose="030F0702030302020204" pitchFamily="66" charset="0"/>
              </a:rPr>
              <a:t>                                              </a:t>
            </a:r>
            <a:r>
              <a:rPr lang="en-GB" sz="2000" dirty="0" smtClean="0">
                <a:solidFill>
                  <a:srgbClr val="FF0000"/>
                </a:solidFill>
                <a:latin typeface="Comic Sans MS" panose="030F0702030302020204" pitchFamily="66" charset="0"/>
              </a:rPr>
              <a:t>Red</a:t>
            </a:r>
            <a:r>
              <a:rPr lang="en-GB" sz="2000" dirty="0" smtClean="0">
                <a:solidFill>
                  <a:schemeClr val="accent6"/>
                </a:solidFill>
                <a:latin typeface="Comic Sans MS" panose="030F0702030302020204" pitchFamily="66" charset="0"/>
              </a:rPr>
              <a:t> and green </a:t>
            </a:r>
          </a:p>
          <a:p>
            <a:r>
              <a:rPr lang="en-GB" sz="2000" dirty="0">
                <a:solidFill>
                  <a:schemeClr val="accent6"/>
                </a:solidFill>
                <a:latin typeface="Comic Sans MS" panose="030F0702030302020204" pitchFamily="66" charset="0"/>
              </a:rPr>
              <a:t> </a:t>
            </a:r>
            <a:r>
              <a:rPr lang="en-GB" sz="2000" dirty="0" smtClean="0">
                <a:solidFill>
                  <a:schemeClr val="accent6"/>
                </a:solidFill>
                <a:latin typeface="Comic Sans MS" panose="030F0702030302020204" pitchFamily="66" charset="0"/>
              </a:rPr>
              <a:t>                                              </a:t>
            </a:r>
            <a:r>
              <a:rPr lang="en-GB" sz="2000" dirty="0" smtClean="0">
                <a:solidFill>
                  <a:srgbClr val="FFC000"/>
                </a:solidFill>
                <a:latin typeface="Comic Sans MS" panose="030F0702030302020204" pitchFamily="66" charset="0"/>
              </a:rPr>
              <a:t>Orange</a:t>
            </a:r>
            <a:r>
              <a:rPr lang="en-GB" sz="2000" dirty="0" smtClean="0">
                <a:solidFill>
                  <a:schemeClr val="accent6"/>
                </a:solidFill>
                <a:latin typeface="Comic Sans MS" panose="030F0702030302020204" pitchFamily="66" charset="0"/>
              </a:rPr>
              <a:t> and </a:t>
            </a:r>
            <a:r>
              <a:rPr lang="en-GB" sz="2000" dirty="0" smtClean="0">
                <a:solidFill>
                  <a:srgbClr val="00B0F0"/>
                </a:solidFill>
                <a:latin typeface="Comic Sans MS" panose="030F0702030302020204" pitchFamily="66" charset="0"/>
              </a:rPr>
              <a:t>blue</a:t>
            </a:r>
            <a:r>
              <a:rPr lang="en-GB" sz="2000" dirty="0" smtClean="0">
                <a:solidFill>
                  <a:schemeClr val="accent6"/>
                </a:solidFill>
                <a:latin typeface="Comic Sans MS" panose="030F0702030302020204" pitchFamily="66" charset="0"/>
              </a:rPr>
              <a:t>  </a:t>
            </a:r>
          </a:p>
          <a:p>
            <a:r>
              <a:rPr lang="en-GB" sz="2000" dirty="0">
                <a:solidFill>
                  <a:schemeClr val="accent6"/>
                </a:solidFill>
                <a:latin typeface="Comic Sans MS" panose="030F0702030302020204" pitchFamily="66" charset="0"/>
              </a:rPr>
              <a:t> </a:t>
            </a:r>
            <a:r>
              <a:rPr lang="en-GB" sz="2000" dirty="0" smtClean="0">
                <a:solidFill>
                  <a:schemeClr val="accent6"/>
                </a:solidFill>
                <a:latin typeface="Comic Sans MS" panose="030F0702030302020204" pitchFamily="66" charset="0"/>
              </a:rPr>
              <a:t>                                             </a:t>
            </a:r>
            <a:r>
              <a:rPr lang="en-GB" sz="2000" dirty="0" smtClean="0">
                <a:solidFill>
                  <a:srgbClr val="7030A0"/>
                </a:solidFill>
                <a:latin typeface="Comic Sans MS" panose="030F0702030302020204" pitchFamily="66" charset="0"/>
              </a:rPr>
              <a:t> Purple </a:t>
            </a:r>
            <a:r>
              <a:rPr lang="en-GB" sz="2000" dirty="0" smtClean="0">
                <a:solidFill>
                  <a:schemeClr val="accent6"/>
                </a:solidFill>
                <a:latin typeface="Comic Sans MS" panose="030F0702030302020204" pitchFamily="66" charset="0"/>
              </a:rPr>
              <a:t>and </a:t>
            </a:r>
            <a:r>
              <a:rPr lang="en-GB" sz="2000" dirty="0" smtClean="0">
                <a:solidFill>
                  <a:srgbClr val="FFFF00"/>
                </a:solidFill>
                <a:latin typeface="Comic Sans MS" panose="030F0702030302020204" pitchFamily="66" charset="0"/>
              </a:rPr>
              <a:t>yellow</a:t>
            </a:r>
            <a:r>
              <a:rPr lang="en-GB" sz="2000" dirty="0" smtClean="0">
                <a:solidFill>
                  <a:schemeClr val="accent6"/>
                </a:solidFill>
                <a:latin typeface="Comic Sans MS" panose="030F0702030302020204" pitchFamily="66" charset="0"/>
              </a:rPr>
              <a:t>. </a:t>
            </a:r>
          </a:p>
          <a:p>
            <a:r>
              <a:rPr lang="en-GB" sz="2000" dirty="0">
                <a:solidFill>
                  <a:schemeClr val="accent6"/>
                </a:solidFill>
                <a:latin typeface="Comic Sans MS" panose="030F0702030302020204" pitchFamily="66" charset="0"/>
              </a:rPr>
              <a:t> </a:t>
            </a:r>
            <a:r>
              <a:rPr lang="en-GB" sz="2000" dirty="0" smtClean="0">
                <a:solidFill>
                  <a:schemeClr val="accent6"/>
                </a:solidFill>
                <a:latin typeface="Comic Sans MS" panose="030F0702030302020204" pitchFamily="66" charset="0"/>
              </a:rPr>
              <a:t>                                              </a:t>
            </a:r>
          </a:p>
          <a:p>
            <a:r>
              <a:rPr lang="en-GB" sz="2000" dirty="0">
                <a:solidFill>
                  <a:schemeClr val="accent6"/>
                </a:solidFill>
                <a:latin typeface="Comic Sans MS" panose="030F0702030302020204" pitchFamily="66" charset="0"/>
              </a:rPr>
              <a:t> </a:t>
            </a:r>
            <a:r>
              <a:rPr lang="en-GB" sz="2000" dirty="0" smtClean="0">
                <a:solidFill>
                  <a:schemeClr val="accent6"/>
                </a:solidFill>
                <a:latin typeface="Comic Sans MS" panose="030F0702030302020204" pitchFamily="66" charset="0"/>
              </a:rPr>
              <a:t>                                               Try and use these colours together when you are painting </a:t>
            </a:r>
          </a:p>
          <a:p>
            <a:r>
              <a:rPr lang="en-GB" sz="2000" dirty="0">
                <a:solidFill>
                  <a:schemeClr val="accent6"/>
                </a:solidFill>
                <a:latin typeface="Comic Sans MS" panose="030F0702030302020204" pitchFamily="66" charset="0"/>
              </a:rPr>
              <a:t> </a:t>
            </a:r>
            <a:r>
              <a:rPr lang="en-GB" sz="2000" dirty="0" smtClean="0">
                <a:solidFill>
                  <a:schemeClr val="accent6"/>
                </a:solidFill>
                <a:latin typeface="Comic Sans MS" panose="030F0702030302020204" pitchFamily="66" charset="0"/>
              </a:rPr>
              <a:t>                                               your round flowers. </a:t>
            </a:r>
          </a:p>
          <a:p>
            <a:endParaRPr lang="en-GB" sz="2000" dirty="0">
              <a:solidFill>
                <a:schemeClr val="accent6"/>
              </a:solidFill>
              <a:latin typeface="Comic Sans MS" panose="030F0702030302020204" pitchFamily="66" charset="0"/>
            </a:endParaRPr>
          </a:p>
          <a:p>
            <a:endParaRPr lang="en-GB" sz="2000" dirty="0">
              <a:solidFill>
                <a:schemeClr val="accent6"/>
              </a:solidFill>
              <a:latin typeface="Comic Sans MS" panose="030F0702030302020204" pitchFamily="66" charset="0"/>
            </a:endParaRPr>
          </a:p>
          <a:p>
            <a:endParaRPr lang="en-GB" sz="2000" dirty="0" smtClean="0">
              <a:solidFill>
                <a:schemeClr val="accent6"/>
              </a:solidFill>
              <a:latin typeface="Comic Sans MS" panose="030F0702030302020204" pitchFamily="66" charset="0"/>
            </a:endParaRPr>
          </a:p>
          <a:p>
            <a:endParaRPr lang="en-GB" sz="2000" dirty="0">
              <a:solidFill>
                <a:schemeClr val="accent6"/>
              </a:solidFill>
              <a:latin typeface="Comic Sans MS" panose="030F0702030302020204" pitchFamily="66" charset="0"/>
            </a:endParaRPr>
          </a:p>
        </p:txBody>
      </p:sp>
      <p:pic>
        <p:nvPicPr>
          <p:cNvPr id="3" name="Picture 7" descr="Colour%20Whe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 y="2372703"/>
            <a:ext cx="3344289" cy="2941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256577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239</TotalTime>
  <Words>463</Words>
  <Application>Microsoft Office PowerPoint</Application>
  <PresentationFormat>Widescreen</PresentationFormat>
  <Paragraphs>61</Paragraphs>
  <Slides>19</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19</vt:i4>
      </vt:variant>
    </vt:vector>
  </HeadingPairs>
  <TitlesOfParts>
    <vt:vector size="28" baseType="lpstr">
      <vt:lpstr>Arial</vt:lpstr>
      <vt:lpstr>Calibri</vt:lpstr>
      <vt:lpstr>Calibri Light</vt:lpstr>
      <vt:lpstr>Comic Sans MS</vt:lpstr>
      <vt:lpstr>ProximaNova-Regular</vt:lpstr>
      <vt:lpstr>ProximaNova-SemiBold</vt:lpstr>
      <vt:lpstr>Tate regular</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Ifield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 Browne</dc:creator>
  <cp:lastModifiedBy>Janine Nayler</cp:lastModifiedBy>
  <cp:revision>22</cp:revision>
  <dcterms:created xsi:type="dcterms:W3CDTF">2018-01-04T17:22:56Z</dcterms:created>
  <dcterms:modified xsi:type="dcterms:W3CDTF">2020-05-22T13:06:13Z</dcterms:modified>
</cp:coreProperties>
</file>