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6"/>
  </p:notesMasterIdLst>
  <p:handoutMasterIdLst>
    <p:handoutMasterId r:id="rId27"/>
  </p:handoutMasterIdLst>
  <p:sldIdLst>
    <p:sldId id="305" r:id="rId5"/>
    <p:sldId id="310" r:id="rId6"/>
    <p:sldId id="263" r:id="rId7"/>
    <p:sldId id="264" r:id="rId8"/>
    <p:sldId id="311" r:id="rId9"/>
    <p:sldId id="289" r:id="rId10"/>
    <p:sldId id="295" r:id="rId11"/>
    <p:sldId id="290" r:id="rId12"/>
    <p:sldId id="296" r:id="rId13"/>
    <p:sldId id="307" r:id="rId14"/>
    <p:sldId id="306" r:id="rId15"/>
    <p:sldId id="291" r:id="rId16"/>
    <p:sldId id="297" r:id="rId17"/>
    <p:sldId id="308" r:id="rId18"/>
    <p:sldId id="292" r:id="rId19"/>
    <p:sldId id="298" r:id="rId20"/>
    <p:sldId id="309" r:id="rId21"/>
    <p:sldId id="293" r:id="rId22"/>
    <p:sldId id="299" r:id="rId23"/>
    <p:sldId id="288" r:id="rId24"/>
    <p:sldId id="267" r:id="rId25"/>
  </p:sldIdLst>
  <p:sldSz cx="9144000" cy="6858000" type="screen4x3"/>
  <p:notesSz cx="6858000" cy="9144000"/>
  <p:embeddedFontLst>
    <p:embeddedFont>
      <p:font typeface="Tuffy-TTF" panose="020B0603060100000000" charset="0"/>
      <p:regular r:id="rId28"/>
      <p:bold r:id="rId29"/>
      <p:italic r:id="rId30"/>
      <p:boldItalic r:id="rId31"/>
    </p:embeddedFont>
    <p:embeddedFont>
      <p:font typeface="Sassoon Infant Rg" panose="02000503030000020003" charset="0"/>
      <p:regular r:id="rId32"/>
      <p:bold r:id="rId33"/>
    </p:embeddedFont>
    <p:embeddedFont>
      <p:font typeface="Twinkl SemiBold" charset="0"/>
      <p:regular r:id="rId34"/>
      <p:bold r:id="rId35"/>
    </p:embeddedFont>
    <p:embeddedFont>
      <p:font typeface="Twinkl" panose="020B0604020202020204" charset="0"/>
      <p:regular r:id="rId36"/>
      <p:bold r:id="rId37"/>
    </p:embeddedFont>
    <p:embeddedFont>
      <p:font typeface="Roboto" panose="020B0604020202020204" charset="0"/>
      <p:regular r:id="rId38"/>
      <p:bold r:id="rId39"/>
      <p:italic r:id="rId40"/>
      <p:boldItalic r:id="rId4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77"/>
        <a:ea typeface="+mn-ea"/>
        <a:cs typeface="+mn-cs"/>
      </a:defRPr>
    </a:lvl1pPr>
    <a:lvl2pPr marL="457200" algn="l" rtl="0" eaLnBrk="0" fontAlgn="base" hangingPunct="0">
      <a:spcBef>
        <a:spcPct val="0"/>
      </a:spcBef>
      <a:spcAft>
        <a:spcPct val="0"/>
      </a:spcAft>
      <a:defRPr kern="1200">
        <a:solidFill>
          <a:schemeClr val="tx1"/>
        </a:solidFill>
        <a:latin typeface="Twinkl" pitchFamily="2" charset="77"/>
        <a:ea typeface="+mn-ea"/>
        <a:cs typeface="+mn-cs"/>
      </a:defRPr>
    </a:lvl2pPr>
    <a:lvl3pPr marL="914400" algn="l" rtl="0" eaLnBrk="0" fontAlgn="base" hangingPunct="0">
      <a:spcBef>
        <a:spcPct val="0"/>
      </a:spcBef>
      <a:spcAft>
        <a:spcPct val="0"/>
      </a:spcAft>
      <a:defRPr kern="1200">
        <a:solidFill>
          <a:schemeClr val="tx1"/>
        </a:solidFill>
        <a:latin typeface="Twinkl" pitchFamily="2" charset="77"/>
        <a:ea typeface="+mn-ea"/>
        <a:cs typeface="+mn-cs"/>
      </a:defRPr>
    </a:lvl3pPr>
    <a:lvl4pPr marL="1371600" algn="l" rtl="0" eaLnBrk="0" fontAlgn="base" hangingPunct="0">
      <a:spcBef>
        <a:spcPct val="0"/>
      </a:spcBef>
      <a:spcAft>
        <a:spcPct val="0"/>
      </a:spcAft>
      <a:defRPr kern="1200">
        <a:solidFill>
          <a:schemeClr val="tx1"/>
        </a:solidFill>
        <a:latin typeface="Twinkl" pitchFamily="2" charset="77"/>
        <a:ea typeface="+mn-ea"/>
        <a:cs typeface="+mn-cs"/>
      </a:defRPr>
    </a:lvl4pPr>
    <a:lvl5pPr marL="1828800" algn="l" rtl="0" eaLnBrk="0" fontAlgn="base" hangingPunct="0">
      <a:spcBef>
        <a:spcPct val="0"/>
      </a:spcBef>
      <a:spcAft>
        <a:spcPct val="0"/>
      </a:spcAft>
      <a:defRPr kern="1200">
        <a:solidFill>
          <a:schemeClr val="tx1"/>
        </a:solidFill>
        <a:latin typeface="Twinkl" pitchFamily="2" charset="77"/>
        <a:ea typeface="+mn-ea"/>
        <a:cs typeface="+mn-cs"/>
      </a:defRPr>
    </a:lvl5pPr>
    <a:lvl6pPr marL="2286000" algn="l" defTabSz="914400" rtl="0" eaLnBrk="1" latinLnBrk="0" hangingPunct="1">
      <a:defRPr kern="1200">
        <a:solidFill>
          <a:schemeClr val="tx1"/>
        </a:solidFill>
        <a:latin typeface="Twinkl" pitchFamily="2" charset="77"/>
        <a:ea typeface="+mn-ea"/>
        <a:cs typeface="+mn-cs"/>
      </a:defRPr>
    </a:lvl6pPr>
    <a:lvl7pPr marL="2743200" algn="l" defTabSz="914400" rtl="0" eaLnBrk="1" latinLnBrk="0" hangingPunct="1">
      <a:defRPr kern="1200">
        <a:solidFill>
          <a:schemeClr val="tx1"/>
        </a:solidFill>
        <a:latin typeface="Twinkl" pitchFamily="2" charset="77"/>
        <a:ea typeface="+mn-ea"/>
        <a:cs typeface="+mn-cs"/>
      </a:defRPr>
    </a:lvl7pPr>
    <a:lvl8pPr marL="3200400" algn="l" defTabSz="914400" rtl="0" eaLnBrk="1" latinLnBrk="0" hangingPunct="1">
      <a:defRPr kern="1200">
        <a:solidFill>
          <a:schemeClr val="tx1"/>
        </a:solidFill>
        <a:latin typeface="Twinkl" pitchFamily="2" charset="77"/>
        <a:ea typeface="+mn-ea"/>
        <a:cs typeface="+mn-cs"/>
      </a:defRPr>
    </a:lvl8pPr>
    <a:lvl9pPr marL="3657600" algn="l" defTabSz="914400" rtl="0" eaLnBrk="1" latinLnBrk="0" hangingPunct="1">
      <a:defRPr kern="1200">
        <a:solidFill>
          <a:schemeClr val="tx1"/>
        </a:solidFill>
        <a:latin typeface="Twinkl" pitchFamily="2" charset="77"/>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70" autoAdjust="0"/>
    <p:restoredTop sz="94660"/>
  </p:normalViewPr>
  <p:slideViewPr>
    <p:cSldViewPr>
      <p:cViewPr varScale="1">
        <p:scale>
          <a:sx n="88" d="100"/>
          <a:sy n="88" d="100"/>
        </p:scale>
        <p:origin x="1104"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9" Type="http://schemas.openxmlformats.org/officeDocument/2006/relationships/font" Target="fonts/font12.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7.fntdata"/><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6.fntdata"/><Relationship Id="rId38" Type="http://schemas.openxmlformats.org/officeDocument/2006/relationships/font" Target="fonts/font11.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2.fntdata"/><Relationship Id="rId41" Type="http://schemas.openxmlformats.org/officeDocument/2006/relationships/font" Target="fonts/font1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4.fntdata"/><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4801C0C-7D19-1746-8EA0-7D211E5376B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301C0B3B-8C11-E44E-ACCD-6F93F82931D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1D987A31-979B-A64E-A6CC-1960A37EEECF}" type="datetimeFigureOut">
              <a:rPr lang="en-GB"/>
              <a:pPr>
                <a:defRPr/>
              </a:pPr>
              <a:t>04/01/2021</a:t>
            </a:fld>
            <a:endParaRPr lang="en-GB" dirty="0"/>
          </a:p>
        </p:txBody>
      </p:sp>
      <p:sp>
        <p:nvSpPr>
          <p:cNvPr id="4" name="Footer Placeholder 3">
            <a:extLst>
              <a:ext uri="{FF2B5EF4-FFF2-40B4-BE49-F238E27FC236}">
                <a16:creationId xmlns:a16="http://schemas.microsoft.com/office/drawing/2014/main" id="{76F1E916-9FC2-E241-AC89-5AFE832026E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a:extLst>
              <a:ext uri="{FF2B5EF4-FFF2-40B4-BE49-F238E27FC236}">
                <a16:creationId xmlns:a16="http://schemas.microsoft.com/office/drawing/2014/main" id="{F6D8E8AA-0EEC-DA45-A152-AB80AEE8DE2A}"/>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E23437E8-0FA3-A64C-B5F9-3F08A2439FBC}"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6886E33-5DD8-6446-A2B9-1C976DCB96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C0A91C1D-A56F-FE40-B3BF-DEFC2B4EFA04}"/>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858443EC-6A95-9441-886F-A08E41996E46}" type="datetimeFigureOut">
              <a:rPr lang="en-GB"/>
              <a:pPr>
                <a:defRPr/>
              </a:pPr>
              <a:t>04/01/2021</a:t>
            </a:fld>
            <a:endParaRPr lang="en-GB" dirty="0"/>
          </a:p>
        </p:txBody>
      </p:sp>
      <p:sp>
        <p:nvSpPr>
          <p:cNvPr id="4" name="Slide Image Placeholder 3">
            <a:extLst>
              <a:ext uri="{FF2B5EF4-FFF2-40B4-BE49-F238E27FC236}">
                <a16:creationId xmlns:a16="http://schemas.microsoft.com/office/drawing/2014/main" id="{73F195E3-45BC-7944-8122-0117BAC936CC}"/>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BB1A4EB6-6853-B040-A7E1-4254084B1C91}"/>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a:extLst>
              <a:ext uri="{FF2B5EF4-FFF2-40B4-BE49-F238E27FC236}">
                <a16:creationId xmlns:a16="http://schemas.microsoft.com/office/drawing/2014/main" id="{5F318174-ABE4-8C46-8F6B-1E3D3FAB6F17}"/>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4D213B20-7E35-EC4A-8C15-8AE81CC21D98}"/>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571C2B07-48BD-EA4B-84AB-D54B38404A1D}"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www.twinkl.co.uk/resources/twinkl-life" TargetMode="External"/><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287631-A024-B24A-96B2-86FBF7356D15}"/>
              </a:ext>
            </a:extLst>
          </p:cNvPr>
          <p:cNvSpPr/>
          <p:nvPr userDrawn="1"/>
        </p:nvSpPr>
        <p:spPr>
          <a:xfrm>
            <a:off x="0" y="0"/>
            <a:ext cx="9144000" cy="6858000"/>
          </a:xfrm>
          <a:prstGeom prst="rect">
            <a:avLst/>
          </a:prstGeom>
          <a:solidFill>
            <a:schemeClr val="accent5"/>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41153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7D8B265-2188-394D-8851-7F2CDDD5256C}"/>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a:extLst>
              <a:ext uri="{FF2B5EF4-FFF2-40B4-BE49-F238E27FC236}">
                <a16:creationId xmlns:a16="http://schemas.microsoft.com/office/drawing/2014/main" id="{F0960CBF-FBDD-754D-9D5B-F3A269807A64}"/>
              </a:ext>
            </a:extLst>
          </p:cNvPr>
          <p:cNvSpPr/>
          <p:nvPr userDrawn="1"/>
        </p:nvSpPr>
        <p:spPr>
          <a:xfrm>
            <a:off x="3995936" y="5445224"/>
            <a:ext cx="1008112" cy="936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5247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52ECC97F-F725-6946-84C6-4063EE7C577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2E684C3F-AF0C-9046-9756-421039DFE595}"/>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395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D9DBE5DA-AE99-EF46-9DFD-1C898B9E72C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44829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7CA8D9EB-3A97-2747-A503-5F695D6B5731}"/>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40A1EF15-E2B7-6445-AF83-78D6E3D25CBE}"/>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CD4AA023-FE48-8F42-BDE8-D98B606145B4}"/>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22AE903D-3231-B641-82C8-DDF24BB4E449}"/>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EA50DDAD-20D5-134C-9412-5642382D5F1F}"/>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08187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E919C4E-13D2-CA4C-B45A-3B694A1C7222}"/>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30863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D6B6C835-F60A-F64C-8DF1-B2A1F47E4AB3}"/>
              </a:ext>
            </a:extLst>
          </p:cNvPr>
          <p:cNvSpPr/>
          <p:nvPr userDrawn="1"/>
        </p:nvSpPr>
        <p:spPr>
          <a:xfrm>
            <a:off x="4067944" y="2960948"/>
            <a:ext cx="1008112" cy="936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0661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8A4611D-790E-8949-98A4-4D331E52D1B5}"/>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0A33A1C6-DC75-204E-AE27-867E9E426544}"/>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77"/>
        </a:defRPr>
      </a:lvl2pPr>
      <a:lvl3pPr algn="l" rtl="0" fontAlgn="base">
        <a:lnSpc>
          <a:spcPct val="90000"/>
        </a:lnSpc>
        <a:spcBef>
          <a:spcPct val="0"/>
        </a:spcBef>
        <a:spcAft>
          <a:spcPct val="0"/>
        </a:spcAft>
        <a:defRPr sz="4000" b="1">
          <a:solidFill>
            <a:srgbClr val="1C1C1C"/>
          </a:solidFill>
          <a:latin typeface="Twinkl" pitchFamily="2" charset="77"/>
        </a:defRPr>
      </a:lvl3pPr>
      <a:lvl4pPr algn="l" rtl="0" fontAlgn="base">
        <a:lnSpc>
          <a:spcPct val="90000"/>
        </a:lnSpc>
        <a:spcBef>
          <a:spcPct val="0"/>
        </a:spcBef>
        <a:spcAft>
          <a:spcPct val="0"/>
        </a:spcAft>
        <a:defRPr sz="4000" b="1">
          <a:solidFill>
            <a:srgbClr val="1C1C1C"/>
          </a:solidFill>
          <a:latin typeface="Twinkl" pitchFamily="2" charset="77"/>
        </a:defRPr>
      </a:lvl4pPr>
      <a:lvl5pPr algn="l" rtl="0" fontAlgn="base">
        <a:lnSpc>
          <a:spcPct val="90000"/>
        </a:lnSpc>
        <a:spcBef>
          <a:spcPct val="0"/>
        </a:spcBef>
        <a:spcAft>
          <a:spcPct val="0"/>
        </a:spcAft>
        <a:defRPr sz="4000" b="1">
          <a:solidFill>
            <a:srgbClr val="1C1C1C"/>
          </a:solidFill>
          <a:latin typeface="Twinkl" pitchFamily="2" charset="77"/>
        </a:defRPr>
      </a:lvl5pPr>
      <a:lvl6pPr marL="457200" algn="l" rtl="0" fontAlgn="base">
        <a:lnSpc>
          <a:spcPct val="90000"/>
        </a:lnSpc>
        <a:spcBef>
          <a:spcPct val="0"/>
        </a:spcBef>
        <a:spcAft>
          <a:spcPct val="0"/>
        </a:spcAft>
        <a:defRPr sz="4000" b="1">
          <a:solidFill>
            <a:srgbClr val="1C1C1C"/>
          </a:solidFill>
          <a:latin typeface="Twinkl" pitchFamily="2" charset="77"/>
        </a:defRPr>
      </a:lvl6pPr>
      <a:lvl7pPr marL="914400" algn="l" rtl="0" fontAlgn="base">
        <a:lnSpc>
          <a:spcPct val="90000"/>
        </a:lnSpc>
        <a:spcBef>
          <a:spcPct val="0"/>
        </a:spcBef>
        <a:spcAft>
          <a:spcPct val="0"/>
        </a:spcAft>
        <a:defRPr sz="4000" b="1">
          <a:solidFill>
            <a:srgbClr val="1C1C1C"/>
          </a:solidFill>
          <a:latin typeface="Twinkl" pitchFamily="2" charset="77"/>
        </a:defRPr>
      </a:lvl7pPr>
      <a:lvl8pPr marL="1371600" algn="l" rtl="0" fontAlgn="base">
        <a:lnSpc>
          <a:spcPct val="90000"/>
        </a:lnSpc>
        <a:spcBef>
          <a:spcPct val="0"/>
        </a:spcBef>
        <a:spcAft>
          <a:spcPct val="0"/>
        </a:spcAft>
        <a:defRPr sz="4000" b="1">
          <a:solidFill>
            <a:srgbClr val="1C1C1C"/>
          </a:solidFill>
          <a:latin typeface="Twinkl" pitchFamily="2" charset="77"/>
        </a:defRPr>
      </a:lvl8pPr>
      <a:lvl9pPr marL="1828800" algn="l" rtl="0" fontAlgn="base">
        <a:lnSpc>
          <a:spcPct val="90000"/>
        </a:lnSpc>
        <a:spcBef>
          <a:spcPct val="0"/>
        </a:spcBef>
        <a:spcAft>
          <a:spcPct val="0"/>
        </a:spcAft>
        <a:defRPr sz="4000" b="1">
          <a:solidFill>
            <a:srgbClr val="1C1C1C"/>
          </a:solidFill>
          <a:latin typeface="Twinkl" pitchFamily="2" charset="77"/>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14.png"/><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slide" Target="slide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03D635C-C0CB-F647-8D38-DA708481779A}"/>
              </a:ext>
            </a:extLst>
          </p:cNvPr>
          <p:cNvSpPr/>
          <p:nvPr/>
        </p:nvSpPr>
        <p:spPr>
          <a:xfrm>
            <a:off x="0" y="6251575"/>
            <a:ext cx="9144000" cy="61118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a:extLst>
              <a:ext uri="{FF2B5EF4-FFF2-40B4-BE49-F238E27FC236}">
                <a16:creationId xmlns:a16="http://schemas.microsoft.com/office/drawing/2014/main" id="{530649FE-E459-D341-A449-EAC011FB49A8}"/>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D3447982-6467-AE44-A3F0-382196346341}"/>
              </a:ext>
            </a:extLst>
          </p:cNvPr>
          <p:cNvSpPr txBox="1"/>
          <p:nvPr/>
        </p:nvSpPr>
        <p:spPr>
          <a:xfrm>
            <a:off x="2371725" y="6467475"/>
            <a:ext cx="4518025" cy="207963"/>
          </a:xfrm>
          <a:prstGeom prst="rect">
            <a:avLst/>
          </a:prstGeom>
          <a:noFill/>
        </p:spPr>
        <p:txBody>
          <a:bodyPr lIns="0" tIns="0" rIns="0" bIns="0" anchor="ctr" anchorCtr="1"/>
          <a:lstStyle/>
          <a:p>
            <a:pPr algn="ctr" eaLnBrk="1" fontAlgn="auto" hangingPunct="1">
              <a:lnSpc>
                <a:spcPct val="107000"/>
              </a:lnSpc>
              <a:spcBef>
                <a:spcPts val="0"/>
              </a:spcBef>
              <a:spcAft>
                <a:spcPts val="0"/>
              </a:spcAft>
              <a:defRPr/>
            </a:pPr>
            <a:r>
              <a:rPr lang="en-GB" sz="800" b="1" dirty="0">
                <a:solidFill>
                  <a:schemeClr val="bg1"/>
                </a:solidFill>
                <a:latin typeface="Roboto" panose="02000000000000000000" pitchFamily="2" charset="0"/>
                <a:ea typeface="Roboto" panose="02000000000000000000" pitchFamily="2" charset="0"/>
                <a:cs typeface="Times New Roman" panose="02020603050405020304" pitchFamily="18" charset="0"/>
              </a:rPr>
              <a:t>PSHE and Citizenship </a:t>
            </a:r>
            <a:r>
              <a:rPr lang="en-GB" sz="800" dirty="0">
                <a:solidFill>
                  <a:schemeClr val="bg1"/>
                </a:solidFill>
                <a:latin typeface="Roboto" panose="02000000000000000000" pitchFamily="2" charset="0"/>
                <a:ea typeface="Roboto" panose="02000000000000000000" pitchFamily="2" charset="0"/>
                <a:cs typeface="Times New Roman" panose="02020603050405020304" pitchFamily="18" charset="0"/>
              </a:rPr>
              <a:t>| KS1 | Living in the Wider World | Diverse Britain | My Community | Lesson 2</a:t>
            </a:r>
          </a:p>
        </p:txBody>
      </p:sp>
      <p:pic>
        <p:nvPicPr>
          <p:cNvPr id="11269" name="Picture 4">
            <a:extLst>
              <a:ext uri="{FF2B5EF4-FFF2-40B4-BE49-F238E27FC236}">
                <a16:creationId xmlns:a16="http://schemas.microsoft.com/office/drawing/2014/main" id="{A27EFC29-0978-FC43-B92C-9B8D130675E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 Placeholder 16">
            <a:extLst>
              <a:ext uri="{FF2B5EF4-FFF2-40B4-BE49-F238E27FC236}">
                <a16:creationId xmlns:a16="http://schemas.microsoft.com/office/drawing/2014/main" id="{2CDE89F3-ABE0-9547-8735-3C5960F5AD51}"/>
              </a:ext>
            </a:extLst>
          </p:cNvPr>
          <p:cNvSpPr>
            <a:spLocks noChangeArrowheads="1"/>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buFont typeface="Arial" panose="020B0604020202020204" pitchFamily="34" charset="0"/>
              <a:buNone/>
            </a:pPr>
            <a:r>
              <a:rPr lang="en-GB" altLang="en-US" dirty="0">
                <a:solidFill>
                  <a:schemeClr val="bg1"/>
                </a:solidFill>
                <a:latin typeface="Roboto" panose="02000000000000000000" pitchFamily="2" charset="0"/>
                <a:ea typeface="Roboto" panose="02000000000000000000" pitchFamily="2" charset="0"/>
                <a:cs typeface="Arial" panose="020B0604020202020204" pitchFamily="34" charset="0"/>
              </a:rPr>
              <a:t> Living in the Wider World </a:t>
            </a:r>
            <a:r>
              <a:rPr lang="en-GB" alt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a:t>
            </a:r>
            <a:r>
              <a:rPr lang="en-GB" alt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GB" alt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Diverse</a:t>
            </a:r>
            <a:r>
              <a:rPr lang="en-GB" alt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GB" altLang="en-US" dirty="0">
                <a:solidFill>
                  <a:schemeClr val="bg1"/>
                </a:solidFill>
                <a:latin typeface="Roboto" panose="02000000000000000000" pitchFamily="2" charset="0"/>
                <a:ea typeface="Roboto" panose="02000000000000000000" pitchFamily="2" charset="0"/>
                <a:cs typeface="Arial" panose="020B0604020202020204" pitchFamily="34" charset="0"/>
              </a:rPr>
              <a:t>Britain</a:t>
            </a:r>
          </a:p>
        </p:txBody>
      </p:sp>
      <p:sp>
        <p:nvSpPr>
          <p:cNvPr id="11271" name="Title 17">
            <a:extLst>
              <a:ext uri="{FF2B5EF4-FFF2-40B4-BE49-F238E27FC236}">
                <a16:creationId xmlns:a16="http://schemas.microsoft.com/office/drawing/2014/main" id="{E1DC4F5D-E29E-5E4C-AE76-609D0111DEA1}"/>
              </a:ext>
            </a:extLst>
          </p:cNvPr>
          <p:cNvSpPr>
            <a:spLocks noChangeArrowheads="1"/>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lnSpc>
                <a:spcPct val="90000"/>
              </a:lnSpc>
            </a:pPr>
            <a:r>
              <a:rPr lang="en-GB" altLang="en-US" sz="5400" b="1" dirty="0">
                <a:solidFill>
                  <a:schemeClr val="bg1"/>
                </a:solidFill>
                <a:latin typeface="Roboto" panose="02000000000000000000" pitchFamily="2" charset="0"/>
                <a:ea typeface="Roboto" panose="02000000000000000000" pitchFamily="2" charset="0"/>
                <a:cs typeface="Arial" panose="020B0604020202020204" pitchFamily="34" charset="0"/>
              </a:rPr>
              <a:t>PSHE and Citizenship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24">
            <a:extLst>
              <a:ext uri="{FF2B5EF4-FFF2-40B4-BE49-F238E27FC236}">
                <a16:creationId xmlns:a16="http://schemas.microsoft.com/office/drawing/2014/main" id="{9126D42E-BEE1-4EF5-8A96-591542114C37}"/>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4" name="Rounded Rectangle 23">
            <a:extLst>
              <a:ext uri="{FF2B5EF4-FFF2-40B4-BE49-F238E27FC236}">
                <a16:creationId xmlns:a16="http://schemas.microsoft.com/office/drawing/2014/main" id="{15BF18BC-E0ED-4FAB-AEAC-C2E8C79FD2DD}"/>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2292" name="Title 1">
            <a:extLst>
              <a:ext uri="{FF2B5EF4-FFF2-40B4-BE49-F238E27FC236}">
                <a16:creationId xmlns:a16="http://schemas.microsoft.com/office/drawing/2014/main" id="{4F5ECA21-7BB0-2742-AC17-9982A93EDFD6}"/>
              </a:ext>
            </a:extLst>
          </p:cNvPr>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lnSpc>
                <a:spcPct val="90000"/>
              </a:lnSpc>
            </a:pPr>
            <a:r>
              <a:rPr lang="en-US" altLang="en-US" sz="3600" b="1" dirty="0">
                <a:latin typeface="+mn-lt"/>
              </a:rPr>
              <a:t>Success Criteria</a:t>
            </a:r>
          </a:p>
        </p:txBody>
      </p:sp>
      <p:sp>
        <p:nvSpPr>
          <p:cNvPr id="12293" name="Title 1">
            <a:extLst>
              <a:ext uri="{FF2B5EF4-FFF2-40B4-BE49-F238E27FC236}">
                <a16:creationId xmlns:a16="http://schemas.microsoft.com/office/drawing/2014/main" id="{26398A23-3966-2C48-9928-03CFF98F7AE6}"/>
              </a:ext>
            </a:extLst>
          </p:cNvPr>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lnSpc>
                <a:spcPct val="90000"/>
              </a:lnSpc>
            </a:pPr>
            <a:r>
              <a:rPr lang="en-US" altLang="en-US" sz="3600" b="1" dirty="0">
                <a:latin typeface="+mn-lt"/>
              </a:rPr>
              <a:t>Aim</a:t>
            </a:r>
          </a:p>
        </p:txBody>
      </p:sp>
      <p:sp>
        <p:nvSpPr>
          <p:cNvPr id="12294" name="Content Placeholder 15">
            <a:extLst>
              <a:ext uri="{FF2B5EF4-FFF2-40B4-BE49-F238E27FC236}">
                <a16:creationId xmlns:a16="http://schemas.microsoft.com/office/drawing/2014/main" id="{891412D6-FE18-534F-B795-6E06855065D3}"/>
              </a:ext>
            </a:extLst>
          </p:cNvPr>
          <p:cNvSpPr>
            <a:spLocks noGrp="1" noChangeArrowheads="1"/>
          </p:cNvSpPr>
          <p:nvPr>
            <p:ph idx="1"/>
          </p:nvPr>
        </p:nvSpPr>
        <p:spPr>
          <a:xfrm>
            <a:off x="628650" y="1127125"/>
            <a:ext cx="7886700" cy="1409700"/>
          </a:xfrm>
        </p:spPr>
        <p:txBody>
          <a:bodyPr>
            <a:normAutofit/>
          </a:bodyPr>
          <a:lstStyle/>
          <a:p>
            <a:r>
              <a:rPr lang="en-GB" altLang="en-US">
                <a:latin typeface="Twinkl" pitchFamily="2" charset="77"/>
              </a:rPr>
              <a:t>I can describe ways that I can be a good neighbour.</a:t>
            </a:r>
          </a:p>
        </p:txBody>
      </p:sp>
      <p:sp>
        <p:nvSpPr>
          <p:cNvPr id="19" name="Content Placeholder 15">
            <a:extLst>
              <a:ext uri="{FF2B5EF4-FFF2-40B4-BE49-F238E27FC236}">
                <a16:creationId xmlns:a16="http://schemas.microsoft.com/office/drawing/2014/main" id="{9193B15D-141C-47D5-99F5-ED138D260567}"/>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I can talk about my local community.</a:t>
            </a:r>
          </a:p>
          <a:p>
            <a:pPr fontAlgn="auto">
              <a:spcAft>
                <a:spcPts val="0"/>
              </a:spcAft>
              <a:defRPr/>
            </a:pPr>
            <a:r>
              <a:rPr lang="en-GB" dirty="0">
                <a:latin typeface="Twinkl" pitchFamily="50" charset="0"/>
              </a:rPr>
              <a:t>I can identify ways that I can help my community. </a:t>
            </a:r>
          </a:p>
          <a:p>
            <a:pPr fontAlgn="auto">
              <a:spcAft>
                <a:spcPts val="0"/>
              </a:spcAft>
              <a:defRPr/>
            </a:pPr>
            <a:r>
              <a:rPr lang="en-GB" dirty="0">
                <a:latin typeface="Twinkl" pitchFamily="50" charset="0"/>
              </a:rPr>
              <a:t>I can talk about what might happen if I made unhelpful choices</a:t>
            </a:r>
            <a:r>
              <a:rPr lang="en-GB" dirty="0"/>
              <a:t>.</a:t>
            </a:r>
          </a:p>
        </p:txBody>
      </p:sp>
      <p:sp>
        <p:nvSpPr>
          <p:cNvPr id="9" name="TextBox 21">
            <a:extLst>
              <a:ext uri="{FF2B5EF4-FFF2-40B4-BE49-F238E27FC236}">
                <a16:creationId xmlns:a16="http://schemas.microsoft.com/office/drawing/2014/main" id="{DDD10B99-999D-FE48-B1B1-A2DE9FA0E993}"/>
              </a:ext>
            </a:extLst>
          </p:cNvPr>
          <p:cNvSpPr txBox="1">
            <a:spLocks noChangeArrowheads="1"/>
          </p:cNvSpPr>
          <p:nvPr/>
        </p:nvSpPr>
        <p:spPr bwMode="auto">
          <a:xfrm>
            <a:off x="2375756" y="6237312"/>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F3917616-9FC9-604B-9C69-6E70070E08B4}"/>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77"/>
              </a:rPr>
              <a:t>The Big Questions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B3A04E38-6C7A-4111-B968-544919358B65}"/>
              </a:ext>
            </a:extLst>
          </p:cNvPr>
          <p:cNvSpPr/>
          <p:nvPr/>
        </p:nvSpPr>
        <p:spPr>
          <a:xfrm>
            <a:off x="3924300" y="2354263"/>
            <a:ext cx="2136775" cy="852487"/>
          </a:xfrm>
          <a:prstGeom prst="wedgeRoundRectCallout">
            <a:avLst>
              <a:gd name="adj1" fmla="val 60454"/>
              <a:gd name="adj2" fmla="val -48557"/>
              <a:gd name="adj3" fmla="val 16667"/>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Speech Bubble: Rectangle with Corners Rounded 3">
            <a:extLst>
              <a:ext uri="{FF2B5EF4-FFF2-40B4-BE49-F238E27FC236}">
                <a16:creationId xmlns:a16="http://schemas.microsoft.com/office/drawing/2014/main" id="{62B89004-5FA1-4B1E-AB09-BA948B9DAD2B}"/>
              </a:ext>
            </a:extLst>
          </p:cNvPr>
          <p:cNvSpPr/>
          <p:nvPr/>
        </p:nvSpPr>
        <p:spPr>
          <a:xfrm>
            <a:off x="2854325" y="1350963"/>
            <a:ext cx="2138363" cy="854075"/>
          </a:xfrm>
          <a:prstGeom prst="wedgeRoundRectCallout">
            <a:avLst>
              <a:gd name="adj1" fmla="val -56482"/>
              <a:gd name="adj2" fmla="val 17291"/>
              <a:gd name="adj3" fmla="val 16667"/>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0A4CE480-7D9E-5148-A160-D22B97A0D290}"/>
              </a:ext>
            </a:extLst>
          </p:cNvPr>
          <p:cNvSpPr>
            <a:spLocks noChangeArrowheads="1"/>
          </p:cNvSpPr>
          <p:nvPr/>
        </p:nvSpPr>
        <p:spPr bwMode="auto">
          <a:xfrm>
            <a:off x="2854325" y="1450975"/>
            <a:ext cx="21383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r>
              <a:rPr lang="en-GB" altLang="en-US">
                <a:solidFill>
                  <a:schemeClr val="bg1"/>
                </a:solidFill>
              </a:rPr>
              <a:t>What is it like in our community?</a:t>
            </a:r>
          </a:p>
        </p:txBody>
      </p:sp>
      <p:sp>
        <p:nvSpPr>
          <p:cNvPr id="7" name="Rectangle 6">
            <a:extLst>
              <a:ext uri="{FF2B5EF4-FFF2-40B4-BE49-F238E27FC236}">
                <a16:creationId xmlns:a16="http://schemas.microsoft.com/office/drawing/2014/main" id="{FCC28D58-FEDE-FB44-94B3-9C9FAAEA5F77}"/>
              </a:ext>
            </a:extLst>
          </p:cNvPr>
          <p:cNvSpPr>
            <a:spLocks noChangeArrowheads="1"/>
          </p:cNvSpPr>
          <p:nvPr/>
        </p:nvSpPr>
        <p:spPr bwMode="auto">
          <a:xfrm>
            <a:off x="3924300" y="2457450"/>
            <a:ext cx="21367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r>
              <a:rPr lang="en-GB" altLang="en-US">
                <a:solidFill>
                  <a:schemeClr val="bg1"/>
                </a:solidFill>
              </a:rPr>
              <a:t>How can we be good neighbours?</a:t>
            </a:r>
          </a:p>
        </p:txBody>
      </p:sp>
      <p:pic>
        <p:nvPicPr>
          <p:cNvPr id="28681" name="Picture 9">
            <a:extLst>
              <a:ext uri="{FF2B5EF4-FFF2-40B4-BE49-F238E27FC236}">
                <a16:creationId xmlns:a16="http://schemas.microsoft.com/office/drawing/2014/main" id="{9A4725F1-85CB-D148-BBC5-57A0E1476FE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539750"/>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A picture containing table&#10;&#10;Description automatically generated">
            <a:extLst>
              <a:ext uri="{FF2B5EF4-FFF2-40B4-BE49-F238E27FC236}">
                <a16:creationId xmlns:a16="http://schemas.microsoft.com/office/drawing/2014/main" id="{79C74ABF-5A37-9C40-BB0C-9CB7E9F038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38175" y="1677150"/>
            <a:ext cx="1432746" cy="3812192"/>
          </a:xfrm>
          <a:prstGeom prst="rect">
            <a:avLst/>
          </a:prstGeom>
        </p:spPr>
      </p:pic>
      <p:pic>
        <p:nvPicPr>
          <p:cNvPr id="12" name="Picture 11" descr="A picture containing cup, table, computer, computer&#10;&#10;Description automatically generated">
            <a:extLst>
              <a:ext uri="{FF2B5EF4-FFF2-40B4-BE49-F238E27FC236}">
                <a16:creationId xmlns:a16="http://schemas.microsoft.com/office/drawing/2014/main" id="{51B2053D-02D3-6B4E-A052-1BC88341330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90835" y="1468855"/>
            <a:ext cx="1280147" cy="3794311"/>
          </a:xfrm>
          <a:prstGeom prst="rect">
            <a:avLst/>
          </a:prstGeom>
        </p:spPr>
      </p:pic>
    </p:spTree>
    <p:extLst>
      <p:ext uri="{BB962C8B-B14F-4D97-AF65-F5344CB8AC3E}">
        <p14:creationId xmlns:p14="http://schemas.microsoft.com/office/powerpoint/2010/main" val="29434998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753A058F-F01F-2C4B-9503-9393AD61FF54}"/>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77"/>
              </a:rPr>
              <a:t>Reconnecting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Talking Partners">
            <a:extLst>
              <a:ext uri="{FF2B5EF4-FFF2-40B4-BE49-F238E27FC236}">
                <a16:creationId xmlns:a16="http://schemas.microsoft.com/office/drawing/2014/main" id="{4DFE501D-DAD7-284E-95DE-01213210E87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5492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Rounded Corners 3">
            <a:extLst>
              <a:ext uri="{FF2B5EF4-FFF2-40B4-BE49-F238E27FC236}">
                <a16:creationId xmlns:a16="http://schemas.microsoft.com/office/drawing/2014/main" id="{7FC8F600-8E0C-4009-B490-40267E7FF7EC}"/>
              </a:ext>
            </a:extLst>
          </p:cNvPr>
          <p:cNvSpPr/>
          <p:nvPr/>
        </p:nvSpPr>
        <p:spPr>
          <a:xfrm>
            <a:off x="723899" y="1412875"/>
            <a:ext cx="4899025" cy="1016000"/>
          </a:xfrm>
          <a:prstGeom prst="roundRect">
            <a:avLst>
              <a:gd name="adj" fmla="val 10059"/>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tLang="en-US" dirty="0">
              <a:solidFill>
                <a:schemeClr val="bg1"/>
              </a:solidFill>
            </a:endParaRPr>
          </a:p>
          <a:p>
            <a:pPr eaLnBrk="1" fontAlgn="auto" hangingPunct="1">
              <a:spcBef>
                <a:spcPts val="0"/>
              </a:spcBef>
              <a:spcAft>
                <a:spcPts val="0"/>
              </a:spcAft>
              <a:defRPr/>
            </a:pPr>
            <a:r>
              <a:rPr lang="en-GB" altLang="en-US" dirty="0">
                <a:solidFill>
                  <a:schemeClr val="bg1"/>
                </a:solidFill>
              </a:rPr>
              <a:t>A community is a group of people who </a:t>
            </a:r>
            <a:br>
              <a:rPr lang="en-GB" altLang="en-US" dirty="0">
                <a:solidFill>
                  <a:schemeClr val="bg1"/>
                </a:solidFill>
              </a:rPr>
            </a:br>
            <a:r>
              <a:rPr lang="en-GB" altLang="en-US" dirty="0">
                <a:solidFill>
                  <a:schemeClr val="bg1"/>
                </a:solidFill>
              </a:rPr>
              <a:t>live or work together in the same place, </a:t>
            </a:r>
            <a:br>
              <a:rPr lang="en-GB" altLang="en-US" dirty="0">
                <a:solidFill>
                  <a:schemeClr val="bg1"/>
                </a:solidFill>
              </a:rPr>
            </a:br>
            <a:r>
              <a:rPr lang="en-GB" altLang="en-US" dirty="0">
                <a:solidFill>
                  <a:schemeClr val="bg1"/>
                </a:solidFill>
              </a:rPr>
              <a:t>or like to do the same kind of things. </a:t>
            </a:r>
          </a:p>
          <a:p>
            <a:pPr algn="ctr" eaLnBrk="1" fontAlgn="auto" hangingPunct="1">
              <a:spcBef>
                <a:spcPts val="0"/>
              </a:spcBef>
              <a:spcAft>
                <a:spcPts val="0"/>
              </a:spcAft>
              <a:defRPr/>
            </a:pPr>
            <a:endParaRPr lang="en-GB" dirty="0"/>
          </a:p>
        </p:txBody>
      </p:sp>
      <p:pic>
        <p:nvPicPr>
          <p:cNvPr id="5" name="Picture 4">
            <a:extLst>
              <a:ext uri="{FF2B5EF4-FFF2-40B4-BE49-F238E27FC236}">
                <a16:creationId xmlns:a16="http://schemas.microsoft.com/office/drawing/2014/main" id="{F2A17ACE-6DD8-1446-A1F7-1537C751AA3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906963" y="1258888"/>
            <a:ext cx="3925887"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Rounded Corners 5">
            <a:extLst>
              <a:ext uri="{FF2B5EF4-FFF2-40B4-BE49-F238E27FC236}">
                <a16:creationId xmlns:a16="http://schemas.microsoft.com/office/drawing/2014/main" id="{2B3107D5-3A47-459D-878A-17EC538E6E04}"/>
              </a:ext>
            </a:extLst>
          </p:cNvPr>
          <p:cNvSpPr/>
          <p:nvPr/>
        </p:nvSpPr>
        <p:spPr>
          <a:xfrm>
            <a:off x="593723" y="2195563"/>
            <a:ext cx="7869238" cy="430212"/>
          </a:xfrm>
          <a:prstGeom prst="roundRect">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Rounded Corners 6">
            <a:extLst>
              <a:ext uri="{FF2B5EF4-FFF2-40B4-BE49-F238E27FC236}">
                <a16:creationId xmlns:a16="http://schemas.microsoft.com/office/drawing/2014/main" id="{C55CD1DD-1C18-4AA9-B91A-B035A9537E73}"/>
              </a:ext>
            </a:extLst>
          </p:cNvPr>
          <p:cNvSpPr/>
          <p:nvPr/>
        </p:nvSpPr>
        <p:spPr>
          <a:xfrm>
            <a:off x="593724" y="1525843"/>
            <a:ext cx="7869237" cy="430212"/>
          </a:xfrm>
          <a:prstGeom prst="roundRect">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tLang="en-US" dirty="0">
              <a:solidFill>
                <a:schemeClr val="bg1"/>
              </a:solidFill>
            </a:endParaRPr>
          </a:p>
          <a:p>
            <a:pPr algn="ctr" eaLnBrk="1" fontAlgn="auto" hangingPunct="1">
              <a:spcBef>
                <a:spcPts val="0"/>
              </a:spcBef>
              <a:spcAft>
                <a:spcPts val="0"/>
              </a:spcAft>
              <a:defRPr/>
            </a:pPr>
            <a:r>
              <a:rPr lang="en-GB" altLang="en-US" dirty="0">
                <a:solidFill>
                  <a:schemeClr val="bg1"/>
                </a:solidFill>
              </a:rPr>
              <a:t>What different places are there in your local community?</a:t>
            </a:r>
          </a:p>
          <a:p>
            <a:pPr algn="ctr" eaLnBrk="1" fontAlgn="auto" hangingPunct="1">
              <a:spcBef>
                <a:spcPts val="0"/>
              </a:spcBef>
              <a:spcAft>
                <a:spcPts val="0"/>
              </a:spcAft>
              <a:defRPr/>
            </a:pPr>
            <a:endParaRPr lang="en-GB" dirty="0"/>
          </a:p>
        </p:txBody>
      </p:sp>
      <p:sp>
        <p:nvSpPr>
          <p:cNvPr id="16391" name="Title 1">
            <a:extLst>
              <a:ext uri="{FF2B5EF4-FFF2-40B4-BE49-F238E27FC236}">
                <a16:creationId xmlns:a16="http://schemas.microsoft.com/office/drawing/2014/main" id="{19DDBBAB-506E-0D48-B1B6-280DAD48AB88}"/>
              </a:ext>
            </a:extLst>
          </p:cNvPr>
          <p:cNvSpPr>
            <a:spLocks noGrp="1" noChangeArrowheads="1"/>
          </p:cNvSpPr>
          <p:nvPr>
            <p:ph type="title"/>
          </p:nvPr>
        </p:nvSpPr>
        <p:spPr>
          <a:xfrm>
            <a:off x="461962" y="490537"/>
            <a:ext cx="8220075" cy="993775"/>
          </a:xfrm>
        </p:spPr>
        <p:txBody>
          <a:bodyPr/>
          <a:lstStyle/>
          <a:p>
            <a:r>
              <a:rPr lang="en-GB" altLang="en-US" dirty="0">
                <a:latin typeface="+mn-lt"/>
              </a:rPr>
              <a:t>The Local Area</a:t>
            </a:r>
          </a:p>
        </p:txBody>
      </p:sp>
      <p:sp>
        <p:nvSpPr>
          <p:cNvPr id="10" name="Rectangle 9">
            <a:extLst>
              <a:ext uri="{FF2B5EF4-FFF2-40B4-BE49-F238E27FC236}">
                <a16:creationId xmlns:a16="http://schemas.microsoft.com/office/drawing/2014/main" id="{EB5F91C0-F41A-E34F-9836-A7C37A75B66E}"/>
              </a:ext>
            </a:extLst>
          </p:cNvPr>
          <p:cNvSpPr>
            <a:spLocks noChangeArrowheads="1"/>
          </p:cNvSpPr>
          <p:nvPr/>
        </p:nvSpPr>
        <p:spPr bwMode="auto">
          <a:xfrm>
            <a:off x="674688" y="2609850"/>
            <a:ext cx="457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dirty="0"/>
              <a:t>Where you live is called your local area. The local area and the people who live there are known as the local community. </a:t>
            </a:r>
          </a:p>
        </p:txBody>
      </p:sp>
      <p:sp>
        <p:nvSpPr>
          <p:cNvPr id="12" name="Rectangle 11">
            <a:extLst>
              <a:ext uri="{FF2B5EF4-FFF2-40B4-BE49-F238E27FC236}">
                <a16:creationId xmlns:a16="http://schemas.microsoft.com/office/drawing/2014/main" id="{8A2F177E-3E4F-D54E-BB92-63D86BB0BEE0}"/>
              </a:ext>
            </a:extLst>
          </p:cNvPr>
          <p:cNvSpPr>
            <a:spLocks noChangeArrowheads="1"/>
          </p:cNvSpPr>
          <p:nvPr/>
        </p:nvSpPr>
        <p:spPr bwMode="auto">
          <a:xfrm>
            <a:off x="1550194" y="2239962"/>
            <a:ext cx="6089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dirty="0">
                <a:solidFill>
                  <a:schemeClr val="bg1"/>
                </a:solidFill>
              </a:rPr>
              <a:t>What kinds of people are there in your local community? </a:t>
            </a:r>
          </a:p>
        </p:txBody>
      </p:sp>
      <p:sp>
        <p:nvSpPr>
          <p:cNvPr id="13" name="Rectangle 12">
            <a:extLst>
              <a:ext uri="{FF2B5EF4-FFF2-40B4-BE49-F238E27FC236}">
                <a16:creationId xmlns:a16="http://schemas.microsoft.com/office/drawing/2014/main" id="{138EA5D5-64B6-4A49-93BC-68998318A95E}"/>
              </a:ext>
            </a:extLst>
          </p:cNvPr>
          <p:cNvSpPr>
            <a:spLocks noChangeArrowheads="1"/>
          </p:cNvSpPr>
          <p:nvPr/>
        </p:nvSpPr>
        <p:spPr bwMode="auto">
          <a:xfrm>
            <a:off x="723899" y="3907916"/>
            <a:ext cx="6219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Talk to a partner and then share your ideas with the class.</a:t>
            </a:r>
          </a:p>
        </p:txBody>
      </p:sp>
      <p:sp>
        <p:nvSpPr>
          <p:cNvPr id="14" name="Rectangle 13">
            <a:extLst>
              <a:ext uri="{FF2B5EF4-FFF2-40B4-BE49-F238E27FC236}">
                <a16:creationId xmlns:a16="http://schemas.microsoft.com/office/drawing/2014/main" id="{1BF4CE83-1CD0-734A-9426-C8E6DF04D74F}"/>
              </a:ext>
            </a:extLst>
          </p:cNvPr>
          <p:cNvSpPr>
            <a:spLocks noChangeArrowheads="1"/>
          </p:cNvSpPr>
          <p:nvPr/>
        </p:nvSpPr>
        <p:spPr bwMode="auto">
          <a:xfrm>
            <a:off x="723899" y="4415407"/>
            <a:ext cx="7739062"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b="1" dirty="0"/>
              <a:t>Places and People in Our Local Communities</a:t>
            </a:r>
          </a:p>
          <a:p>
            <a:pPr eaLnBrk="1" hangingPunct="1"/>
            <a:r>
              <a:rPr lang="en-GB" altLang="en-US" u="sng" dirty="0"/>
              <a:t>																								</a:t>
            </a:r>
          </a:p>
        </p:txBody>
      </p:sp>
      <p:sp>
        <p:nvSpPr>
          <p:cNvPr id="15" name="Rectangle: Rounded Corners 5">
            <a:extLst>
              <a:ext uri="{FF2B5EF4-FFF2-40B4-BE49-F238E27FC236}">
                <a16:creationId xmlns:a16="http://schemas.microsoft.com/office/drawing/2014/main" id="{A6FC5398-D6B4-9449-A8E7-752BD0E7645E}"/>
              </a:ext>
            </a:extLst>
          </p:cNvPr>
          <p:cNvSpPr/>
          <p:nvPr/>
        </p:nvSpPr>
        <p:spPr>
          <a:xfrm>
            <a:off x="593725" y="2800350"/>
            <a:ext cx="7869236" cy="661988"/>
          </a:xfrm>
          <a:prstGeom prst="roundRect">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dirty="0"/>
          </a:p>
          <a:p>
            <a:pPr algn="ctr"/>
            <a:endParaRPr lang="en-GB" dirty="0"/>
          </a:p>
          <a:p>
            <a:pPr algn="ctr"/>
            <a:r>
              <a:rPr lang="en-GB" dirty="0"/>
              <a:t>What different roles and responsibilities do people have in your </a:t>
            </a:r>
            <a:br>
              <a:rPr lang="en-GB" dirty="0"/>
            </a:br>
            <a:r>
              <a:rPr lang="en-GB" dirty="0"/>
              <a:t>local community?</a:t>
            </a:r>
            <a:endParaRPr lang="en-GB" b="0" dirty="0">
              <a:effectLst/>
            </a:endParaRPr>
          </a:p>
          <a:p>
            <a:r>
              <a:rPr lang="en-GB" b="0" dirty="0">
                <a:effectLst/>
              </a:rPr>
              <a:t/>
            </a:r>
            <a:br>
              <a:rPr lang="en-GB" b="0" dirty="0">
                <a:effectLst/>
              </a:rPr>
            </a:b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4"/>
                                        </p:tgtEl>
                                        <p:attrNameLst>
                                          <p:attrName>style.visibility</p:attrName>
                                        </p:attrNameLst>
                                      </p:cBhvr>
                                      <p:to>
                                        <p:strVal val="hidden"/>
                                      </p:to>
                                    </p:set>
                                  </p:childTnLst>
                                </p:cTn>
                              </p:par>
                              <p:par>
                                <p:cTn id="20" presetID="1" presetClass="exit" presetSubtype="0" fill="hold" grpId="1" nodeType="withEffect">
                                  <p:stCondLst>
                                    <p:cond delay="0"/>
                                  </p:stCondLst>
                                  <p:childTnLst>
                                    <p:set>
                                      <p:cBhvr>
                                        <p:cTn id="21" dur="1" fill="hold">
                                          <p:stCondLst>
                                            <p:cond delay="0"/>
                                          </p:stCondLst>
                                        </p:cTn>
                                        <p:tgtEl>
                                          <p:spTgt spid="10"/>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5"/>
                                        </p:tgtEl>
                                        <p:attrNameLst>
                                          <p:attrName>style.visibility</p:attrName>
                                        </p:attrNameLst>
                                      </p:cBhvr>
                                      <p:to>
                                        <p:strVal val="hidden"/>
                                      </p:to>
                                    </p:set>
                                  </p:childTnLst>
                                </p:cTn>
                              </p:par>
                              <p:par>
                                <p:cTn id="24" presetID="10" presetClass="entr" presetSubtype="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P spid="7" grpId="0" animBg="1"/>
      <p:bldP spid="10" grpId="0"/>
      <p:bldP spid="10" grpId="1"/>
      <p:bldP spid="12" grpId="0"/>
      <p:bldP spid="13" grpId="0"/>
      <p:bldP spid="14" grpId="0"/>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A8AE9BBF-6C93-6248-B99D-63C73CF68F2E}"/>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77"/>
              </a:rPr>
              <a:t>Exploring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Whole Class">
            <a:extLst>
              <a:ext uri="{FF2B5EF4-FFF2-40B4-BE49-F238E27FC236}">
                <a16:creationId xmlns:a16="http://schemas.microsoft.com/office/drawing/2014/main" id="{C028262D-FC08-6843-B61D-EB0DFD46A54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380288" y="5492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Rounded Corners 3">
            <a:extLst>
              <a:ext uri="{FF2B5EF4-FFF2-40B4-BE49-F238E27FC236}">
                <a16:creationId xmlns:a16="http://schemas.microsoft.com/office/drawing/2014/main" id="{8BF75C78-D825-4B11-ABAC-2B20DCEFCD12}"/>
              </a:ext>
            </a:extLst>
          </p:cNvPr>
          <p:cNvSpPr/>
          <p:nvPr/>
        </p:nvSpPr>
        <p:spPr>
          <a:xfrm>
            <a:off x="776288" y="3429000"/>
            <a:ext cx="2705100" cy="1225550"/>
          </a:xfrm>
          <a:prstGeom prst="roundRect">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6" name="Title 1">
            <a:extLst>
              <a:ext uri="{FF2B5EF4-FFF2-40B4-BE49-F238E27FC236}">
                <a16:creationId xmlns:a16="http://schemas.microsoft.com/office/drawing/2014/main" id="{357310E1-C0A2-4E40-93C6-B7C4FA9D5F94}"/>
              </a:ext>
            </a:extLst>
          </p:cNvPr>
          <p:cNvSpPr>
            <a:spLocks noGrp="1" noChangeArrowheads="1"/>
          </p:cNvSpPr>
          <p:nvPr>
            <p:ph type="title"/>
          </p:nvPr>
        </p:nvSpPr>
        <p:spPr>
          <a:xfrm>
            <a:off x="457200" y="479425"/>
            <a:ext cx="8220075" cy="993775"/>
          </a:xfrm>
        </p:spPr>
        <p:txBody>
          <a:bodyPr/>
          <a:lstStyle/>
          <a:p>
            <a:r>
              <a:rPr lang="en-GB" altLang="en-US" dirty="0">
                <a:latin typeface="+mn-lt"/>
              </a:rPr>
              <a:t>Neighbours</a:t>
            </a:r>
          </a:p>
        </p:txBody>
      </p:sp>
      <p:sp>
        <p:nvSpPr>
          <p:cNvPr id="6" name="Rectangle 5">
            <a:extLst>
              <a:ext uri="{FF2B5EF4-FFF2-40B4-BE49-F238E27FC236}">
                <a16:creationId xmlns:a16="http://schemas.microsoft.com/office/drawing/2014/main" id="{4A28A6BB-40F5-ED48-AFAB-1E194E395735}"/>
              </a:ext>
            </a:extLst>
          </p:cNvPr>
          <p:cNvSpPr>
            <a:spLocks noChangeArrowheads="1"/>
          </p:cNvSpPr>
          <p:nvPr/>
        </p:nvSpPr>
        <p:spPr bwMode="auto">
          <a:xfrm>
            <a:off x="776288" y="1296988"/>
            <a:ext cx="7327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Our neighbours are the people who live and work in our community.</a:t>
            </a:r>
          </a:p>
        </p:txBody>
      </p:sp>
      <p:sp>
        <p:nvSpPr>
          <p:cNvPr id="7" name="Rectangle 6">
            <a:extLst>
              <a:ext uri="{FF2B5EF4-FFF2-40B4-BE49-F238E27FC236}">
                <a16:creationId xmlns:a16="http://schemas.microsoft.com/office/drawing/2014/main" id="{F8A06068-99CE-B647-968A-AD56BBC47EAF}"/>
              </a:ext>
            </a:extLst>
          </p:cNvPr>
          <p:cNvSpPr>
            <a:spLocks noChangeArrowheads="1"/>
          </p:cNvSpPr>
          <p:nvPr/>
        </p:nvSpPr>
        <p:spPr bwMode="auto">
          <a:xfrm>
            <a:off x="776288" y="1725613"/>
            <a:ext cx="73279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These might be the people who live in the houses near to us, the people we see when we go to the shops, the people who play in our local park, or even the people that we see at school. </a:t>
            </a:r>
          </a:p>
        </p:txBody>
      </p:sp>
      <p:sp>
        <p:nvSpPr>
          <p:cNvPr id="8" name="Rectangle 7">
            <a:extLst>
              <a:ext uri="{FF2B5EF4-FFF2-40B4-BE49-F238E27FC236}">
                <a16:creationId xmlns:a16="http://schemas.microsoft.com/office/drawing/2014/main" id="{FF4B2C31-FF1B-C340-8CF4-DE86077237A7}"/>
              </a:ext>
            </a:extLst>
          </p:cNvPr>
          <p:cNvSpPr>
            <a:spLocks noChangeArrowheads="1"/>
          </p:cNvSpPr>
          <p:nvPr/>
        </p:nvSpPr>
        <p:spPr bwMode="auto">
          <a:xfrm>
            <a:off x="776288" y="3717925"/>
            <a:ext cx="27051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r>
              <a:rPr lang="en-GB" altLang="en-US">
                <a:solidFill>
                  <a:schemeClr val="bg1"/>
                </a:solidFill>
              </a:rPr>
              <a:t>Who are your neighbours? </a:t>
            </a:r>
          </a:p>
        </p:txBody>
      </p:sp>
      <p:pic>
        <p:nvPicPr>
          <p:cNvPr id="9" name="Picture 8">
            <a:extLst>
              <a:ext uri="{FF2B5EF4-FFF2-40B4-BE49-F238E27FC236}">
                <a16:creationId xmlns:a16="http://schemas.microsoft.com/office/drawing/2014/main" id="{1BA7D0AF-5B01-1146-898C-66EC955E9BC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81400" y="2774950"/>
            <a:ext cx="4995863" cy="353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12759FD-3D74-4F3E-B47C-855E3038CCAE}"/>
              </a:ext>
            </a:extLst>
          </p:cNvPr>
          <p:cNvSpPr/>
          <p:nvPr/>
        </p:nvSpPr>
        <p:spPr>
          <a:xfrm>
            <a:off x="673100" y="4014788"/>
            <a:ext cx="7802563" cy="1069975"/>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ectangle: Rounded Corners 16">
            <a:extLst>
              <a:ext uri="{FF2B5EF4-FFF2-40B4-BE49-F238E27FC236}">
                <a16:creationId xmlns:a16="http://schemas.microsoft.com/office/drawing/2014/main" id="{6039C3C3-03ED-4782-B22B-BC43C9495140}"/>
              </a:ext>
            </a:extLst>
          </p:cNvPr>
          <p:cNvSpPr/>
          <p:nvPr/>
        </p:nvSpPr>
        <p:spPr>
          <a:xfrm>
            <a:off x="679450" y="1520825"/>
            <a:ext cx="5621338" cy="763588"/>
          </a:xfrm>
          <a:prstGeom prst="roundRect">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ectangle: Rounded Corners 2">
            <a:extLst>
              <a:ext uri="{FF2B5EF4-FFF2-40B4-BE49-F238E27FC236}">
                <a16:creationId xmlns:a16="http://schemas.microsoft.com/office/drawing/2014/main" id="{63B9E683-4830-41B7-AEA2-5C6B98A9E3C8}"/>
              </a:ext>
            </a:extLst>
          </p:cNvPr>
          <p:cNvSpPr/>
          <p:nvPr/>
        </p:nvSpPr>
        <p:spPr>
          <a:xfrm>
            <a:off x="1603375" y="5326063"/>
            <a:ext cx="5927725" cy="839787"/>
          </a:xfrm>
          <a:prstGeom prst="roundRect">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1" name="Title 1">
            <a:extLst>
              <a:ext uri="{FF2B5EF4-FFF2-40B4-BE49-F238E27FC236}">
                <a16:creationId xmlns:a16="http://schemas.microsoft.com/office/drawing/2014/main" id="{198B19B1-1EB3-5E4E-AF5F-EC4276498B8A}"/>
              </a:ext>
            </a:extLst>
          </p:cNvPr>
          <p:cNvSpPr>
            <a:spLocks noGrp="1" noChangeArrowheads="1"/>
          </p:cNvSpPr>
          <p:nvPr>
            <p:ph type="title"/>
          </p:nvPr>
        </p:nvSpPr>
        <p:spPr>
          <a:xfrm>
            <a:off x="457200" y="479425"/>
            <a:ext cx="8220075" cy="993775"/>
          </a:xfrm>
        </p:spPr>
        <p:txBody>
          <a:bodyPr/>
          <a:lstStyle/>
          <a:p>
            <a:r>
              <a:rPr lang="en-GB" altLang="en-US" dirty="0">
                <a:latin typeface="+mn-lt"/>
              </a:rPr>
              <a:t>Neighbours</a:t>
            </a:r>
          </a:p>
        </p:txBody>
      </p:sp>
      <p:sp>
        <p:nvSpPr>
          <p:cNvPr id="5" name="Rectangle 4">
            <a:extLst>
              <a:ext uri="{FF2B5EF4-FFF2-40B4-BE49-F238E27FC236}">
                <a16:creationId xmlns:a16="http://schemas.microsoft.com/office/drawing/2014/main" id="{7093E450-8768-784E-828D-EB001260A75E}"/>
              </a:ext>
            </a:extLst>
          </p:cNvPr>
          <p:cNvSpPr>
            <a:spLocks noChangeArrowheads="1"/>
          </p:cNvSpPr>
          <p:nvPr/>
        </p:nvSpPr>
        <p:spPr bwMode="auto">
          <a:xfrm>
            <a:off x="755650" y="1574800"/>
            <a:ext cx="50276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solidFill>
                  <a:schemeClr val="bg1"/>
                </a:solidFill>
              </a:rPr>
              <a:t>We can choose to be good neighbours to people who live and work in our local community.</a:t>
            </a:r>
          </a:p>
        </p:txBody>
      </p:sp>
      <p:sp>
        <p:nvSpPr>
          <p:cNvPr id="6" name="Rectangle 5">
            <a:extLst>
              <a:ext uri="{FF2B5EF4-FFF2-40B4-BE49-F238E27FC236}">
                <a16:creationId xmlns:a16="http://schemas.microsoft.com/office/drawing/2014/main" id="{63DF6A7B-BB4C-9C41-B025-9CF537F843A2}"/>
              </a:ext>
            </a:extLst>
          </p:cNvPr>
          <p:cNvSpPr>
            <a:spLocks noChangeArrowheads="1"/>
          </p:cNvSpPr>
          <p:nvPr/>
        </p:nvSpPr>
        <p:spPr bwMode="auto">
          <a:xfrm>
            <a:off x="660400" y="2406650"/>
            <a:ext cx="48942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A good neighbour is someone who thinks about what other people need to feel happy.</a:t>
            </a:r>
          </a:p>
        </p:txBody>
      </p:sp>
      <p:sp>
        <p:nvSpPr>
          <p:cNvPr id="7" name="Rectangle 6">
            <a:extLst>
              <a:ext uri="{FF2B5EF4-FFF2-40B4-BE49-F238E27FC236}">
                <a16:creationId xmlns:a16="http://schemas.microsoft.com/office/drawing/2014/main" id="{A8452B6C-CDAD-584D-A6B1-476FDB921245}"/>
              </a:ext>
            </a:extLst>
          </p:cNvPr>
          <p:cNvSpPr>
            <a:spLocks noChangeArrowheads="1"/>
          </p:cNvSpPr>
          <p:nvPr/>
        </p:nvSpPr>
        <p:spPr bwMode="auto">
          <a:xfrm>
            <a:off x="668338" y="3644900"/>
            <a:ext cx="36639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You can be a good neighbour by…</a:t>
            </a:r>
          </a:p>
        </p:txBody>
      </p:sp>
      <p:sp>
        <p:nvSpPr>
          <p:cNvPr id="8" name="Rectangle 7">
            <a:extLst>
              <a:ext uri="{FF2B5EF4-FFF2-40B4-BE49-F238E27FC236}">
                <a16:creationId xmlns:a16="http://schemas.microsoft.com/office/drawing/2014/main" id="{095DC683-3B55-E440-A56E-D3E78305C1A1}"/>
              </a:ext>
            </a:extLst>
          </p:cNvPr>
          <p:cNvSpPr>
            <a:spLocks noChangeArrowheads="1"/>
          </p:cNvSpPr>
          <p:nvPr/>
        </p:nvSpPr>
        <p:spPr bwMode="auto">
          <a:xfrm>
            <a:off x="1817688" y="5413375"/>
            <a:ext cx="54991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r>
              <a:rPr lang="en-GB" altLang="en-US">
                <a:solidFill>
                  <a:schemeClr val="bg1"/>
                </a:solidFill>
              </a:rPr>
              <a:t>Can you think of any other ways that you can be a good neighbour to people in your community? </a:t>
            </a:r>
          </a:p>
        </p:txBody>
      </p:sp>
      <p:sp>
        <p:nvSpPr>
          <p:cNvPr id="9" name="Rectangle 8">
            <a:extLst>
              <a:ext uri="{FF2B5EF4-FFF2-40B4-BE49-F238E27FC236}">
                <a16:creationId xmlns:a16="http://schemas.microsoft.com/office/drawing/2014/main" id="{3241E40C-0147-6445-90A9-55A306B234A0}"/>
              </a:ext>
            </a:extLst>
          </p:cNvPr>
          <p:cNvSpPr>
            <a:spLocks noChangeArrowheads="1"/>
          </p:cNvSpPr>
          <p:nvPr/>
        </p:nvSpPr>
        <p:spPr bwMode="auto">
          <a:xfrm>
            <a:off x="1028700" y="4132263"/>
            <a:ext cx="20304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prstDash val="dash"/>
                <a:miter lim="800000"/>
                <a:headEnd/>
                <a:tailEnd/>
              </a14:hiddenLine>
            </a:ext>
          </a:extLst>
        </p:spPr>
        <p:txBody>
          <a:bodyPr wrap="non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speaking politely	</a:t>
            </a:r>
          </a:p>
        </p:txBody>
      </p:sp>
      <p:sp>
        <p:nvSpPr>
          <p:cNvPr id="10" name="Rectangle 9">
            <a:extLst>
              <a:ext uri="{FF2B5EF4-FFF2-40B4-BE49-F238E27FC236}">
                <a16:creationId xmlns:a16="http://schemas.microsoft.com/office/drawing/2014/main" id="{299E5BC9-A901-394C-A0A3-840C284C07E3}"/>
              </a:ext>
            </a:extLst>
          </p:cNvPr>
          <p:cNvSpPr>
            <a:spLocks noChangeArrowheads="1"/>
          </p:cNvSpPr>
          <p:nvPr/>
        </p:nvSpPr>
        <p:spPr bwMode="auto">
          <a:xfrm>
            <a:off x="3481388" y="4137025"/>
            <a:ext cx="22479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prstDash val="dash"/>
                <a:miter lim="800000"/>
                <a:headEnd/>
                <a:tailEnd/>
              </a14:hiddenLine>
            </a:ext>
          </a:extLst>
        </p:spPr>
        <p:txBody>
          <a:bodyPr wrap="non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using good manners</a:t>
            </a:r>
          </a:p>
        </p:txBody>
      </p:sp>
      <p:sp>
        <p:nvSpPr>
          <p:cNvPr id="11" name="Rectangle 10">
            <a:extLst>
              <a:ext uri="{FF2B5EF4-FFF2-40B4-BE49-F238E27FC236}">
                <a16:creationId xmlns:a16="http://schemas.microsoft.com/office/drawing/2014/main" id="{F8B7DDE8-B746-4D4A-A483-0D880339EAE8}"/>
              </a:ext>
            </a:extLst>
          </p:cNvPr>
          <p:cNvSpPr>
            <a:spLocks noChangeArrowheads="1"/>
          </p:cNvSpPr>
          <p:nvPr/>
        </p:nvSpPr>
        <p:spPr bwMode="auto">
          <a:xfrm>
            <a:off x="6142038" y="4135438"/>
            <a:ext cx="18145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prstDash val="dash"/>
                <a:miter lim="800000"/>
                <a:headEnd/>
                <a:tailEnd/>
              </a14:hiddenLine>
            </a:ext>
          </a:extLst>
        </p:spPr>
        <p:txBody>
          <a:bodyPr wrap="non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showing respect</a:t>
            </a:r>
          </a:p>
        </p:txBody>
      </p:sp>
      <p:sp>
        <p:nvSpPr>
          <p:cNvPr id="12" name="Rectangle 11">
            <a:extLst>
              <a:ext uri="{FF2B5EF4-FFF2-40B4-BE49-F238E27FC236}">
                <a16:creationId xmlns:a16="http://schemas.microsoft.com/office/drawing/2014/main" id="{D91EDFDE-5AA3-7E41-B40D-C84A6D1474EA}"/>
              </a:ext>
            </a:extLst>
          </p:cNvPr>
          <p:cNvSpPr>
            <a:spLocks noChangeArrowheads="1"/>
          </p:cNvSpPr>
          <p:nvPr/>
        </p:nvSpPr>
        <p:spPr bwMode="auto">
          <a:xfrm>
            <a:off x="979488" y="4619625"/>
            <a:ext cx="32242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prstDash val="dash"/>
                <a:miter lim="800000"/>
                <a:headEnd/>
                <a:tailEnd/>
              </a14:hiddenLine>
            </a:ext>
          </a:extLst>
        </p:spPr>
        <p:txBody>
          <a:bodyPr wrap="non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looking after the environment</a:t>
            </a:r>
          </a:p>
        </p:txBody>
      </p:sp>
      <p:sp>
        <p:nvSpPr>
          <p:cNvPr id="13" name="Rectangle 12">
            <a:extLst>
              <a:ext uri="{FF2B5EF4-FFF2-40B4-BE49-F238E27FC236}">
                <a16:creationId xmlns:a16="http://schemas.microsoft.com/office/drawing/2014/main" id="{164541B0-071A-2741-BCB4-958744AA8E43}"/>
              </a:ext>
            </a:extLst>
          </p:cNvPr>
          <p:cNvSpPr>
            <a:spLocks noChangeArrowheads="1"/>
          </p:cNvSpPr>
          <p:nvPr/>
        </p:nvSpPr>
        <p:spPr bwMode="auto">
          <a:xfrm>
            <a:off x="4749800" y="4616450"/>
            <a:ext cx="933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prstDash val="dash"/>
                <a:miter lim="800000"/>
                <a:headEnd/>
                <a:tailEnd/>
              </a14:hiddenLine>
            </a:ext>
          </a:extLst>
        </p:spPr>
        <p:txBody>
          <a:bodyPr wrap="non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smiling</a:t>
            </a:r>
          </a:p>
        </p:txBody>
      </p:sp>
      <p:sp>
        <p:nvSpPr>
          <p:cNvPr id="14" name="Rectangle 13">
            <a:extLst>
              <a:ext uri="{FF2B5EF4-FFF2-40B4-BE49-F238E27FC236}">
                <a16:creationId xmlns:a16="http://schemas.microsoft.com/office/drawing/2014/main" id="{16A83954-83C3-4047-93BC-BE1E54E0399B}"/>
              </a:ext>
            </a:extLst>
          </p:cNvPr>
          <p:cNvSpPr>
            <a:spLocks noChangeArrowheads="1"/>
          </p:cNvSpPr>
          <p:nvPr/>
        </p:nvSpPr>
        <p:spPr bwMode="auto">
          <a:xfrm>
            <a:off x="6229350" y="4613275"/>
            <a:ext cx="165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prstDash val="dash"/>
                <a:miter lim="800000"/>
                <a:headEnd/>
                <a:tailEnd/>
              </a14:hiddenLine>
            </a:ext>
          </a:extLst>
        </p:spPr>
        <p:txBody>
          <a:bodyPr wrap="non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helping people</a:t>
            </a:r>
          </a:p>
        </p:txBody>
      </p:sp>
      <p:pic>
        <p:nvPicPr>
          <p:cNvPr id="15" name="Picture 14">
            <a:extLst>
              <a:ext uri="{FF2B5EF4-FFF2-40B4-BE49-F238E27FC236}">
                <a16:creationId xmlns:a16="http://schemas.microsoft.com/office/drawing/2014/main" id="{2CB6CC33-A8CA-DB44-BC56-3812F2525D47}"/>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730875" y="1412875"/>
            <a:ext cx="2803525"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3" name="Whole Class">
            <a:extLst>
              <a:ext uri="{FF2B5EF4-FFF2-40B4-BE49-F238E27FC236}">
                <a16:creationId xmlns:a16="http://schemas.microsoft.com/office/drawing/2014/main" id="{5A6359E5-D8F7-104B-B416-B5F4E8DB54C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380288" y="5492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par>
                          <p:cTn id="29" fill="hold" nodeType="afterGroup">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par>
                          <p:cTn id="33" fill="hold" nodeType="afterGroup">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nodeType="afterGroup">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
                                        <p:tgtEl>
                                          <p:spTgt spid="11"/>
                                        </p:tgtEl>
                                      </p:cBhvr>
                                    </p:animEffect>
                                  </p:childTnLst>
                                </p:cTn>
                              </p:par>
                            </p:childTnLst>
                          </p:cTn>
                        </p:par>
                        <p:par>
                          <p:cTn id="41" fill="hold" nodeType="afterGroup">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childTnLst>
                          </p:cTn>
                        </p:par>
                        <p:par>
                          <p:cTn id="45" fill="hold" nodeType="afterGroup">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childTnLst>
                          </p:cTn>
                        </p:par>
                        <p:par>
                          <p:cTn id="49" fill="hold" nodeType="afterGroup">
                            <p:stCondLst>
                              <p:cond delay="3000"/>
                            </p:stCondLst>
                            <p:childTnLst>
                              <p:par>
                                <p:cTn id="50" presetID="10" presetClass="entr" presetSubtype="0"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fade">
                                      <p:cBhvr>
                                        <p:cTn id="57" dur="500"/>
                                        <p:tgtEl>
                                          <p:spTgt spid="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3" grpId="0" animBg="1"/>
      <p:bldP spid="5" grpId="0"/>
      <p:bldP spid="6" grpId="0"/>
      <p:bldP spid="7" grpId="0"/>
      <p:bldP spid="8" grpId="0"/>
      <p:bldP spid="9" grpId="0" animBg="1"/>
      <p:bldP spid="10" grpId="0" animBg="1"/>
      <p:bldP spid="11" grpId="0" animBg="1"/>
      <p:bldP spid="12" grpId="0" animBg="1"/>
      <p:bldP spid="13"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307F9384-4774-A54D-B15E-4E01B254B95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987925" y="1466850"/>
            <a:ext cx="3544888" cy="23225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DDFE75E1-AF25-4086-85C0-E54AC644D586}"/>
              </a:ext>
            </a:extLst>
          </p:cNvPr>
          <p:cNvSpPr/>
          <p:nvPr/>
        </p:nvSpPr>
        <p:spPr>
          <a:xfrm>
            <a:off x="4427538" y="2887663"/>
            <a:ext cx="615950" cy="646112"/>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 name="Rectangle: Rounded Corners 13">
            <a:extLst>
              <a:ext uri="{FF2B5EF4-FFF2-40B4-BE49-F238E27FC236}">
                <a16:creationId xmlns:a16="http://schemas.microsoft.com/office/drawing/2014/main" id="{7CEC53D2-2829-44AA-B203-988571D0C3C7}"/>
              </a:ext>
            </a:extLst>
          </p:cNvPr>
          <p:cNvSpPr/>
          <p:nvPr/>
        </p:nvSpPr>
        <p:spPr>
          <a:xfrm>
            <a:off x="725488" y="2638425"/>
            <a:ext cx="4198937" cy="1150938"/>
          </a:xfrm>
          <a:prstGeom prst="roundRect">
            <a:avLst>
              <a:gd name="adj" fmla="val 10005"/>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3" name="Group 2">
            <a:extLst>
              <a:ext uri="{FF2B5EF4-FFF2-40B4-BE49-F238E27FC236}">
                <a16:creationId xmlns:a16="http://schemas.microsoft.com/office/drawing/2014/main" id="{13B8D986-8AAB-E24A-BDD4-017773FAFE17}"/>
              </a:ext>
            </a:extLst>
          </p:cNvPr>
          <p:cNvGrpSpPr>
            <a:grpSpLocks/>
          </p:cNvGrpSpPr>
          <p:nvPr/>
        </p:nvGrpSpPr>
        <p:grpSpPr bwMode="auto">
          <a:xfrm>
            <a:off x="2916238" y="4667250"/>
            <a:ext cx="1570037" cy="1570038"/>
            <a:chOff x="4788025" y="4522833"/>
            <a:chExt cx="1569992" cy="1569992"/>
          </a:xfrm>
        </p:grpSpPr>
        <p:sp>
          <p:nvSpPr>
            <p:cNvPr id="4" name="Oval 3">
              <a:hlinkClick r:id="rId3" action="ppaction://hlinksldjump"/>
              <a:extLst>
                <a:ext uri="{FF2B5EF4-FFF2-40B4-BE49-F238E27FC236}">
                  <a16:creationId xmlns:a16="http://schemas.microsoft.com/office/drawing/2014/main" id="{0C02F625-79F6-054C-B63C-45803389A965}"/>
                </a:ext>
              </a:extLst>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0495" name="Rectangle 4">
              <a:hlinkClick r:id="rId3" action="ppaction://hlinksldjump"/>
              <a:extLst>
                <a:ext uri="{FF2B5EF4-FFF2-40B4-BE49-F238E27FC236}">
                  <a16:creationId xmlns:a16="http://schemas.microsoft.com/office/drawing/2014/main" id="{CF657343-EB99-BF4F-B087-453F898D02E2}"/>
                </a:ext>
              </a:extLst>
            </p:cNvPr>
            <p:cNvSpPr>
              <a:spLocks noChangeArrowheads="1"/>
            </p:cNvSpPr>
            <p:nvPr/>
          </p:nvSpPr>
          <p:spPr bwMode="auto">
            <a:xfrm>
              <a:off x="4788025"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r>
                <a:rPr lang="en-GB" altLang="en-US" sz="1600" b="1">
                  <a:solidFill>
                    <a:schemeClr val="bg1"/>
                  </a:solidFill>
                </a:rPr>
                <a:t>Consolidating</a:t>
              </a:r>
            </a:p>
          </p:txBody>
        </p:sp>
      </p:grpSp>
      <p:grpSp>
        <p:nvGrpSpPr>
          <p:cNvPr id="6" name="Group 5">
            <a:extLst>
              <a:ext uri="{FF2B5EF4-FFF2-40B4-BE49-F238E27FC236}">
                <a16:creationId xmlns:a16="http://schemas.microsoft.com/office/drawing/2014/main" id="{F19C8558-87CA-DC47-81C6-F1B3DB34D3A0}"/>
              </a:ext>
            </a:extLst>
          </p:cNvPr>
          <p:cNvGrpSpPr>
            <a:grpSpLocks/>
          </p:cNvGrpSpPr>
          <p:nvPr/>
        </p:nvGrpSpPr>
        <p:grpSpPr bwMode="auto">
          <a:xfrm>
            <a:off x="4702175" y="4657725"/>
            <a:ext cx="1576388" cy="1570038"/>
            <a:chOff x="6574042" y="4512842"/>
            <a:chExt cx="1577281" cy="1569992"/>
          </a:xfrm>
        </p:grpSpPr>
        <p:sp>
          <p:nvSpPr>
            <p:cNvPr id="7" name="Oval 6">
              <a:hlinkClick r:id="rId4" action="ppaction://hlinksldjump"/>
              <a:extLst>
                <a:ext uri="{FF2B5EF4-FFF2-40B4-BE49-F238E27FC236}">
                  <a16:creationId xmlns:a16="http://schemas.microsoft.com/office/drawing/2014/main" id="{1A635FFA-C398-8C46-AEA1-D0B16825B99D}"/>
                </a:ext>
              </a:extLst>
            </p:cNvPr>
            <p:cNvSpPr/>
            <p:nvPr/>
          </p:nvSpPr>
          <p:spPr>
            <a:xfrm>
              <a:off x="6574042" y="4512842"/>
              <a:ext cx="1569339"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0493" name="Rectangle 7">
              <a:hlinkClick r:id="rId4" action="ppaction://hlinksldjump"/>
              <a:extLst>
                <a:ext uri="{FF2B5EF4-FFF2-40B4-BE49-F238E27FC236}">
                  <a16:creationId xmlns:a16="http://schemas.microsoft.com/office/drawing/2014/main" id="{67FCE751-0643-8643-96D7-F9033CFA9692}"/>
                </a:ext>
              </a:extLst>
            </p:cNvPr>
            <p:cNvSpPr>
              <a:spLocks noChangeArrowheads="1"/>
            </p:cNvSpPr>
            <p:nvPr/>
          </p:nvSpPr>
          <p:spPr bwMode="auto">
            <a:xfrm>
              <a:off x="6581331"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r>
                <a:rPr lang="en-GB" altLang="en-US" sz="1600" b="1">
                  <a:solidFill>
                    <a:schemeClr val="bg1"/>
                  </a:solidFill>
                </a:rPr>
                <a:t>Reflecting </a:t>
              </a:r>
            </a:p>
          </p:txBody>
        </p:sp>
      </p:grpSp>
      <p:sp>
        <p:nvSpPr>
          <p:cNvPr id="20487" name="Title 1">
            <a:extLst>
              <a:ext uri="{FF2B5EF4-FFF2-40B4-BE49-F238E27FC236}">
                <a16:creationId xmlns:a16="http://schemas.microsoft.com/office/drawing/2014/main" id="{150E145B-F24E-E245-B26B-B5753043A37D}"/>
              </a:ext>
            </a:extLst>
          </p:cNvPr>
          <p:cNvSpPr>
            <a:spLocks noGrp="1" noChangeArrowheads="1"/>
          </p:cNvSpPr>
          <p:nvPr>
            <p:ph type="title"/>
          </p:nvPr>
        </p:nvSpPr>
        <p:spPr>
          <a:xfrm>
            <a:off x="457200" y="479425"/>
            <a:ext cx="8220075" cy="993775"/>
          </a:xfrm>
        </p:spPr>
        <p:txBody>
          <a:bodyPr/>
          <a:lstStyle/>
          <a:p>
            <a:r>
              <a:rPr lang="en-GB" altLang="en-US" dirty="0">
                <a:latin typeface="+mn-lt"/>
              </a:rPr>
              <a:t>Putting It into Action</a:t>
            </a:r>
          </a:p>
        </p:txBody>
      </p:sp>
      <p:sp>
        <p:nvSpPr>
          <p:cNvPr id="11" name="Rectangle 10">
            <a:extLst>
              <a:ext uri="{FF2B5EF4-FFF2-40B4-BE49-F238E27FC236}">
                <a16:creationId xmlns:a16="http://schemas.microsoft.com/office/drawing/2014/main" id="{F044B503-07E9-984B-9408-93BC80264C77}"/>
              </a:ext>
            </a:extLst>
          </p:cNvPr>
          <p:cNvSpPr>
            <a:spLocks noChangeArrowheads="1"/>
          </p:cNvSpPr>
          <p:nvPr/>
        </p:nvSpPr>
        <p:spPr bwMode="auto">
          <a:xfrm>
            <a:off x="725488" y="1341438"/>
            <a:ext cx="41989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You are going to work in groups to perform a mime. A mime is acting without using any words. Your mime will be about being a good neighbour.</a:t>
            </a:r>
          </a:p>
        </p:txBody>
      </p:sp>
      <p:sp>
        <p:nvSpPr>
          <p:cNvPr id="12" name="Rectangle 11">
            <a:extLst>
              <a:ext uri="{FF2B5EF4-FFF2-40B4-BE49-F238E27FC236}">
                <a16:creationId xmlns:a16="http://schemas.microsoft.com/office/drawing/2014/main" id="{8B2D7AE6-54DF-8C44-9068-8423F094A137}"/>
              </a:ext>
            </a:extLst>
          </p:cNvPr>
          <p:cNvSpPr>
            <a:spLocks noChangeArrowheads="1"/>
          </p:cNvSpPr>
          <p:nvPr/>
        </p:nvSpPr>
        <p:spPr bwMode="auto">
          <a:xfrm>
            <a:off x="757238" y="2752725"/>
            <a:ext cx="41354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solidFill>
                  <a:schemeClr val="bg1"/>
                </a:solidFill>
              </a:rPr>
              <a:t>With your group, read the instructions on your card and then take some time to practise your mime.</a:t>
            </a:r>
          </a:p>
        </p:txBody>
      </p:sp>
      <p:sp>
        <p:nvSpPr>
          <p:cNvPr id="13" name="Rectangle 12">
            <a:extLst>
              <a:ext uri="{FF2B5EF4-FFF2-40B4-BE49-F238E27FC236}">
                <a16:creationId xmlns:a16="http://schemas.microsoft.com/office/drawing/2014/main" id="{C8CF7494-880E-464A-848E-7BDB85D83C75}"/>
              </a:ext>
            </a:extLst>
          </p:cNvPr>
          <p:cNvSpPr>
            <a:spLocks noChangeArrowheads="1"/>
          </p:cNvSpPr>
          <p:nvPr/>
        </p:nvSpPr>
        <p:spPr bwMode="auto">
          <a:xfrm>
            <a:off x="725488" y="3946525"/>
            <a:ext cx="76390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Now share your mime with the class, and your classmates will guess what you are doing to be a good neighbour.</a:t>
            </a:r>
          </a:p>
        </p:txBody>
      </p:sp>
      <p:pic>
        <p:nvPicPr>
          <p:cNvPr id="20491" name="Group Work">
            <a:extLst>
              <a:ext uri="{FF2B5EF4-FFF2-40B4-BE49-F238E27FC236}">
                <a16:creationId xmlns:a16="http://schemas.microsoft.com/office/drawing/2014/main" id="{F95DCCFD-7648-B84C-AF22-9F1BC59B5125}"/>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24775" y="544513"/>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13">
                                            <p:txEl>
                                              <p:pRg st="0" end="0"/>
                                            </p:txEl>
                                          </p:spTgt>
                                        </p:tgtEl>
                                        <p:attrNameLst>
                                          <p:attrName>style.visibility</p:attrName>
                                        </p:attrNameLst>
                                      </p:cBhvr>
                                      <p:to>
                                        <p:strVal val="visible"/>
                                      </p:to>
                                    </p:set>
                                    <p:animEffect transition="in" filter="fade">
                                      <p:cBhvr>
                                        <p:cTn id="26" dur="500"/>
                                        <p:tgtEl>
                                          <p:spTgt spid="13">
                                            <p:txEl>
                                              <p:pRg st="0" end="0"/>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53" presetClass="entr" presetSubtype="16"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par>
                                <p:cTn id="34" presetID="53" presetClass="entr" presetSubtype="16"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500" fill="hold"/>
                                        <p:tgtEl>
                                          <p:spTgt spid="6"/>
                                        </p:tgtEl>
                                        <p:attrNameLst>
                                          <p:attrName>ppt_w</p:attrName>
                                        </p:attrNameLst>
                                      </p:cBhvr>
                                      <p:tavLst>
                                        <p:tav tm="0">
                                          <p:val>
                                            <p:fltVal val="0"/>
                                          </p:val>
                                        </p:tav>
                                        <p:tav tm="100000">
                                          <p:val>
                                            <p:strVal val="#ppt_w"/>
                                          </p:val>
                                        </p:tav>
                                      </p:tavLst>
                                    </p:anim>
                                    <p:anim calcmode="lin" valueType="num">
                                      <p:cBhvr>
                                        <p:cTn id="37" dur="500" fill="hold"/>
                                        <p:tgtEl>
                                          <p:spTgt spid="6"/>
                                        </p:tgtEl>
                                        <p:attrNameLst>
                                          <p:attrName>ppt_h</p:attrName>
                                        </p:attrNameLst>
                                      </p:cBhvr>
                                      <p:tavLst>
                                        <p:tav tm="0">
                                          <p:val>
                                            <p:fltVal val="0"/>
                                          </p:val>
                                        </p:tav>
                                        <p:tav tm="100000">
                                          <p:val>
                                            <p:strVal val="#ppt_h"/>
                                          </p:val>
                                        </p:tav>
                                      </p:tavLst>
                                    </p:anim>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F2F9812B-60DD-114F-997F-4A24D8FE4848}"/>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77"/>
              </a:rPr>
              <a:t>Consolidating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439271C9-36EC-4A86-AC54-68DE0F0B3CAB}"/>
              </a:ext>
            </a:extLst>
          </p:cNvPr>
          <p:cNvSpPr/>
          <p:nvPr/>
        </p:nvSpPr>
        <p:spPr>
          <a:xfrm>
            <a:off x="729977" y="4420405"/>
            <a:ext cx="5703888" cy="1333500"/>
          </a:xfrm>
          <a:prstGeom prst="roundRect">
            <a:avLst>
              <a:gd name="adj" fmla="val 10005"/>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Rounded Corners 10">
            <a:extLst>
              <a:ext uri="{FF2B5EF4-FFF2-40B4-BE49-F238E27FC236}">
                <a16:creationId xmlns:a16="http://schemas.microsoft.com/office/drawing/2014/main" id="{BD8869D1-EA7B-4197-95E4-37F4BDA86E3F}"/>
              </a:ext>
            </a:extLst>
          </p:cNvPr>
          <p:cNvSpPr/>
          <p:nvPr/>
        </p:nvSpPr>
        <p:spPr>
          <a:xfrm>
            <a:off x="729977" y="1462088"/>
            <a:ext cx="7672388" cy="1008063"/>
          </a:xfrm>
          <a:prstGeom prst="roundRect">
            <a:avLst>
              <a:gd name="adj" fmla="val 10005"/>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tLang="en-US" dirty="0">
              <a:solidFill>
                <a:schemeClr val="bg1"/>
              </a:solidFill>
            </a:endParaRPr>
          </a:p>
          <a:p>
            <a:pPr algn="ctr" eaLnBrk="1" fontAlgn="auto" hangingPunct="1">
              <a:spcBef>
                <a:spcPts val="0"/>
              </a:spcBef>
              <a:spcAft>
                <a:spcPts val="0"/>
              </a:spcAft>
              <a:defRPr/>
            </a:pPr>
            <a:r>
              <a:rPr lang="en-GB" altLang="en-US" dirty="0">
                <a:solidFill>
                  <a:schemeClr val="bg1"/>
                </a:solidFill>
              </a:rPr>
              <a:t>We all have choices about our behaviour. We can make good choices about how we behave to our neighbours, or we could make choices that are not so good. It is up to each of us to choose. </a:t>
            </a:r>
          </a:p>
          <a:p>
            <a:pPr algn="ctr" eaLnBrk="1" fontAlgn="auto" hangingPunct="1">
              <a:spcBef>
                <a:spcPts val="0"/>
              </a:spcBef>
              <a:spcAft>
                <a:spcPts val="0"/>
              </a:spcAft>
              <a:defRPr/>
            </a:pPr>
            <a:endParaRPr lang="en-GB" dirty="0"/>
          </a:p>
        </p:txBody>
      </p:sp>
      <p:sp>
        <p:nvSpPr>
          <p:cNvPr id="22532" name="Title 1">
            <a:extLst>
              <a:ext uri="{FF2B5EF4-FFF2-40B4-BE49-F238E27FC236}">
                <a16:creationId xmlns:a16="http://schemas.microsoft.com/office/drawing/2014/main" id="{41DD2E08-8AB2-C34C-8A63-74CDCAFFA84E}"/>
              </a:ext>
            </a:extLst>
          </p:cNvPr>
          <p:cNvSpPr>
            <a:spLocks noGrp="1" noChangeArrowheads="1"/>
          </p:cNvSpPr>
          <p:nvPr>
            <p:ph type="title"/>
          </p:nvPr>
        </p:nvSpPr>
        <p:spPr>
          <a:xfrm>
            <a:off x="457200" y="479425"/>
            <a:ext cx="8220075" cy="993775"/>
          </a:xfrm>
        </p:spPr>
        <p:txBody>
          <a:bodyPr/>
          <a:lstStyle/>
          <a:p>
            <a:r>
              <a:rPr lang="en-GB" altLang="en-US" dirty="0">
                <a:latin typeface="+mn-lt"/>
              </a:rPr>
              <a:t>Being a Good Neighbour</a:t>
            </a:r>
          </a:p>
        </p:txBody>
      </p:sp>
      <p:sp>
        <p:nvSpPr>
          <p:cNvPr id="5" name="Rectangle 4">
            <a:extLst>
              <a:ext uri="{FF2B5EF4-FFF2-40B4-BE49-F238E27FC236}">
                <a16:creationId xmlns:a16="http://schemas.microsoft.com/office/drawing/2014/main" id="{550F31F4-7C9E-FE40-909A-8A22B4990566}"/>
              </a:ext>
            </a:extLst>
          </p:cNvPr>
          <p:cNvSpPr>
            <a:spLocks noChangeArrowheads="1"/>
          </p:cNvSpPr>
          <p:nvPr/>
        </p:nvSpPr>
        <p:spPr bwMode="auto">
          <a:xfrm>
            <a:off x="801687" y="2599438"/>
            <a:ext cx="75311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dirty="0"/>
              <a:t>The choices that we make have consequences. When we make good choices, there are good consequences for us and the people around us. </a:t>
            </a:r>
          </a:p>
        </p:txBody>
      </p:sp>
      <p:sp>
        <p:nvSpPr>
          <p:cNvPr id="6" name="Rectangle 5">
            <a:extLst>
              <a:ext uri="{FF2B5EF4-FFF2-40B4-BE49-F238E27FC236}">
                <a16:creationId xmlns:a16="http://schemas.microsoft.com/office/drawing/2014/main" id="{F1A0BF12-52D4-554C-9C11-963023B29B8B}"/>
              </a:ext>
            </a:extLst>
          </p:cNvPr>
          <p:cNvSpPr>
            <a:spLocks noChangeArrowheads="1"/>
          </p:cNvSpPr>
          <p:nvPr/>
        </p:nvSpPr>
        <p:spPr bwMode="auto">
          <a:xfrm>
            <a:off x="801687" y="3350747"/>
            <a:ext cx="73453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dirty="0"/>
              <a:t>This means that, when we make good choices about our behaviour, we can make good things happen! </a:t>
            </a:r>
          </a:p>
        </p:txBody>
      </p:sp>
      <p:sp>
        <p:nvSpPr>
          <p:cNvPr id="7" name="Rectangle 6">
            <a:extLst>
              <a:ext uri="{FF2B5EF4-FFF2-40B4-BE49-F238E27FC236}">
                <a16:creationId xmlns:a16="http://schemas.microsoft.com/office/drawing/2014/main" id="{9C753080-06A9-FD4E-9F32-E8749969833F}"/>
              </a:ext>
            </a:extLst>
          </p:cNvPr>
          <p:cNvSpPr>
            <a:spLocks noChangeArrowheads="1"/>
          </p:cNvSpPr>
          <p:nvPr/>
        </p:nvSpPr>
        <p:spPr bwMode="auto">
          <a:xfrm>
            <a:off x="837006" y="4447255"/>
            <a:ext cx="43513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dirty="0">
                <a:solidFill>
                  <a:schemeClr val="bg1"/>
                </a:solidFill>
              </a:rPr>
              <a:t>When we choose to be good neighbours, we help to make other people feel happy. This helps to make our community a happy place to live for all of us. </a:t>
            </a:r>
          </a:p>
        </p:txBody>
      </p:sp>
      <p:pic>
        <p:nvPicPr>
          <p:cNvPr id="10" name="Picture 9">
            <a:extLst>
              <a:ext uri="{FF2B5EF4-FFF2-40B4-BE49-F238E27FC236}">
                <a16:creationId xmlns:a16="http://schemas.microsoft.com/office/drawing/2014/main" id="{58E83381-4146-FD4A-8F6D-550104D1F8A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177663" y="3803091"/>
            <a:ext cx="3363912" cy="19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Whole Class">
            <a:extLst>
              <a:ext uri="{FF2B5EF4-FFF2-40B4-BE49-F238E27FC236}">
                <a16:creationId xmlns:a16="http://schemas.microsoft.com/office/drawing/2014/main" id="{9FB252CC-5E93-A545-A6CF-51EBDDCB606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380288" y="5492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5"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1E096E7-A32A-354C-93D8-719D69D946F5}"/>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478338" y="1436688"/>
            <a:ext cx="4016375" cy="23526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4D769124-2E4A-4B7A-86DF-52019F462C76}"/>
              </a:ext>
            </a:extLst>
          </p:cNvPr>
          <p:cNvSpPr/>
          <p:nvPr/>
        </p:nvSpPr>
        <p:spPr>
          <a:xfrm>
            <a:off x="3995738" y="2493963"/>
            <a:ext cx="576262" cy="693737"/>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Rounded Corners 12">
            <a:extLst>
              <a:ext uri="{FF2B5EF4-FFF2-40B4-BE49-F238E27FC236}">
                <a16:creationId xmlns:a16="http://schemas.microsoft.com/office/drawing/2014/main" id="{6363151D-13D1-4F0D-B675-A4398C3586A5}"/>
              </a:ext>
            </a:extLst>
          </p:cNvPr>
          <p:cNvSpPr/>
          <p:nvPr/>
        </p:nvSpPr>
        <p:spPr>
          <a:xfrm>
            <a:off x="703263" y="2252663"/>
            <a:ext cx="3690937" cy="1176337"/>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7" name="Title 1">
            <a:extLst>
              <a:ext uri="{FF2B5EF4-FFF2-40B4-BE49-F238E27FC236}">
                <a16:creationId xmlns:a16="http://schemas.microsoft.com/office/drawing/2014/main" id="{B44653A2-4FE5-614D-B67C-D211AFD4CBB5}"/>
              </a:ext>
            </a:extLst>
          </p:cNvPr>
          <p:cNvSpPr>
            <a:spLocks noChangeArrowheads="1"/>
          </p:cNvSpPr>
          <p:nvPr/>
        </p:nvSpPr>
        <p:spPr bwMode="auto">
          <a:xfrm>
            <a:off x="457200" y="479425"/>
            <a:ext cx="7805738"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lnSpc>
                <a:spcPct val="90000"/>
              </a:lnSpc>
            </a:pPr>
            <a:r>
              <a:rPr lang="en-GB" altLang="en-US" sz="4000" b="1" dirty="0">
                <a:solidFill>
                  <a:srgbClr val="1C1C1C"/>
                </a:solidFill>
                <a:latin typeface="+mn-lt"/>
              </a:rPr>
              <a:t>Being a Good Neighbour</a:t>
            </a:r>
          </a:p>
        </p:txBody>
      </p:sp>
      <p:sp>
        <p:nvSpPr>
          <p:cNvPr id="5" name="Rectangle 4">
            <a:extLst>
              <a:ext uri="{FF2B5EF4-FFF2-40B4-BE49-F238E27FC236}">
                <a16:creationId xmlns:a16="http://schemas.microsoft.com/office/drawing/2014/main" id="{688884F7-77E2-2E40-98B3-2C8BCBA3579B}"/>
              </a:ext>
            </a:extLst>
          </p:cNvPr>
          <p:cNvSpPr>
            <a:spLocks noChangeArrowheads="1"/>
          </p:cNvSpPr>
          <p:nvPr/>
        </p:nvSpPr>
        <p:spPr bwMode="auto">
          <a:xfrm>
            <a:off x="755650" y="1584325"/>
            <a:ext cx="36909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You are going to complete a matching activity.</a:t>
            </a:r>
          </a:p>
        </p:txBody>
      </p:sp>
      <p:sp>
        <p:nvSpPr>
          <p:cNvPr id="6" name="Rectangle 5">
            <a:extLst>
              <a:ext uri="{FF2B5EF4-FFF2-40B4-BE49-F238E27FC236}">
                <a16:creationId xmlns:a16="http://schemas.microsoft.com/office/drawing/2014/main" id="{0983368C-C813-E646-92B3-12353A13E61B}"/>
              </a:ext>
            </a:extLst>
          </p:cNvPr>
          <p:cNvSpPr>
            <a:spLocks noChangeArrowheads="1"/>
          </p:cNvSpPr>
          <p:nvPr/>
        </p:nvSpPr>
        <p:spPr bwMode="auto">
          <a:xfrm>
            <a:off x="755650" y="2379663"/>
            <a:ext cx="369093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solidFill>
                  <a:schemeClr val="bg1"/>
                </a:solidFill>
              </a:rPr>
              <a:t>Look carefully at the pictures of a problem you might find in your school or local community.</a:t>
            </a:r>
          </a:p>
        </p:txBody>
      </p:sp>
      <p:sp>
        <p:nvSpPr>
          <p:cNvPr id="7" name="Rectangle 6">
            <a:extLst>
              <a:ext uri="{FF2B5EF4-FFF2-40B4-BE49-F238E27FC236}">
                <a16:creationId xmlns:a16="http://schemas.microsoft.com/office/drawing/2014/main" id="{B0BAAD74-2E17-704D-BACA-1BD406238399}"/>
              </a:ext>
            </a:extLst>
          </p:cNvPr>
          <p:cNvSpPr>
            <a:spLocks noChangeArrowheads="1"/>
          </p:cNvSpPr>
          <p:nvPr/>
        </p:nvSpPr>
        <p:spPr bwMode="auto">
          <a:xfrm>
            <a:off x="755650" y="3898900"/>
            <a:ext cx="7707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Find a label that describes a helpful choice to make the problem better.</a:t>
            </a:r>
          </a:p>
        </p:txBody>
      </p:sp>
      <p:sp>
        <p:nvSpPr>
          <p:cNvPr id="8" name="Rectangle 7">
            <a:extLst>
              <a:ext uri="{FF2B5EF4-FFF2-40B4-BE49-F238E27FC236}">
                <a16:creationId xmlns:a16="http://schemas.microsoft.com/office/drawing/2014/main" id="{8F4BB294-AD35-3343-A4C2-040927ECC6D0}"/>
              </a:ext>
            </a:extLst>
          </p:cNvPr>
          <p:cNvSpPr>
            <a:spLocks noChangeArrowheads="1"/>
          </p:cNvSpPr>
          <p:nvPr/>
        </p:nvSpPr>
        <p:spPr bwMode="auto">
          <a:xfrm>
            <a:off x="755650" y="4460875"/>
            <a:ext cx="32813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Cut out the label and stick it under the picture.</a:t>
            </a:r>
          </a:p>
        </p:txBody>
      </p:sp>
      <p:pic>
        <p:nvPicPr>
          <p:cNvPr id="10" name="Picture 9">
            <a:extLst>
              <a:ext uri="{FF2B5EF4-FFF2-40B4-BE49-F238E27FC236}">
                <a16:creationId xmlns:a16="http://schemas.microsoft.com/office/drawing/2014/main" id="{B7239EDE-AAB3-EE4B-BB7C-F7D4BCD31E6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03263" y="5106988"/>
            <a:ext cx="3000375"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B09C52F2-FBE7-9341-B2AF-2EB20CD2470F}"/>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18001414">
            <a:off x="3471669" y="5159513"/>
            <a:ext cx="1851025" cy="56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4" name="Individual Work">
            <a:extLst>
              <a:ext uri="{FF2B5EF4-FFF2-40B4-BE49-F238E27FC236}">
                <a16:creationId xmlns:a16="http://schemas.microsoft.com/office/drawing/2014/main" id="{F7C649FD-AD72-1441-9BC3-EB1C7472779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40650" y="488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a:extLst>
              <a:ext uri="{FF2B5EF4-FFF2-40B4-BE49-F238E27FC236}">
                <a16:creationId xmlns:a16="http://schemas.microsoft.com/office/drawing/2014/main" id="{49793653-DEA2-3B44-98F3-E40B655E2FF0}"/>
              </a:ext>
            </a:extLst>
          </p:cNvPr>
          <p:cNvSpPr>
            <a:spLocks noChangeArrowheads="1"/>
          </p:cNvSpPr>
          <p:nvPr/>
        </p:nvSpPr>
        <p:spPr bwMode="auto">
          <a:xfrm>
            <a:off x="6486525" y="4275931"/>
            <a:ext cx="13843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b="1" dirty="0"/>
              <a:t>Key Words </a:t>
            </a:r>
            <a:endParaRPr lang="en-GB" altLang="en-US" dirty="0"/>
          </a:p>
        </p:txBody>
      </p:sp>
      <p:sp>
        <p:nvSpPr>
          <p:cNvPr id="3" name="Rounded Rectangle 2">
            <a:extLst>
              <a:ext uri="{FF2B5EF4-FFF2-40B4-BE49-F238E27FC236}">
                <a16:creationId xmlns:a16="http://schemas.microsoft.com/office/drawing/2014/main" id="{183A976E-1F12-5449-9E33-1152F90B6ED1}"/>
              </a:ext>
            </a:extLst>
          </p:cNvPr>
          <p:cNvSpPr/>
          <p:nvPr/>
        </p:nvSpPr>
        <p:spPr>
          <a:xfrm>
            <a:off x="6215966" y="4737100"/>
            <a:ext cx="1958603" cy="1978049"/>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eaLnBrk="1" fontAlgn="auto" hangingPunct="1">
              <a:spcBef>
                <a:spcPts val="0"/>
              </a:spcBef>
              <a:spcAft>
                <a:spcPts val="0"/>
              </a:spcAft>
              <a:buFont typeface="Arial" panose="020B0604020202020204" pitchFamily="34" charset="0"/>
              <a:buChar char="•"/>
              <a:defRPr/>
            </a:pPr>
            <a:endParaRPr lang="en-GB" dirty="0"/>
          </a:p>
          <a:p>
            <a:pPr marL="285750" indent="-285750" eaLnBrk="1" fontAlgn="auto" hangingPunct="1">
              <a:spcBef>
                <a:spcPts val="0"/>
              </a:spcBef>
              <a:spcAft>
                <a:spcPts val="0"/>
              </a:spcAft>
              <a:buFont typeface="Arial" panose="020B0604020202020204" pitchFamily="34" charset="0"/>
              <a:buChar char="•"/>
              <a:defRPr/>
            </a:pPr>
            <a:r>
              <a:rPr lang="en-GB" dirty="0"/>
              <a:t>community  </a:t>
            </a:r>
          </a:p>
          <a:p>
            <a:pPr marL="285750" indent="-285750" eaLnBrk="1" fontAlgn="auto" hangingPunct="1">
              <a:spcBef>
                <a:spcPts val="0"/>
              </a:spcBef>
              <a:spcAft>
                <a:spcPts val="0"/>
              </a:spcAft>
              <a:buFont typeface="Arial" panose="020B0604020202020204" pitchFamily="34" charset="0"/>
              <a:buChar char="•"/>
              <a:defRPr/>
            </a:pPr>
            <a:r>
              <a:rPr lang="en-GB" dirty="0"/>
              <a:t>local area</a:t>
            </a:r>
          </a:p>
          <a:p>
            <a:pPr marL="285750" indent="-285750" eaLnBrk="1" fontAlgn="auto" hangingPunct="1">
              <a:spcBef>
                <a:spcPts val="0"/>
              </a:spcBef>
              <a:spcAft>
                <a:spcPts val="0"/>
              </a:spcAft>
              <a:buFont typeface="Arial" panose="020B0604020202020204" pitchFamily="34" charset="0"/>
              <a:buChar char="•"/>
              <a:defRPr/>
            </a:pPr>
            <a:r>
              <a:rPr lang="en-GB" dirty="0"/>
              <a:t>neighbour</a:t>
            </a:r>
          </a:p>
          <a:p>
            <a:pPr marL="285750" indent="-285750" eaLnBrk="1" fontAlgn="auto" hangingPunct="1">
              <a:spcBef>
                <a:spcPts val="0"/>
              </a:spcBef>
              <a:spcAft>
                <a:spcPts val="0"/>
              </a:spcAft>
              <a:buFont typeface="Arial" panose="020B0604020202020204" pitchFamily="34" charset="0"/>
              <a:buChar char="•"/>
              <a:defRPr/>
            </a:pPr>
            <a:r>
              <a:rPr lang="en-GB" dirty="0"/>
              <a:t>helpful</a:t>
            </a:r>
          </a:p>
          <a:p>
            <a:pPr marL="285750" indent="-285750" eaLnBrk="1" fontAlgn="auto" hangingPunct="1">
              <a:spcBef>
                <a:spcPts val="0"/>
              </a:spcBef>
              <a:spcAft>
                <a:spcPts val="0"/>
              </a:spcAft>
              <a:buFont typeface="Arial" panose="020B0604020202020204" pitchFamily="34" charset="0"/>
              <a:buChar char="•"/>
              <a:defRPr/>
            </a:pPr>
            <a:r>
              <a:rPr lang="en-GB" dirty="0"/>
              <a:t>kind</a:t>
            </a:r>
          </a:p>
          <a:p>
            <a:pPr marL="285750" indent="-285750" eaLnBrk="1" fontAlgn="auto" hangingPunct="1">
              <a:spcBef>
                <a:spcPts val="0"/>
              </a:spcBef>
              <a:spcAft>
                <a:spcPts val="0"/>
              </a:spcAft>
              <a:buFont typeface="Arial" panose="020B0604020202020204" pitchFamily="34" charset="0"/>
              <a:buChar char="•"/>
              <a:defRPr/>
            </a:pPr>
            <a:r>
              <a:rPr lang="en-GB" dirty="0"/>
              <a:t>caring</a:t>
            </a:r>
          </a:p>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par>
                          <p:cTn id="31" fill="hold" nodeType="afterGroup">
                            <p:stCondLst>
                              <p:cond delay="500"/>
                            </p:stCondLst>
                            <p:childTnLst>
                              <p:par>
                                <p:cTn id="32" presetID="10" presetClass="entr" presetSubtype="0"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par>
                          <p:cTn id="35" fill="hold" nodeType="afterGroup">
                            <p:stCondLst>
                              <p:cond delay="1000"/>
                            </p:stCondLst>
                            <p:childTnLst>
                              <p:par>
                                <p:cTn id="36" presetID="10" presetClass="entr" presetSubtype="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ppt_x"/>
                                          </p:val>
                                        </p:tav>
                                        <p:tav tm="100000">
                                          <p:val>
                                            <p:strVal val="#ppt_x"/>
                                          </p:val>
                                        </p:tav>
                                      </p:tavLst>
                                    </p:anim>
                                    <p:anim calcmode="lin" valueType="num">
                                      <p:cBhvr additive="base">
                                        <p:cTn id="4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5" grpId="0"/>
      <p:bldP spid="6" grpId="0"/>
      <p:bldP spid="7" grpId="0"/>
      <p:bldP spid="8" grpId="0"/>
      <p:bldP spid="14" grpId="0"/>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a:extLst>
              <a:ext uri="{FF2B5EF4-FFF2-40B4-BE49-F238E27FC236}">
                <a16:creationId xmlns:a16="http://schemas.microsoft.com/office/drawing/2014/main" id="{A43A557E-E7BA-034C-94CC-F9BF927B8D86}"/>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77"/>
              </a:rPr>
              <a:t>Reflecting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EF69A029-CBE2-4189-B65C-9E29E2D5561F}"/>
              </a:ext>
            </a:extLst>
          </p:cNvPr>
          <p:cNvSpPr/>
          <p:nvPr/>
        </p:nvSpPr>
        <p:spPr>
          <a:xfrm>
            <a:off x="1116013" y="5145088"/>
            <a:ext cx="6911975" cy="628650"/>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Rounded Corners 8">
            <a:extLst>
              <a:ext uri="{FF2B5EF4-FFF2-40B4-BE49-F238E27FC236}">
                <a16:creationId xmlns:a16="http://schemas.microsoft.com/office/drawing/2014/main" id="{24846EED-12DA-42EC-B64B-D26A5847A6A3}"/>
              </a:ext>
            </a:extLst>
          </p:cNvPr>
          <p:cNvSpPr/>
          <p:nvPr/>
        </p:nvSpPr>
        <p:spPr>
          <a:xfrm>
            <a:off x="1979613" y="1700213"/>
            <a:ext cx="6192837" cy="1630362"/>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5604" name="Talking Partners">
            <a:extLst>
              <a:ext uri="{FF2B5EF4-FFF2-40B4-BE49-F238E27FC236}">
                <a16:creationId xmlns:a16="http://schemas.microsoft.com/office/drawing/2014/main" id="{8F1C9638-DBFD-7042-94D1-76C029126D6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5492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Title 1">
            <a:extLst>
              <a:ext uri="{FF2B5EF4-FFF2-40B4-BE49-F238E27FC236}">
                <a16:creationId xmlns:a16="http://schemas.microsoft.com/office/drawing/2014/main" id="{484EF819-B727-5A49-9D6B-E2EA07DC44BB}"/>
              </a:ext>
            </a:extLst>
          </p:cNvPr>
          <p:cNvSpPr>
            <a:spLocks noGrp="1" noChangeArrowheads="1"/>
          </p:cNvSpPr>
          <p:nvPr>
            <p:ph type="title"/>
          </p:nvPr>
        </p:nvSpPr>
        <p:spPr>
          <a:xfrm>
            <a:off x="457200" y="479425"/>
            <a:ext cx="8220075" cy="993775"/>
          </a:xfrm>
        </p:spPr>
        <p:txBody>
          <a:bodyPr/>
          <a:lstStyle/>
          <a:p>
            <a:r>
              <a:rPr lang="en-GB" dirty="0">
                <a:latin typeface="+mn-lt"/>
              </a:rPr>
              <a:t>How Can We Help?</a:t>
            </a:r>
            <a:endParaRPr lang="en-GB" altLang="en-US" dirty="0">
              <a:latin typeface="+mn-lt"/>
            </a:endParaRPr>
          </a:p>
        </p:txBody>
      </p:sp>
      <p:sp>
        <p:nvSpPr>
          <p:cNvPr id="5" name="Rectangle 4">
            <a:extLst>
              <a:ext uri="{FF2B5EF4-FFF2-40B4-BE49-F238E27FC236}">
                <a16:creationId xmlns:a16="http://schemas.microsoft.com/office/drawing/2014/main" id="{7B1B96C5-E480-5743-9DAE-54F2E862DD18}"/>
              </a:ext>
            </a:extLst>
          </p:cNvPr>
          <p:cNvSpPr>
            <a:spLocks noChangeArrowheads="1"/>
          </p:cNvSpPr>
          <p:nvPr/>
        </p:nvSpPr>
        <p:spPr bwMode="auto">
          <a:xfrm>
            <a:off x="3240088" y="1771650"/>
            <a:ext cx="4932362"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dirty="0"/>
              <a:t>This is Hurley. Hurley is rude to his neighbours. He never stops to say ‘hello’. He sticks his tongue out when grown-ups talk to him. He throws his rubbish on the floor. Hurley doesn’t like to help. </a:t>
            </a:r>
          </a:p>
        </p:txBody>
      </p:sp>
      <p:sp>
        <p:nvSpPr>
          <p:cNvPr id="6" name="Rectangle 5">
            <a:extLst>
              <a:ext uri="{FF2B5EF4-FFF2-40B4-BE49-F238E27FC236}">
                <a16:creationId xmlns:a16="http://schemas.microsoft.com/office/drawing/2014/main" id="{60A5584F-F0DA-3D4B-9612-AB516289738F}"/>
              </a:ext>
            </a:extLst>
          </p:cNvPr>
          <p:cNvSpPr>
            <a:spLocks noChangeArrowheads="1"/>
          </p:cNvSpPr>
          <p:nvPr/>
        </p:nvSpPr>
        <p:spPr bwMode="auto">
          <a:xfrm>
            <a:off x="3240088" y="3662977"/>
            <a:ext cx="52514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r>
              <a:rPr lang="en-GB" dirty="0"/>
              <a:t>What would our community be like if all the people in it chose to behave like Hurley? </a:t>
            </a:r>
            <a:endParaRPr lang="en-GB" b="0" dirty="0">
              <a:effectLst/>
            </a:endParaRPr>
          </a:p>
          <a:p>
            <a:r>
              <a:rPr lang="en-GB" dirty="0"/>
              <a:t/>
            </a:r>
            <a:br>
              <a:rPr lang="en-GB" dirty="0"/>
            </a:br>
            <a:endParaRPr lang="en-GB" altLang="en-US" dirty="0"/>
          </a:p>
        </p:txBody>
      </p:sp>
      <p:sp>
        <p:nvSpPr>
          <p:cNvPr id="7" name="Rectangle 6">
            <a:extLst>
              <a:ext uri="{FF2B5EF4-FFF2-40B4-BE49-F238E27FC236}">
                <a16:creationId xmlns:a16="http://schemas.microsoft.com/office/drawing/2014/main" id="{0694F0B7-8A6C-A84D-AAF4-12C8B27F854F}"/>
              </a:ext>
            </a:extLst>
          </p:cNvPr>
          <p:cNvSpPr>
            <a:spLocks noChangeArrowheads="1"/>
          </p:cNvSpPr>
          <p:nvPr/>
        </p:nvSpPr>
        <p:spPr bwMode="auto">
          <a:xfrm>
            <a:off x="1258888" y="5291138"/>
            <a:ext cx="66706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r>
              <a:rPr lang="en-GB" altLang="en-US"/>
              <a:t>Talk to your partner, then share your thoughts with the class.</a:t>
            </a:r>
          </a:p>
        </p:txBody>
      </p:sp>
      <p:pic>
        <p:nvPicPr>
          <p:cNvPr id="8" name="Picture 7">
            <a:extLst>
              <a:ext uri="{FF2B5EF4-FFF2-40B4-BE49-F238E27FC236}">
                <a16:creationId xmlns:a16="http://schemas.microsoft.com/office/drawing/2014/main" id="{CC14A11A-B3E1-3B47-822F-A472D853E89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89000" y="1490663"/>
            <a:ext cx="2165350" cy="309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7D9396BF-5056-47D3-9E95-17C8EAF35C7E}"/>
              </a:ext>
            </a:extLst>
          </p:cNvPr>
          <p:cNvSpPr/>
          <p:nvPr/>
        </p:nvSpPr>
        <p:spPr>
          <a:xfrm>
            <a:off x="1690688" y="3743325"/>
            <a:ext cx="6648450" cy="765175"/>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Rounded Corners 8">
            <a:extLst>
              <a:ext uri="{FF2B5EF4-FFF2-40B4-BE49-F238E27FC236}">
                <a16:creationId xmlns:a16="http://schemas.microsoft.com/office/drawing/2014/main" id="{AD77BB70-ECF9-429A-8F63-E4E0AEB65239}"/>
              </a:ext>
            </a:extLst>
          </p:cNvPr>
          <p:cNvSpPr/>
          <p:nvPr/>
        </p:nvSpPr>
        <p:spPr>
          <a:xfrm>
            <a:off x="1930400" y="2246313"/>
            <a:ext cx="6408738" cy="522287"/>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6628" name="Talking Partners">
            <a:extLst>
              <a:ext uri="{FF2B5EF4-FFF2-40B4-BE49-F238E27FC236}">
                <a16:creationId xmlns:a16="http://schemas.microsoft.com/office/drawing/2014/main" id="{800EE48C-EB4A-0140-A32F-39C8447286F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5492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itle 1">
            <a:extLst>
              <a:ext uri="{FF2B5EF4-FFF2-40B4-BE49-F238E27FC236}">
                <a16:creationId xmlns:a16="http://schemas.microsoft.com/office/drawing/2014/main" id="{607EB9FE-19C6-5344-BD27-88BF25CD7531}"/>
              </a:ext>
            </a:extLst>
          </p:cNvPr>
          <p:cNvSpPr>
            <a:spLocks noGrp="1" noChangeArrowheads="1"/>
          </p:cNvSpPr>
          <p:nvPr>
            <p:ph type="title"/>
          </p:nvPr>
        </p:nvSpPr>
        <p:spPr>
          <a:xfrm>
            <a:off x="457200" y="479425"/>
            <a:ext cx="8220075" cy="993775"/>
          </a:xfrm>
        </p:spPr>
        <p:txBody>
          <a:bodyPr/>
          <a:lstStyle/>
          <a:p>
            <a:r>
              <a:rPr lang="en-GB" b="0" dirty="0"/>
              <a:t/>
            </a:r>
            <a:br>
              <a:rPr lang="en-GB" b="0" dirty="0"/>
            </a:br>
            <a:r>
              <a:rPr lang="en-GB" dirty="0">
                <a:latin typeface="+mn-lt"/>
              </a:rPr>
              <a:t/>
            </a:r>
            <a:br>
              <a:rPr lang="en-GB" dirty="0">
                <a:latin typeface="+mn-lt"/>
              </a:rPr>
            </a:br>
            <a:r>
              <a:rPr lang="en-GB" dirty="0">
                <a:latin typeface="+mn-lt"/>
              </a:rPr>
              <a:t>How Can We Help?</a:t>
            </a:r>
            <a:r>
              <a:rPr lang="en-GB" b="0" dirty="0"/>
              <a:t/>
            </a:r>
            <a:br>
              <a:rPr lang="en-GB" b="0" dirty="0"/>
            </a:br>
            <a:r>
              <a:rPr lang="en-GB" dirty="0"/>
              <a:t/>
            </a:r>
            <a:br>
              <a:rPr lang="en-GB" dirty="0"/>
            </a:br>
            <a:endParaRPr lang="en-GB" altLang="en-US" dirty="0">
              <a:latin typeface="Twinkl SemiBold" pitchFamily="2" charset="77"/>
            </a:endParaRPr>
          </a:p>
        </p:txBody>
      </p:sp>
      <p:sp>
        <p:nvSpPr>
          <p:cNvPr id="5" name="Rectangle 4">
            <a:extLst>
              <a:ext uri="{FF2B5EF4-FFF2-40B4-BE49-F238E27FC236}">
                <a16:creationId xmlns:a16="http://schemas.microsoft.com/office/drawing/2014/main" id="{E849F262-B47E-A449-86FE-D3A7FD4D598B}"/>
              </a:ext>
            </a:extLst>
          </p:cNvPr>
          <p:cNvSpPr>
            <a:spLocks noChangeArrowheads="1"/>
          </p:cNvSpPr>
          <p:nvPr/>
        </p:nvSpPr>
        <p:spPr bwMode="auto">
          <a:xfrm>
            <a:off x="4021138" y="2322513"/>
            <a:ext cx="35894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dirty="0">
                <a:solidFill>
                  <a:schemeClr val="bg1"/>
                </a:solidFill>
              </a:rPr>
              <a:t>We don’t want to be like Hurley! </a:t>
            </a:r>
          </a:p>
        </p:txBody>
      </p:sp>
      <p:sp>
        <p:nvSpPr>
          <p:cNvPr id="6" name="Rectangle 5">
            <a:extLst>
              <a:ext uri="{FF2B5EF4-FFF2-40B4-BE49-F238E27FC236}">
                <a16:creationId xmlns:a16="http://schemas.microsoft.com/office/drawing/2014/main" id="{E7CBE53C-8EC3-AE45-9BCF-3B86EFDFD1A0}"/>
              </a:ext>
            </a:extLst>
          </p:cNvPr>
          <p:cNvSpPr>
            <a:spLocks noChangeArrowheads="1"/>
          </p:cNvSpPr>
          <p:nvPr/>
        </p:nvSpPr>
        <p:spPr bwMode="auto">
          <a:xfrm>
            <a:off x="4021138" y="2924175"/>
            <a:ext cx="4572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What can you do to be a good neighbour and help your community? </a:t>
            </a:r>
          </a:p>
        </p:txBody>
      </p:sp>
      <p:sp>
        <p:nvSpPr>
          <p:cNvPr id="7" name="Rectangle 6">
            <a:extLst>
              <a:ext uri="{FF2B5EF4-FFF2-40B4-BE49-F238E27FC236}">
                <a16:creationId xmlns:a16="http://schemas.microsoft.com/office/drawing/2014/main" id="{65B78697-E28C-8F40-8CDE-C08C90D4B252}"/>
              </a:ext>
            </a:extLst>
          </p:cNvPr>
          <p:cNvSpPr>
            <a:spLocks noChangeArrowheads="1"/>
          </p:cNvSpPr>
          <p:nvPr/>
        </p:nvSpPr>
        <p:spPr bwMode="auto">
          <a:xfrm>
            <a:off x="4021138" y="3784600"/>
            <a:ext cx="4572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solidFill>
                  <a:schemeClr val="bg1"/>
                </a:solidFill>
              </a:rPr>
              <a:t>Talk to your partner, then share your thoughts with the class.</a:t>
            </a:r>
          </a:p>
        </p:txBody>
      </p:sp>
      <p:pic>
        <p:nvPicPr>
          <p:cNvPr id="8" name="Picture 7">
            <a:extLst>
              <a:ext uri="{FF2B5EF4-FFF2-40B4-BE49-F238E27FC236}">
                <a16:creationId xmlns:a16="http://schemas.microsoft.com/office/drawing/2014/main" id="{A8BECFC7-573B-AF44-B33B-387F7060D11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7225" y="1617663"/>
            <a:ext cx="3143250"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5" grpId="0"/>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0">
            <a:extLst>
              <a:ext uri="{FF2B5EF4-FFF2-40B4-BE49-F238E27FC236}">
                <a16:creationId xmlns:a16="http://schemas.microsoft.com/office/drawing/2014/main" id="{C2378493-B743-7440-A85D-2C3E1619E9C8}"/>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77"/>
              </a:rPr>
              <a:t>The Big Questions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B3A04E38-6C7A-4111-B968-544919358B65}"/>
              </a:ext>
            </a:extLst>
          </p:cNvPr>
          <p:cNvSpPr/>
          <p:nvPr/>
        </p:nvSpPr>
        <p:spPr>
          <a:xfrm>
            <a:off x="3924300" y="2354263"/>
            <a:ext cx="2136775" cy="852487"/>
          </a:xfrm>
          <a:prstGeom prst="wedgeRoundRectCallout">
            <a:avLst>
              <a:gd name="adj1" fmla="val 60454"/>
              <a:gd name="adj2" fmla="val -48557"/>
              <a:gd name="adj3" fmla="val 16667"/>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Speech Bubble: Rectangle with Corners Rounded 3">
            <a:extLst>
              <a:ext uri="{FF2B5EF4-FFF2-40B4-BE49-F238E27FC236}">
                <a16:creationId xmlns:a16="http://schemas.microsoft.com/office/drawing/2014/main" id="{62B89004-5FA1-4B1E-AB09-BA948B9DAD2B}"/>
              </a:ext>
            </a:extLst>
          </p:cNvPr>
          <p:cNvSpPr/>
          <p:nvPr/>
        </p:nvSpPr>
        <p:spPr>
          <a:xfrm>
            <a:off x="2854325" y="1350963"/>
            <a:ext cx="2138363" cy="854075"/>
          </a:xfrm>
          <a:prstGeom prst="wedgeRoundRectCallout">
            <a:avLst>
              <a:gd name="adj1" fmla="val -56482"/>
              <a:gd name="adj2" fmla="val 17291"/>
              <a:gd name="adj3" fmla="val 16667"/>
            </a:avLst>
          </a:prstGeom>
          <a:solidFill>
            <a:srgbClr val="22B4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D3D584D6-DA59-AC47-AA67-13CF229252DC}"/>
              </a:ext>
            </a:extLst>
          </p:cNvPr>
          <p:cNvSpPr>
            <a:spLocks noChangeArrowheads="1"/>
          </p:cNvSpPr>
          <p:nvPr/>
        </p:nvSpPr>
        <p:spPr bwMode="auto">
          <a:xfrm>
            <a:off x="736600" y="5507038"/>
            <a:ext cx="5194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a:t>What do you think is the most important thing that you have learnt today? </a:t>
            </a:r>
          </a:p>
        </p:txBody>
      </p:sp>
      <p:sp>
        <p:nvSpPr>
          <p:cNvPr id="6" name="Rectangle 5">
            <a:extLst>
              <a:ext uri="{FF2B5EF4-FFF2-40B4-BE49-F238E27FC236}">
                <a16:creationId xmlns:a16="http://schemas.microsoft.com/office/drawing/2014/main" id="{0A4CE480-7D9E-5148-A160-D22B97A0D290}"/>
              </a:ext>
            </a:extLst>
          </p:cNvPr>
          <p:cNvSpPr>
            <a:spLocks noChangeArrowheads="1"/>
          </p:cNvSpPr>
          <p:nvPr/>
        </p:nvSpPr>
        <p:spPr bwMode="auto">
          <a:xfrm>
            <a:off x="2854325" y="1450975"/>
            <a:ext cx="21383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r>
              <a:rPr lang="en-GB" altLang="en-US">
                <a:solidFill>
                  <a:schemeClr val="bg1"/>
                </a:solidFill>
              </a:rPr>
              <a:t>What is it like in our community?</a:t>
            </a:r>
          </a:p>
        </p:txBody>
      </p:sp>
      <p:sp>
        <p:nvSpPr>
          <p:cNvPr id="7" name="Rectangle 6">
            <a:extLst>
              <a:ext uri="{FF2B5EF4-FFF2-40B4-BE49-F238E27FC236}">
                <a16:creationId xmlns:a16="http://schemas.microsoft.com/office/drawing/2014/main" id="{FCC28D58-FEDE-FB44-94B3-9C9FAAEA5F77}"/>
              </a:ext>
            </a:extLst>
          </p:cNvPr>
          <p:cNvSpPr>
            <a:spLocks noChangeArrowheads="1"/>
          </p:cNvSpPr>
          <p:nvPr/>
        </p:nvSpPr>
        <p:spPr bwMode="auto">
          <a:xfrm>
            <a:off x="3924300" y="2457450"/>
            <a:ext cx="21367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r>
              <a:rPr lang="en-GB" altLang="en-US">
                <a:solidFill>
                  <a:schemeClr val="bg1"/>
                </a:solidFill>
              </a:rPr>
              <a:t>How can we be good neighbours?</a:t>
            </a:r>
          </a:p>
        </p:txBody>
      </p:sp>
      <p:pic>
        <p:nvPicPr>
          <p:cNvPr id="28681" name="Picture 9">
            <a:extLst>
              <a:ext uri="{FF2B5EF4-FFF2-40B4-BE49-F238E27FC236}">
                <a16:creationId xmlns:a16="http://schemas.microsoft.com/office/drawing/2014/main" id="{9A4725F1-85CB-D148-BBC5-57A0E1476FE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539750"/>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A picture containing table&#10;&#10;Description automatically generated">
            <a:extLst>
              <a:ext uri="{FF2B5EF4-FFF2-40B4-BE49-F238E27FC236}">
                <a16:creationId xmlns:a16="http://schemas.microsoft.com/office/drawing/2014/main" id="{79C74ABF-5A37-9C40-BB0C-9CB7E9F038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38175" y="1677150"/>
            <a:ext cx="1432746" cy="3812192"/>
          </a:xfrm>
          <a:prstGeom prst="rect">
            <a:avLst/>
          </a:prstGeom>
        </p:spPr>
      </p:pic>
      <p:pic>
        <p:nvPicPr>
          <p:cNvPr id="12" name="Picture 11" descr="A picture containing cup, table, computer, computer&#10;&#10;Description automatically generated">
            <a:extLst>
              <a:ext uri="{FF2B5EF4-FFF2-40B4-BE49-F238E27FC236}">
                <a16:creationId xmlns:a16="http://schemas.microsoft.com/office/drawing/2014/main" id="{51B2053D-02D3-6B4E-A052-1BC88341330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90835" y="1468855"/>
            <a:ext cx="1280147" cy="379431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A0EA62EB-B7FA-574E-AA36-E708D0D643B4}"/>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6D2A164E-8DD1-4A42-BCD5-8EF80D177BC5}"/>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9700" name="Title 1">
            <a:extLst>
              <a:ext uri="{FF2B5EF4-FFF2-40B4-BE49-F238E27FC236}">
                <a16:creationId xmlns:a16="http://schemas.microsoft.com/office/drawing/2014/main" id="{8840F445-C13F-5243-A5C5-6EE5BE8D1398}"/>
              </a:ext>
            </a:extLst>
          </p:cNvPr>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lnSpc>
                <a:spcPct val="90000"/>
              </a:lnSpc>
            </a:pPr>
            <a:r>
              <a:rPr lang="en-US" altLang="en-US" sz="3600">
                <a:latin typeface="Twinkl SemiBold" pitchFamily="2" charset="77"/>
              </a:rPr>
              <a:t>Success Criteria</a:t>
            </a:r>
          </a:p>
        </p:txBody>
      </p:sp>
      <p:sp>
        <p:nvSpPr>
          <p:cNvPr id="29701" name="Title 1">
            <a:extLst>
              <a:ext uri="{FF2B5EF4-FFF2-40B4-BE49-F238E27FC236}">
                <a16:creationId xmlns:a16="http://schemas.microsoft.com/office/drawing/2014/main" id="{409FDF6A-D57C-E74F-84B2-6158FFB37D8C}"/>
              </a:ext>
            </a:extLst>
          </p:cNvPr>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lnSpc>
                <a:spcPct val="90000"/>
              </a:lnSpc>
            </a:pPr>
            <a:r>
              <a:rPr lang="en-US" altLang="en-US" sz="3600">
                <a:latin typeface="Twinkl SemiBold" pitchFamily="2" charset="77"/>
              </a:rPr>
              <a:t>Aim</a:t>
            </a:r>
          </a:p>
        </p:txBody>
      </p:sp>
      <p:sp>
        <p:nvSpPr>
          <p:cNvPr id="29702" name="Content Placeholder 15">
            <a:extLst>
              <a:ext uri="{FF2B5EF4-FFF2-40B4-BE49-F238E27FC236}">
                <a16:creationId xmlns:a16="http://schemas.microsoft.com/office/drawing/2014/main" id="{6E3A63AB-08C7-254C-813C-0EDD24F7A7AE}"/>
              </a:ext>
            </a:extLst>
          </p:cNvPr>
          <p:cNvSpPr>
            <a:spLocks noGrp="1" noChangeArrowheads="1"/>
          </p:cNvSpPr>
          <p:nvPr>
            <p:ph idx="1"/>
          </p:nvPr>
        </p:nvSpPr>
        <p:spPr>
          <a:xfrm>
            <a:off x="628650" y="1127125"/>
            <a:ext cx="7886700" cy="1409700"/>
          </a:xfrm>
        </p:spPr>
        <p:txBody>
          <a:bodyPr>
            <a:normAutofit/>
          </a:bodyPr>
          <a:lstStyle/>
          <a:p>
            <a:r>
              <a:rPr lang="en-GB" altLang="en-US">
                <a:latin typeface="Twinkl" pitchFamily="2" charset="77"/>
              </a:rPr>
              <a:t>I can reflect on my learning.</a:t>
            </a:r>
          </a:p>
        </p:txBody>
      </p:sp>
      <p:sp>
        <p:nvSpPr>
          <p:cNvPr id="20" name="Content Placeholder 15">
            <a:extLst>
              <a:ext uri="{FF2B5EF4-FFF2-40B4-BE49-F238E27FC236}">
                <a16:creationId xmlns:a16="http://schemas.microsoft.com/office/drawing/2014/main" id="{B8999BCC-1A36-C347-9C3F-B3C371272D08}"/>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I can describe something I have learnt, and something I have learnt how to do.</a:t>
            </a:r>
          </a:p>
          <a:p>
            <a:pPr fontAlgn="auto">
              <a:spcAft>
                <a:spcPts val="0"/>
              </a:spcAft>
              <a:defRPr/>
            </a:pPr>
            <a:r>
              <a:rPr lang="en-GB" dirty="0">
                <a:latin typeface="Twinkl" pitchFamily="50" charset="0"/>
              </a:rPr>
              <a:t>I can explain how I can apply my learning.</a:t>
            </a:r>
          </a:p>
          <a:p>
            <a:pPr fontAlgn="auto">
              <a:spcAft>
                <a:spcPts val="0"/>
              </a:spcAft>
              <a:defRPr/>
            </a:pPr>
            <a:r>
              <a:rPr lang="en-GB" dirty="0">
                <a:latin typeface="Twinkl" pitchFamily="50" charset="0"/>
              </a:rPr>
              <a:t>I can set a goal for the future. </a:t>
            </a:r>
          </a:p>
        </p:txBody>
      </p:sp>
      <p:sp>
        <p:nvSpPr>
          <p:cNvPr id="8" name="Rounded Rectangle 24">
            <a:extLst>
              <a:ext uri="{FF2B5EF4-FFF2-40B4-BE49-F238E27FC236}">
                <a16:creationId xmlns:a16="http://schemas.microsoft.com/office/drawing/2014/main" id="{B0B62078-D66C-4D1E-9BA9-1B2842B932DF}"/>
              </a:ext>
            </a:extLst>
          </p:cNvPr>
          <p:cNvSpPr/>
          <p:nvPr/>
        </p:nvSpPr>
        <p:spPr bwMode="auto">
          <a:xfrm>
            <a:off x="536575" y="2967038"/>
            <a:ext cx="8137525" cy="341471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 name="Rounded Rectangle 23">
            <a:extLst>
              <a:ext uri="{FF2B5EF4-FFF2-40B4-BE49-F238E27FC236}">
                <a16:creationId xmlns:a16="http://schemas.microsoft.com/office/drawing/2014/main" id="{0102557F-2901-4110-825A-65019495BC74}"/>
              </a:ext>
            </a:extLst>
          </p:cNvPr>
          <p:cNvSpPr/>
          <p:nvPr/>
        </p:nvSpPr>
        <p:spPr bwMode="auto">
          <a:xfrm>
            <a:off x="536575" y="549275"/>
            <a:ext cx="8137525" cy="2192338"/>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9706" name="Title 1">
            <a:extLst>
              <a:ext uri="{FF2B5EF4-FFF2-40B4-BE49-F238E27FC236}">
                <a16:creationId xmlns:a16="http://schemas.microsoft.com/office/drawing/2014/main" id="{1A98D205-1ABF-0745-AD8C-850E5F905E9A}"/>
              </a:ext>
            </a:extLst>
          </p:cNvPr>
          <p:cNvSpPr txBox="1">
            <a:spLocks noChangeArrowheads="1"/>
          </p:cNvSpPr>
          <p:nvPr/>
        </p:nvSpPr>
        <p:spPr bwMode="auto">
          <a:xfrm>
            <a:off x="661988" y="3106738"/>
            <a:ext cx="7886700" cy="54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lnSpc>
                <a:spcPct val="90000"/>
              </a:lnSpc>
            </a:pPr>
            <a:r>
              <a:rPr lang="en-US" altLang="en-US" sz="3600" b="1" dirty="0">
                <a:latin typeface="+mn-lt"/>
              </a:rPr>
              <a:t>Success Criteria</a:t>
            </a:r>
          </a:p>
        </p:txBody>
      </p:sp>
      <p:sp>
        <p:nvSpPr>
          <p:cNvPr id="29707" name="Title 1">
            <a:extLst>
              <a:ext uri="{FF2B5EF4-FFF2-40B4-BE49-F238E27FC236}">
                <a16:creationId xmlns:a16="http://schemas.microsoft.com/office/drawing/2014/main" id="{185A921B-74F1-0941-89F2-F127E01BA016}"/>
              </a:ext>
            </a:extLst>
          </p:cNvPr>
          <p:cNvSpPr txBox="1">
            <a:spLocks noChangeArrowheads="1"/>
          </p:cNvSpPr>
          <p:nvPr/>
        </p:nvSpPr>
        <p:spPr bwMode="auto">
          <a:xfrm>
            <a:off x="661988" y="771525"/>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lnSpc>
                <a:spcPct val="90000"/>
              </a:lnSpc>
            </a:pPr>
            <a:r>
              <a:rPr lang="en-US" altLang="en-US" sz="3600" b="1" dirty="0">
                <a:latin typeface="+mn-lt"/>
              </a:rPr>
              <a:t>Aim</a:t>
            </a:r>
          </a:p>
        </p:txBody>
      </p:sp>
      <p:sp>
        <p:nvSpPr>
          <p:cNvPr id="29708" name="Content Placeholder 15">
            <a:extLst>
              <a:ext uri="{FF2B5EF4-FFF2-40B4-BE49-F238E27FC236}">
                <a16:creationId xmlns:a16="http://schemas.microsoft.com/office/drawing/2014/main" id="{104D52DB-EE56-1548-A54C-C71E8A986A85}"/>
              </a:ext>
            </a:extLst>
          </p:cNvPr>
          <p:cNvSpPr>
            <a:spLocks noChangeArrowheads="1"/>
          </p:cNvSpPr>
          <p:nvPr/>
        </p:nvSpPr>
        <p:spPr bwMode="auto">
          <a:xfrm>
            <a:off x="661988" y="1163638"/>
            <a:ext cx="7886700" cy="14097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r>
              <a:rPr lang="en-GB" altLang="en-US"/>
              <a:t>I can describe ways that I can be a good neighbour.</a:t>
            </a:r>
          </a:p>
        </p:txBody>
      </p:sp>
      <p:sp>
        <p:nvSpPr>
          <p:cNvPr id="15" name="Content Placeholder 15">
            <a:extLst>
              <a:ext uri="{FF2B5EF4-FFF2-40B4-BE49-F238E27FC236}">
                <a16:creationId xmlns:a16="http://schemas.microsoft.com/office/drawing/2014/main" id="{10C29429-2ABB-43FC-9DC6-389114B6C935}"/>
              </a:ext>
            </a:extLst>
          </p:cNvPr>
          <p:cNvSpPr txBox="1">
            <a:spLocks/>
          </p:cNvSpPr>
          <p:nvPr/>
        </p:nvSpPr>
        <p:spPr>
          <a:xfrm>
            <a:off x="661988" y="3503613"/>
            <a:ext cx="7886700" cy="1409700"/>
          </a:xfrm>
          <a:prstGeom prst="rect">
            <a:avLst/>
          </a:prstGeom>
          <a:noFill/>
          <a:ln w="25400">
            <a:noFill/>
          </a:ln>
        </p:spPr>
        <p:txBody>
          <a:bodyPr lIns="180000" tIns="252000" rIns="252000" bIns="18000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I can talk about my local community.</a:t>
            </a:r>
          </a:p>
          <a:p>
            <a:pPr fontAlgn="auto">
              <a:spcAft>
                <a:spcPts val="0"/>
              </a:spcAft>
              <a:defRPr/>
            </a:pPr>
            <a:r>
              <a:rPr lang="en-GB" dirty="0">
                <a:latin typeface="Twinkl" pitchFamily="50" charset="0"/>
              </a:rPr>
              <a:t>I can identify ways that I can help my community. </a:t>
            </a:r>
          </a:p>
          <a:p>
            <a:pPr fontAlgn="auto">
              <a:spcAft>
                <a:spcPts val="0"/>
              </a:spcAft>
              <a:defRPr/>
            </a:pPr>
            <a:r>
              <a:rPr lang="en-GB" dirty="0">
                <a:latin typeface="Twinkl" pitchFamily="50" charset="0"/>
              </a:rPr>
              <a:t>I can talk about what might happen if I made unhelpful choices</a:t>
            </a:r>
            <a:r>
              <a:rPr lang="en-GB" dirty="0"/>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pptx" id="{7EF90009-7889-4ED3-96F1-976E70C3349D}" vid="{FB52828C-0035-4024-80E5-48F47A96B62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8DC648B-15EA-462E-911B-99372CB7C967}">
  <ds:schemaRefs>
    <ds:schemaRef ds:uri="http://purl.org/dc/dcmitype/"/>
    <ds:schemaRef ds:uri="d95db8f1-e1cb-4420-9f59-d163227eb28d"/>
    <ds:schemaRef ds:uri="7fd6e460-b7e7-4dc0-8cf2-74cf8c75b1b3"/>
    <ds:schemaRef ds:uri="http://schemas.microsoft.com/office/2006/documentManagement/types"/>
    <ds:schemaRef ds:uri="http://schemas.microsoft.com/office/2006/metadata/properties"/>
    <ds:schemaRef ds:uri="http://purl.org/dc/terms/"/>
    <ds:schemaRef ds:uri="http://schemas.openxmlformats.org/package/2006/metadata/core-properties"/>
    <ds:schemaRef ds:uri="http://schemas.microsoft.com/office/infopath/2007/PartnerControls"/>
    <ds:schemaRef ds:uri="http://www.w3.org/XML/1998/namespace"/>
    <ds:schemaRef ds:uri="http://purl.org/dc/elements/1.1/"/>
  </ds:schemaRefs>
</ds:datastoreItem>
</file>

<file path=customXml/itemProps2.xml><?xml version="1.0" encoding="utf-8"?>
<ds:datastoreItem xmlns:ds="http://schemas.openxmlformats.org/officeDocument/2006/customXml" ds:itemID="{02706530-04F5-4AF5-A9A9-54855300F630}">
  <ds:schemaRefs>
    <ds:schemaRef ds:uri="http://schemas.microsoft.com/sharepoint/v3/contenttype/forms"/>
  </ds:schemaRefs>
</ds:datastoreItem>
</file>

<file path=customXml/itemProps3.xml><?xml version="1.0" encoding="utf-8"?>
<ds:datastoreItem xmlns:ds="http://schemas.openxmlformats.org/officeDocument/2006/customXml" ds:itemID="{715D5D3B-FDB6-4205-96ED-F7BDDFC98E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Lesson Presentation Template</Template>
  <TotalTime>94</TotalTime>
  <Words>867</Words>
  <Application>Microsoft Office PowerPoint</Application>
  <PresentationFormat>On-screen Show (4:3)</PresentationFormat>
  <Paragraphs>102</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Tuffy-TTF</vt:lpstr>
      <vt:lpstr>Times New Roman</vt:lpstr>
      <vt:lpstr>Sassoon Infant Rg</vt:lpstr>
      <vt:lpstr>Twinkl SemiBold</vt:lpstr>
      <vt:lpstr>Twinkl</vt:lpstr>
      <vt:lpstr>Roboto</vt:lpstr>
      <vt:lpstr>Arial</vt:lpstr>
      <vt:lpstr>Office Theme</vt:lpstr>
      <vt:lpstr>PowerPoint Presentation</vt:lpstr>
      <vt:lpstr>PowerPoint Presentation</vt:lpstr>
      <vt:lpstr>PowerPoint Presentation</vt:lpstr>
      <vt:lpstr>The Big Questions</vt:lpstr>
      <vt:lpstr>PowerPoint Presentation</vt:lpstr>
      <vt:lpstr>Reconnecting</vt:lpstr>
      <vt:lpstr>The Local Area</vt:lpstr>
      <vt:lpstr>Exploring</vt:lpstr>
      <vt:lpstr>Neighbours</vt:lpstr>
      <vt:lpstr>Neighbours</vt:lpstr>
      <vt:lpstr>Putting It into Action</vt:lpstr>
      <vt:lpstr>Consolidating</vt:lpstr>
      <vt:lpstr>Being a Good Neighbour</vt:lpstr>
      <vt:lpstr>PowerPoint Presentation</vt:lpstr>
      <vt:lpstr>Reflecting</vt:lpstr>
      <vt:lpstr>How Can We Help?</vt:lpstr>
      <vt:lpstr>  How Can We Help?  </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Webb</dc:creator>
  <cp:lastModifiedBy>Janine Nayler</cp:lastModifiedBy>
  <cp:revision>17</cp:revision>
  <dcterms:created xsi:type="dcterms:W3CDTF">2018-03-08T13:26:33Z</dcterms:created>
  <dcterms:modified xsi:type="dcterms:W3CDTF">2021-01-04T16:33:02Z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