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8"/>
  </p:handoutMasterIdLst>
  <p:sldIdLst>
    <p:sldId id="261" r:id="rId2"/>
    <p:sldId id="258" r:id="rId3"/>
    <p:sldId id="263" r:id="rId4"/>
    <p:sldId id="264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9"/>
      <p:bold r:id="rId20"/>
      <p:italic r:id="rId21"/>
      <p:boldItalic r:id="rId22"/>
    </p:embeddedFont>
    <p:embeddedFont>
      <p:font typeface="Sassoon Infant Md" panose="02000603050000020003" pitchFamily="50" charset="0"/>
      <p:regular r:id="rId23"/>
    </p:embeddedFont>
    <p:embeddedFont>
      <p:font typeface="Londrina Solid" panose="02000506000000020003" pitchFamily="50" charset="0"/>
      <p:regular r:id="rId24"/>
    </p:embeddedFont>
    <p:embeddedFont>
      <p:font typeface="Sassoon Infant Rg" panose="02000503030000020003" pitchFamily="50" charset="0"/>
      <p:regular r:id="rId25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D4CB"/>
    <a:srgbClr val="E6226A"/>
    <a:srgbClr val="FEFBDA"/>
    <a:srgbClr val="FFFFE1"/>
    <a:srgbClr val="FDFDFD"/>
    <a:srgbClr val="AD8CC0"/>
    <a:srgbClr val="990167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AA2839D-5701-4179-A2BC-5612B5416154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8A17A1-953C-448E-B64A-8A2715D7DA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013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5"/>
            <a:ext cx="8220075" cy="1266826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1800225"/>
            <a:ext cx="8220075" cy="459581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1072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7084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7708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8568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0553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1" r:id="rId4"/>
    <p:sldLayoutId id="2147483762" r:id="rId5"/>
    <p:sldLayoutId id="214748376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10" Type="http://schemas.openxmlformats.org/officeDocument/2006/relationships/image" Target="../media/image32.pn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E62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289175" y="6464300"/>
            <a:ext cx="4565650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Science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 | Year 2 | Uses of Everyday Materials | Identifying Uses | Lesson 1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smtClean="0"/>
              <a:t>Uses of Everyday Materials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smtClean="0"/>
              <a:t>Science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 Same Side Corner Rectangle 10"/>
          <p:cNvSpPr/>
          <p:nvPr/>
        </p:nvSpPr>
        <p:spPr>
          <a:xfrm>
            <a:off x="438150" y="428625"/>
            <a:ext cx="8255000" cy="3994150"/>
          </a:xfrm>
          <a:prstGeom prst="round2SameRect">
            <a:avLst>
              <a:gd name="adj1" fmla="val 4906"/>
              <a:gd name="adj2" fmla="val 0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ound Same Side Corner Rectangle 7"/>
          <p:cNvSpPr/>
          <p:nvPr/>
        </p:nvSpPr>
        <p:spPr>
          <a:xfrm rot="10800000">
            <a:off x="449263" y="4430713"/>
            <a:ext cx="8255000" cy="1976437"/>
          </a:xfrm>
          <a:prstGeom prst="round2SameRect">
            <a:avLst>
              <a:gd name="adj1" fmla="val 4906"/>
              <a:gd name="adj2" fmla="val 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819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3451225"/>
            <a:ext cx="695960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25" y="2547938"/>
            <a:ext cx="2830513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Title 7"/>
          <p:cNvSpPr>
            <a:spLocks noGrp="1"/>
          </p:cNvSpPr>
          <p:nvPr>
            <p:ph type="title"/>
          </p:nvPr>
        </p:nvSpPr>
        <p:spPr>
          <a:xfrm>
            <a:off x="628650" y="525463"/>
            <a:ext cx="7886700" cy="1325562"/>
          </a:xfrm>
        </p:spPr>
        <p:txBody>
          <a:bodyPr lIns="0" tIns="0" rIns="0" bIns="0"/>
          <a:lstStyle/>
          <a:p>
            <a:pPr eaLnBrk="1" hangingPunct="1"/>
            <a:r>
              <a:rPr lang="en-GB" altLang="en-US" sz="4800" b="0" smtClean="0">
                <a:solidFill>
                  <a:schemeClr val="tx1"/>
                </a:solidFill>
                <a:latin typeface="Londrina Solid" pitchFamily="50" charset="0"/>
              </a:rPr>
              <a:t>Identifying Uses</a:t>
            </a:r>
          </a:p>
        </p:txBody>
      </p:sp>
      <p:pic>
        <p:nvPicPr>
          <p:cNvPr id="11271" name="Twinkl Logo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800" y="1920875"/>
            <a:ext cx="1949450" cy="215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138" y="3130550"/>
            <a:ext cx="647700" cy="89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/>
              <a:t>I can identify uses of different everyday materials.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I can identify different everyday materials.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suggest materials that familiar objects are made from.                                       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explain what 3 different materials can be used for.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755650" y="1477963"/>
            <a:ext cx="7632700" cy="723900"/>
          </a:xfrm>
          <a:prstGeom prst="roundRect">
            <a:avLst>
              <a:gd name="adj" fmla="val 7763"/>
            </a:avLst>
          </a:prstGeom>
          <a:solidFill>
            <a:srgbClr val="83D4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Rounded Rectangle 1"/>
          <p:cNvSpPr/>
          <p:nvPr/>
        </p:nvSpPr>
        <p:spPr>
          <a:xfrm>
            <a:off x="755650" y="2967038"/>
            <a:ext cx="3867150" cy="1339850"/>
          </a:xfrm>
          <a:prstGeom prst="roundRect">
            <a:avLst>
              <a:gd name="adj" fmla="val 7763"/>
            </a:avLst>
          </a:prstGeom>
          <a:solidFill>
            <a:srgbClr val="83D4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44" name="Title 5"/>
          <p:cNvSpPr>
            <a:spLocks noGrp="1"/>
          </p:cNvSpPr>
          <p:nvPr>
            <p:ph type="title"/>
          </p:nvPr>
        </p:nvSpPr>
        <p:spPr>
          <a:xfrm>
            <a:off x="457200" y="403225"/>
            <a:ext cx="8220075" cy="126682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What Do We Already Know?</a:t>
            </a:r>
          </a:p>
        </p:txBody>
      </p:sp>
      <p:sp>
        <p:nvSpPr>
          <p:cNvPr id="13315" name="Rectangle 1"/>
          <p:cNvSpPr>
            <a:spLocks noChangeArrowheads="1"/>
          </p:cNvSpPr>
          <p:nvPr/>
        </p:nvSpPr>
        <p:spPr bwMode="auto">
          <a:xfrm>
            <a:off x="795338" y="1554163"/>
            <a:ext cx="77168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Think back to your Science learning in Year 1. See if you can answer some of these questions with a partner:</a:t>
            </a:r>
          </a:p>
        </p:txBody>
      </p:sp>
      <p:pic>
        <p:nvPicPr>
          <p:cNvPr id="10246" name="Talking Partne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91" b="14386"/>
          <a:stretch>
            <a:fillRect/>
          </a:stretch>
        </p:blipFill>
        <p:spPr bwMode="auto">
          <a:xfrm>
            <a:off x="5005388" y="3814763"/>
            <a:ext cx="1962150" cy="227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92" t="5215" r="-7802" b="3955"/>
          <a:stretch>
            <a:fillRect/>
          </a:stretch>
        </p:blipFill>
        <p:spPr bwMode="auto">
          <a:xfrm>
            <a:off x="6810375" y="3743325"/>
            <a:ext cx="1908175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2634">
            <a:off x="6213820" y="3394634"/>
            <a:ext cx="1069646" cy="1248032"/>
          </a:xfrm>
          <a:prstGeom prst="rect">
            <a:avLst/>
          </a:prstGeom>
        </p:spPr>
      </p:pic>
      <p:pic>
        <p:nvPicPr>
          <p:cNvPr id="10250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550" y="3557588"/>
            <a:ext cx="407988" cy="70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87400" y="2409825"/>
            <a:ext cx="75850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How many everyday materials can you name and what were the materials used for?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87400" y="3100388"/>
            <a:ext cx="45720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remember anything about them?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    - What did they look like?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    - What did they feel like?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    - How did they behave?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87400" y="4552950"/>
            <a:ext cx="390683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remember doing any investigations?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5650" y="5156200"/>
            <a:ext cx="4156075" cy="461963"/>
          </a:xfrm>
          <a:prstGeom prst="roundRect">
            <a:avLst>
              <a:gd name="adj" fmla="val 7763"/>
            </a:avLst>
          </a:prstGeom>
          <a:solidFill>
            <a:srgbClr val="83D4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787400" y="5224463"/>
            <a:ext cx="4572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What did you find out and what did you learn?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5" grpId="0"/>
      <p:bldP spid="6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27050"/>
            <a:ext cx="8220075" cy="12668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Identifying Materials</a:t>
            </a:r>
            <a:br>
              <a:rPr lang="en-GB" sz="3600" dirty="0" smtClean="0"/>
            </a:br>
            <a:r>
              <a:rPr lang="en-GB" sz="3600" b="0" dirty="0" smtClean="0">
                <a:latin typeface="+mn-lt"/>
              </a:rPr>
              <a:t>Wood</a:t>
            </a:r>
            <a:endParaRPr lang="en-GB" sz="3600" b="0" dirty="0">
              <a:latin typeface="+mn-lt"/>
            </a:endParaRPr>
          </a:p>
        </p:txBody>
      </p:sp>
      <p:pic>
        <p:nvPicPr>
          <p:cNvPr id="1126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219"/>
          <a:stretch>
            <a:fillRect/>
          </a:stretch>
        </p:blipFill>
        <p:spPr bwMode="auto">
          <a:xfrm>
            <a:off x="1143000" y="1584325"/>
            <a:ext cx="6858000" cy="451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819400" y="6172200"/>
            <a:ext cx="3492500" cy="1079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of Kat… (@</a:t>
            </a: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65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11269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27050"/>
            <a:ext cx="8220075" cy="12668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Identifying Materials</a:t>
            </a:r>
            <a:br>
              <a:rPr lang="en-GB" sz="3600" dirty="0" smtClean="0"/>
            </a:br>
            <a:r>
              <a:rPr lang="en-GB" sz="3600" b="0" dirty="0" smtClean="0">
                <a:latin typeface="+mn-lt"/>
              </a:rPr>
              <a:t>Plastic</a:t>
            </a:r>
            <a:endParaRPr lang="en-GB" sz="3600" b="0" dirty="0">
              <a:latin typeface="+mn-lt"/>
            </a:endParaRP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819400" y="6172200"/>
            <a:ext cx="3492500" cy="1079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terren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 in Virginia (@</a:t>
            </a: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65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1229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" t="2498" r="1859" b="13924"/>
          <a:stretch>
            <a:fillRect/>
          </a:stretch>
        </p:blipFill>
        <p:spPr bwMode="auto">
          <a:xfrm>
            <a:off x="1162050" y="1598613"/>
            <a:ext cx="6819900" cy="449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27050"/>
            <a:ext cx="8220075" cy="12668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Identifying Materials</a:t>
            </a:r>
            <a:br>
              <a:rPr lang="en-GB" sz="3600" dirty="0" smtClean="0"/>
            </a:br>
            <a:r>
              <a:rPr lang="en-GB" sz="3600" b="0" dirty="0" smtClean="0">
                <a:latin typeface="+mn-lt"/>
              </a:rPr>
              <a:t>Glass</a:t>
            </a:r>
            <a:endParaRPr lang="en-GB" sz="3600" b="0" dirty="0">
              <a:latin typeface="+mn-lt"/>
            </a:endParaRP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819400" y="6172200"/>
            <a:ext cx="3492500" cy="1079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RecoilRick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65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1331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598613"/>
            <a:ext cx="5997575" cy="449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27050"/>
            <a:ext cx="8220075" cy="12668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Identifying Materials</a:t>
            </a:r>
            <a:br>
              <a:rPr lang="en-GB" sz="3600" dirty="0" smtClean="0"/>
            </a:br>
            <a:r>
              <a:rPr lang="en-GB" sz="3600" b="0" dirty="0" smtClean="0">
                <a:latin typeface="+mn-lt"/>
              </a:rPr>
              <a:t>Metal</a:t>
            </a:r>
            <a:endParaRPr lang="en-GB" sz="3600" b="0" dirty="0">
              <a:latin typeface="+mn-lt"/>
            </a:endParaRP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819400" y="6172200"/>
            <a:ext cx="3492500" cy="1079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m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ikecogh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 (@flickr.com</a:t>
            </a: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) - granted under creative commons licence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65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1434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598613"/>
            <a:ext cx="5997575" cy="449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27050"/>
            <a:ext cx="8220075" cy="12668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Identifying Materials</a:t>
            </a:r>
            <a:br>
              <a:rPr lang="en-GB" sz="3600" dirty="0" smtClean="0"/>
            </a:br>
            <a:r>
              <a:rPr lang="en-GB" sz="3600" b="0" dirty="0" smtClean="0">
                <a:latin typeface="+mn-lt"/>
              </a:rPr>
              <a:t>Rock</a:t>
            </a:r>
            <a:endParaRPr lang="en-GB" sz="3600" b="0" dirty="0">
              <a:latin typeface="+mn-lt"/>
            </a:endParaRP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578100" y="6215063"/>
            <a:ext cx="3987800" cy="4286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of inkknife_2000 (4.5 million views) (@</a:t>
            </a: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65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1536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" t="787" r="800" b="1318"/>
          <a:stretch>
            <a:fillRect/>
          </a:stretch>
        </p:blipFill>
        <p:spPr bwMode="auto">
          <a:xfrm>
            <a:off x="1300163" y="1608138"/>
            <a:ext cx="6527800" cy="448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27050"/>
            <a:ext cx="8220075" cy="12668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Identifying Materials</a:t>
            </a:r>
            <a:br>
              <a:rPr lang="en-GB" sz="3600" dirty="0" smtClean="0"/>
            </a:br>
            <a:r>
              <a:rPr lang="en-GB" sz="3600" b="0" dirty="0" smtClean="0">
                <a:latin typeface="+mn-lt"/>
              </a:rPr>
              <a:t>Brick</a:t>
            </a:r>
            <a:endParaRPr lang="en-GB" sz="3600" b="0" dirty="0">
              <a:latin typeface="+mn-lt"/>
            </a:endParaRP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819400" y="6172200"/>
            <a:ext cx="3492500" cy="1079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of Thiago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Avancini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65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1638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1598613"/>
            <a:ext cx="6743700" cy="449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27050"/>
            <a:ext cx="8220075" cy="12668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Identifying Materials</a:t>
            </a:r>
            <a:br>
              <a:rPr lang="en-GB" sz="3600" dirty="0" smtClean="0"/>
            </a:br>
            <a:r>
              <a:rPr lang="en-GB" sz="3600" b="0" dirty="0" smtClean="0">
                <a:latin typeface="+mn-lt"/>
              </a:rPr>
              <a:t>Paper</a:t>
            </a:r>
            <a:endParaRPr lang="en-GB" sz="3600" b="0" dirty="0">
              <a:latin typeface="+mn-lt"/>
            </a:endParaRP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819400" y="6172200"/>
            <a:ext cx="3492500" cy="1079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of Andreas (@</a:t>
            </a: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65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174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" t="3989" r="1772" b="2258"/>
          <a:stretch>
            <a:fillRect/>
          </a:stretch>
        </p:blipFill>
        <p:spPr bwMode="auto">
          <a:xfrm>
            <a:off x="1243013" y="1690688"/>
            <a:ext cx="6656387" cy="440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27050"/>
            <a:ext cx="8220075" cy="12668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Identifying Materials</a:t>
            </a:r>
            <a:br>
              <a:rPr lang="en-GB" sz="3600" dirty="0" smtClean="0"/>
            </a:br>
            <a:r>
              <a:rPr lang="en-GB" sz="3600" b="0" dirty="0" smtClean="0">
                <a:latin typeface="+mn-lt"/>
              </a:rPr>
              <a:t>Cardboard</a:t>
            </a:r>
            <a:endParaRPr lang="en-GB" sz="3600" b="0" dirty="0">
              <a:latin typeface="+mn-lt"/>
            </a:endParaRP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819400" y="6172200"/>
            <a:ext cx="3492500" cy="1079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SixRevisions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65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1843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2" t="2916" r="961" b="2367"/>
          <a:stretch>
            <a:fillRect/>
          </a:stretch>
        </p:blipFill>
        <p:spPr bwMode="auto">
          <a:xfrm>
            <a:off x="755650" y="1897063"/>
            <a:ext cx="7642225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49250"/>
            <a:ext cx="8220075" cy="126682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Think Again…</a:t>
            </a:r>
            <a:endParaRPr lang="en-GB" sz="3600" b="0" dirty="0">
              <a:latin typeface="+mn-lt"/>
            </a:endParaRP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1008063" y="6180138"/>
            <a:ext cx="7119937" cy="82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of Andrea; inkknife_2000 (4.5 million views); Kat…;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mikecogh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;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RecoilRick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; Six Revisions;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terren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 in Virginia; Thiago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Avancini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65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19460" name="Rectangle 1"/>
          <p:cNvSpPr>
            <a:spLocks noChangeArrowheads="1"/>
          </p:cNvSpPr>
          <p:nvPr/>
        </p:nvSpPr>
        <p:spPr bwMode="auto">
          <a:xfrm>
            <a:off x="814388" y="1406525"/>
            <a:ext cx="7573962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Look at the materials in these photos. What might they be used for?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Have a look around the classroom. Can you see any familiar objects which are made from these materials?</a:t>
            </a:r>
          </a:p>
        </p:txBody>
      </p:sp>
      <p:pic>
        <p:nvPicPr>
          <p:cNvPr id="1946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76"/>
          <a:stretch>
            <a:fillRect/>
          </a:stretch>
        </p:blipFill>
        <p:spPr bwMode="auto">
          <a:xfrm>
            <a:off x="6572250" y="3636963"/>
            <a:ext cx="1889125" cy="142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9" t="5872" r="9810" b="3685"/>
          <a:stretch>
            <a:fillRect/>
          </a:stretch>
        </p:blipFill>
        <p:spPr bwMode="auto">
          <a:xfrm>
            <a:off x="6573838" y="1974850"/>
            <a:ext cx="1887537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94" t="1521" r="926" b="1521"/>
          <a:stretch>
            <a:fillRect/>
          </a:stretch>
        </p:blipFill>
        <p:spPr bwMode="auto">
          <a:xfrm>
            <a:off x="4603750" y="3643313"/>
            <a:ext cx="1909763" cy="142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24" r="5505"/>
          <a:stretch>
            <a:fillRect/>
          </a:stretch>
        </p:blipFill>
        <p:spPr bwMode="auto">
          <a:xfrm>
            <a:off x="2635250" y="3643313"/>
            <a:ext cx="1897063" cy="142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3651250"/>
            <a:ext cx="1882775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00" y="1971675"/>
            <a:ext cx="1887538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6" t="2592" r="12241" b="2592"/>
          <a:stretch>
            <a:fillRect/>
          </a:stretch>
        </p:blipFill>
        <p:spPr bwMode="auto">
          <a:xfrm>
            <a:off x="2635250" y="1966913"/>
            <a:ext cx="1897063" cy="142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" t="2596" r="1987" b="2596"/>
          <a:stretch>
            <a:fillRect/>
          </a:stretch>
        </p:blipFill>
        <p:spPr bwMode="auto">
          <a:xfrm>
            <a:off x="4608513" y="1966913"/>
            <a:ext cx="1889125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9" name="Pairs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1698625"/>
            <a:ext cx="4456113" cy="31496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5000"/>
              </a:prst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50" y="2944813"/>
            <a:ext cx="4456113" cy="31496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5000"/>
              </a:prstClr>
            </a:outerShdw>
          </a:effec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27050"/>
            <a:ext cx="8220075" cy="12668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Identifying Uses of </a:t>
            </a:r>
            <a:br>
              <a:rPr lang="en-GB" sz="3600" dirty="0" smtClean="0"/>
            </a:br>
            <a:r>
              <a:rPr lang="en-GB" sz="3600" dirty="0" smtClean="0"/>
              <a:t>Everyday </a:t>
            </a:r>
            <a:r>
              <a:rPr lang="en-GB" sz="3600" dirty="0"/>
              <a:t>Materials</a:t>
            </a:r>
            <a:endParaRPr lang="en-GB" sz="3600" b="0" dirty="0">
              <a:latin typeface="+mn-lt"/>
            </a:endParaRP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1008063" y="6180138"/>
            <a:ext cx="7119937" cy="82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of Andrea; inkknife_2000 (4.5 million views); Kat…;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mikecogh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;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RecoilRick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; Six Revisions;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terren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 in Virginia; Thiago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Avancini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65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75" y="1706563"/>
            <a:ext cx="3101975" cy="43878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5000"/>
              </a:prstClr>
            </a:outerShdw>
          </a:effectLst>
        </p:spPr>
      </p:pic>
      <p:pic>
        <p:nvPicPr>
          <p:cNvPr id="20487" name="Individual Work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3188" y="354013"/>
            <a:ext cx="8220075" cy="126682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Same Material, Different Uses</a:t>
            </a:r>
            <a:endParaRPr lang="en-GB" sz="3600" b="0" dirty="0">
              <a:latin typeface="+mn-lt"/>
            </a:endParaRP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1008063" y="6180138"/>
            <a:ext cx="7119937" cy="8255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icoNYC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; Ismael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villafranco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; Jacqui.brown33; Richard-G;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SlowJewellery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; </a:t>
            </a:r>
            <a:r>
              <a:rPr lang="en-GB" altLang="en-US" sz="500" dirty="0" err="1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xJason.Rogersx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65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65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2150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70" b="5592"/>
          <a:stretch>
            <a:fillRect/>
          </a:stretch>
        </p:blipFill>
        <p:spPr bwMode="auto">
          <a:xfrm>
            <a:off x="790575" y="3897313"/>
            <a:ext cx="2454275" cy="163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0" t="5325"/>
          <a:stretch>
            <a:fillRect/>
          </a:stretch>
        </p:blipFill>
        <p:spPr bwMode="auto">
          <a:xfrm>
            <a:off x="5907088" y="3895725"/>
            <a:ext cx="2455862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48"/>
          <a:stretch>
            <a:fillRect/>
          </a:stretch>
        </p:blipFill>
        <p:spPr bwMode="auto">
          <a:xfrm>
            <a:off x="5907088" y="1884363"/>
            <a:ext cx="2455862" cy="163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275" y="1884363"/>
            <a:ext cx="2457450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08"/>
          <a:stretch>
            <a:fillRect/>
          </a:stretch>
        </p:blipFill>
        <p:spPr bwMode="auto">
          <a:xfrm>
            <a:off x="798513" y="1884363"/>
            <a:ext cx="2438400" cy="164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513" y="3895725"/>
            <a:ext cx="2466975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Whole Clas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253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2253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2253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/>
              <a:t>I can identify uses of different everyday materials.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I can identify different everyday materials.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suggest materials that familiar objects are made from.                                       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explain what 3 different materials can be used for.</a:t>
            </a:r>
          </a:p>
        </p:txBody>
      </p:sp>
      <p:pic>
        <p:nvPicPr>
          <p:cNvPr id="2253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1113</TotalTime>
  <Words>495</Words>
  <Application>Microsoft Office PowerPoint</Application>
  <PresentationFormat>On-screen Show (4:3)</PresentationFormat>
  <Paragraphs>67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BPreplay</vt:lpstr>
      <vt:lpstr>Arial</vt:lpstr>
      <vt:lpstr>Sassoon Infant Md</vt:lpstr>
      <vt:lpstr>Londrina Solid</vt:lpstr>
      <vt:lpstr>Sassoon Infant Rg</vt:lpstr>
      <vt:lpstr>Calibri</vt:lpstr>
      <vt:lpstr>Office Theme</vt:lpstr>
      <vt:lpstr>Science</vt:lpstr>
      <vt:lpstr>Identifying Uses</vt:lpstr>
      <vt:lpstr>PowerPoint Presentation</vt:lpstr>
      <vt:lpstr>What Do We Already Know?</vt:lpstr>
      <vt:lpstr>Identifying Materials Wood</vt:lpstr>
      <vt:lpstr>Identifying Materials Plastic</vt:lpstr>
      <vt:lpstr>Identifying Materials Glass</vt:lpstr>
      <vt:lpstr>Identifying Materials Metal</vt:lpstr>
      <vt:lpstr>Identifying Materials Rock</vt:lpstr>
      <vt:lpstr>Identifying Materials Brick</vt:lpstr>
      <vt:lpstr>Identifying Materials Paper</vt:lpstr>
      <vt:lpstr>Identifying Materials Cardboard</vt:lpstr>
      <vt:lpstr>Think Again…</vt:lpstr>
      <vt:lpstr>Identifying Uses of  Everyday Materials</vt:lpstr>
      <vt:lpstr>Same Material, Different Uses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89</cp:revision>
  <dcterms:created xsi:type="dcterms:W3CDTF">2014-10-01T16:09:27Z</dcterms:created>
  <dcterms:modified xsi:type="dcterms:W3CDTF">2021-01-11T15:40:25Z</dcterms:modified>
</cp:coreProperties>
</file>