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handoutMasterIdLst>
    <p:handoutMasterId r:id="rId15"/>
  </p:handoutMasterIdLst>
  <p:sldIdLst>
    <p:sldId id="261" r:id="rId5"/>
    <p:sldId id="258" r:id="rId6"/>
    <p:sldId id="263" r:id="rId7"/>
    <p:sldId id="264" r:id="rId8"/>
    <p:sldId id="268" r:id="rId9"/>
    <p:sldId id="269" r:id="rId10"/>
    <p:sldId id="270" r:id="rId11"/>
    <p:sldId id="271" r:id="rId12"/>
    <p:sldId id="266" r:id="rId13"/>
    <p:sldId id="267" r:id="rId14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BPreplay" panose="02000503000000020004" pitchFamily="50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EC0"/>
    <a:srgbClr val="6C955B"/>
    <a:srgbClr val="EE613A"/>
    <a:srgbClr val="89B776"/>
    <a:srgbClr val="33B4A2"/>
    <a:srgbClr val="14B4E4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FAFB2C6-C381-4A82-ABC4-50CF0A4543F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1D2764-AAA6-45C0-990C-11F5D491B7F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12FB380-C019-4B0A-B18F-19044894F6E6}" type="datetimeFigureOut">
              <a:rPr lang="en-GB"/>
              <a:pPr>
                <a:defRPr/>
              </a:pPr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C42BA9-D045-4C10-BC12-73442C1715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6775D1-F847-4D61-966A-DCB8461043B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F13DB2-124A-456C-919F-4BA38E57CF9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89708CE-1016-4854-8CEB-3AA2D19E589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96503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A3CD440-47B6-4675-BDFC-DA1BF569534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3377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7469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9362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6642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243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39D2DAE-4854-44F1-8CD4-63F353DE4734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33B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82C43AD-AEB4-44AD-A971-099DA1133CF3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RE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3 | Islam | Who and Where? | Lesson 1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/>
              <a:t>Islam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/>
              <a:t>RE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D1215D8-A23B-48A4-BD5B-EF8487CA898E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C2F3067-4A3D-46A6-A343-287A74BF49C9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explain where Islam was founded and who founded the Muslim faith.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create a map jigsaw to show where Islam was founded.</a:t>
            </a:r>
          </a:p>
          <a:p>
            <a:pPr eaLnBrk="1" hangingPunct="1"/>
            <a:r>
              <a:rPr lang="en-GB" altLang="en-US"/>
              <a:t>I can name some of the prophets sent by Allah and explain who the key prophet was.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>
            <a:extLst>
              <a:ext uri="{FF2B5EF4-FFF2-40B4-BE49-F238E27FC236}">
                <a16:creationId xmlns:a16="http://schemas.microsoft.com/office/drawing/2014/main" id="{BBAACB94-0594-4228-920A-79D2CF34B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223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Religions of the World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279525" y="2279650"/>
            <a:ext cx="1457325" cy="1447800"/>
            <a:chOff x="1571625" y="2768600"/>
            <a:chExt cx="1456267" cy="1447800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FA42331-2883-401F-899B-DA8B108C0084}"/>
                </a:ext>
              </a:extLst>
            </p:cNvPr>
            <p:cNvSpPr/>
            <p:nvPr/>
          </p:nvSpPr>
          <p:spPr>
            <a:xfrm>
              <a:off x="1571625" y="2768600"/>
              <a:ext cx="1456267" cy="1447800"/>
            </a:xfrm>
            <a:prstGeom prst="ellipse">
              <a:avLst/>
            </a:prstGeom>
            <a:solidFill>
              <a:srgbClr val="C9DEC0"/>
            </a:solidFill>
            <a:ln w="28575">
              <a:solidFill>
                <a:srgbClr val="6C955B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74" name="TextBox 7"/>
            <p:cNvSpPr txBox="1">
              <a:spLocks noChangeArrowheads="1"/>
            </p:cNvSpPr>
            <p:nvPr/>
          </p:nvSpPr>
          <p:spPr bwMode="auto">
            <a:xfrm>
              <a:off x="1645179" y="3642347"/>
              <a:ext cx="13091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Christianity</a:t>
              </a:r>
            </a:p>
          </p:txBody>
        </p:sp>
        <p:pic>
          <p:nvPicPr>
            <p:cNvPr id="10275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0615" y="2874149"/>
              <a:ext cx="618286" cy="826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6353175" y="2279650"/>
            <a:ext cx="1457325" cy="1447800"/>
            <a:chOff x="6116108" y="2768600"/>
            <a:chExt cx="1456267" cy="144780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0F5CCCB-9FBD-4EF3-8CCD-D6AE0A8C9A33}"/>
                </a:ext>
              </a:extLst>
            </p:cNvPr>
            <p:cNvSpPr/>
            <p:nvPr/>
          </p:nvSpPr>
          <p:spPr>
            <a:xfrm>
              <a:off x="6116108" y="2768600"/>
              <a:ext cx="1456267" cy="1447800"/>
            </a:xfrm>
            <a:prstGeom prst="ellipse">
              <a:avLst/>
            </a:prstGeom>
            <a:solidFill>
              <a:srgbClr val="C9DEC0"/>
            </a:solidFill>
            <a:ln w="28575">
              <a:solidFill>
                <a:srgbClr val="6C955B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71" name="TextBox 11"/>
            <p:cNvSpPr txBox="1">
              <a:spLocks noChangeArrowheads="1"/>
            </p:cNvSpPr>
            <p:nvPr/>
          </p:nvSpPr>
          <p:spPr bwMode="auto">
            <a:xfrm>
              <a:off x="6189662" y="3662893"/>
              <a:ext cx="13091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Sikhism</a:t>
              </a:r>
            </a:p>
          </p:txBody>
        </p:sp>
        <p:pic>
          <p:nvPicPr>
            <p:cNvPr id="10272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2795" y="2853759"/>
              <a:ext cx="642891" cy="839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2671763" y="4376738"/>
            <a:ext cx="1457325" cy="1447800"/>
            <a:chOff x="2672292" y="4376738"/>
            <a:chExt cx="1456267" cy="14478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3C50988-E4AB-4003-B592-5D90760FBDB5}"/>
                </a:ext>
              </a:extLst>
            </p:cNvPr>
            <p:cNvSpPr/>
            <p:nvPr/>
          </p:nvSpPr>
          <p:spPr>
            <a:xfrm>
              <a:off x="2672292" y="4376738"/>
              <a:ext cx="1456267" cy="1447800"/>
            </a:xfrm>
            <a:prstGeom prst="ellipse">
              <a:avLst/>
            </a:prstGeom>
            <a:solidFill>
              <a:srgbClr val="C9DEC0"/>
            </a:solidFill>
            <a:ln w="28575">
              <a:solidFill>
                <a:srgbClr val="6C955B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68" name="TextBox 15"/>
            <p:cNvSpPr txBox="1">
              <a:spLocks noChangeArrowheads="1"/>
            </p:cNvSpPr>
            <p:nvPr/>
          </p:nvSpPr>
          <p:spPr bwMode="auto">
            <a:xfrm>
              <a:off x="2745846" y="5276413"/>
              <a:ext cx="13091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Buddhism</a:t>
              </a:r>
            </a:p>
          </p:txBody>
        </p:sp>
        <p:pic>
          <p:nvPicPr>
            <p:cNvPr id="10269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9030" y="4490542"/>
              <a:ext cx="802790" cy="829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6702425" y="4376738"/>
            <a:ext cx="1455738" cy="1447800"/>
            <a:chOff x="6702424" y="4492831"/>
            <a:chExt cx="1456267" cy="1447800"/>
          </a:xfrm>
        </p:grpSpPr>
        <p:grpSp>
          <p:nvGrpSpPr>
            <p:cNvPr id="10263" name="Group 25"/>
            <p:cNvGrpSpPr>
              <a:grpSpLocks/>
            </p:cNvGrpSpPr>
            <p:nvPr/>
          </p:nvGrpSpPr>
          <p:grpSpPr bwMode="auto">
            <a:xfrm>
              <a:off x="6702424" y="4492831"/>
              <a:ext cx="1456267" cy="1447800"/>
              <a:chOff x="6116108" y="2768600"/>
              <a:chExt cx="1456267" cy="1447800"/>
            </a:xfrm>
          </p:grpSpPr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9F7B94A5-FCCE-4BDC-AB14-F87D92AF8E8F}"/>
                  </a:ext>
                </a:extLst>
              </p:cNvPr>
              <p:cNvSpPr/>
              <p:nvPr/>
            </p:nvSpPr>
            <p:spPr>
              <a:xfrm>
                <a:off x="6116108" y="2768600"/>
                <a:ext cx="1456267" cy="1447800"/>
              </a:xfrm>
              <a:prstGeom prst="ellipse">
                <a:avLst/>
              </a:prstGeom>
              <a:solidFill>
                <a:srgbClr val="C9DEC0"/>
              </a:solidFill>
              <a:ln w="28575">
                <a:solidFill>
                  <a:srgbClr val="6C955B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66" name="TextBox 27"/>
              <p:cNvSpPr txBox="1">
                <a:spLocks noChangeArrowheads="1"/>
              </p:cNvSpPr>
              <p:nvPr/>
            </p:nvSpPr>
            <p:spPr bwMode="auto">
              <a:xfrm>
                <a:off x="6189662" y="3662893"/>
                <a:ext cx="130915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Hinduism</a:t>
                </a:r>
              </a:p>
            </p:txBody>
          </p:sp>
        </p:grpSp>
        <p:pic>
          <p:nvPicPr>
            <p:cNvPr id="10264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81740" y="4652103"/>
              <a:ext cx="697634" cy="727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882650" y="4376738"/>
            <a:ext cx="1455738" cy="1447800"/>
            <a:chOff x="882516" y="4376738"/>
            <a:chExt cx="1456267" cy="1447800"/>
          </a:xfrm>
        </p:grpSpPr>
        <p:grpSp>
          <p:nvGrpSpPr>
            <p:cNvPr id="10259" name="Group 30"/>
            <p:cNvGrpSpPr>
              <a:grpSpLocks/>
            </p:cNvGrpSpPr>
            <p:nvPr/>
          </p:nvGrpSpPr>
          <p:grpSpPr bwMode="auto">
            <a:xfrm>
              <a:off x="882516" y="4376738"/>
              <a:ext cx="1456267" cy="1447800"/>
              <a:chOff x="1571625" y="2768600"/>
              <a:chExt cx="1456267" cy="1447800"/>
            </a:xfrm>
          </p:grpSpPr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14F6DFA8-66D2-445F-B5F5-7CFD1A3D29A4}"/>
                  </a:ext>
                </a:extLst>
              </p:cNvPr>
              <p:cNvSpPr/>
              <p:nvPr/>
            </p:nvSpPr>
            <p:spPr>
              <a:xfrm>
                <a:off x="1571625" y="2768600"/>
                <a:ext cx="1456267" cy="1447800"/>
              </a:xfrm>
              <a:prstGeom prst="ellipse">
                <a:avLst/>
              </a:prstGeom>
              <a:solidFill>
                <a:srgbClr val="C9DEC0"/>
              </a:solidFill>
              <a:ln w="28575">
                <a:solidFill>
                  <a:srgbClr val="6C955B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62" name="TextBox 32"/>
              <p:cNvSpPr txBox="1">
                <a:spLocks noChangeArrowheads="1"/>
              </p:cNvSpPr>
              <p:nvPr/>
            </p:nvSpPr>
            <p:spPr bwMode="auto">
              <a:xfrm>
                <a:off x="1645179" y="3642347"/>
                <a:ext cx="130915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Humanism</a:t>
                </a:r>
              </a:p>
            </p:txBody>
          </p:sp>
        </p:grpSp>
        <p:pic>
          <p:nvPicPr>
            <p:cNvPr id="10260" name="Picture 3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9924" y="4451729"/>
              <a:ext cx="291232" cy="86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3101975" y="1474788"/>
            <a:ext cx="2870200" cy="2852737"/>
            <a:chOff x="3101975" y="1474788"/>
            <a:chExt cx="2870200" cy="2852737"/>
          </a:xfrm>
        </p:grpSpPr>
        <p:grpSp>
          <p:nvGrpSpPr>
            <p:cNvPr id="10255" name="Group 21"/>
            <p:cNvGrpSpPr>
              <a:grpSpLocks/>
            </p:cNvGrpSpPr>
            <p:nvPr/>
          </p:nvGrpSpPr>
          <p:grpSpPr bwMode="auto">
            <a:xfrm>
              <a:off x="3101975" y="1474788"/>
              <a:ext cx="2870200" cy="2852737"/>
              <a:chOff x="3101446" y="2792232"/>
              <a:chExt cx="2870201" cy="2853513"/>
            </a:xfrm>
          </p:grpSpPr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D47B0384-766E-4016-9871-FBEE1AAB5588}"/>
                  </a:ext>
                </a:extLst>
              </p:cNvPr>
              <p:cNvSpPr/>
              <p:nvPr/>
            </p:nvSpPr>
            <p:spPr>
              <a:xfrm>
                <a:off x="3101446" y="2792232"/>
                <a:ext cx="2870201" cy="2853513"/>
              </a:xfrm>
              <a:prstGeom prst="ellipse">
                <a:avLst/>
              </a:prstGeom>
              <a:solidFill>
                <a:srgbClr val="C9DEC0"/>
              </a:solidFill>
              <a:ln w="28575">
                <a:solidFill>
                  <a:srgbClr val="6C955B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58" name="TextBox 23"/>
              <p:cNvSpPr txBox="1">
                <a:spLocks noChangeArrowheads="1"/>
              </p:cNvSpPr>
              <p:nvPr/>
            </p:nvSpPr>
            <p:spPr bwMode="auto">
              <a:xfrm>
                <a:off x="3281871" y="4955772"/>
                <a:ext cx="2580259" cy="3693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Islam</a:t>
                </a:r>
              </a:p>
            </p:txBody>
          </p:sp>
        </p:grpSp>
        <p:pic>
          <p:nvPicPr>
            <p:cNvPr id="10256" name="Picture 3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0654" y="1851707"/>
              <a:ext cx="1382692" cy="1480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051425" y="4376738"/>
            <a:ext cx="1455738" cy="1447800"/>
            <a:chOff x="5051425" y="4376738"/>
            <a:chExt cx="1455738" cy="1447800"/>
          </a:xfrm>
        </p:grpSpPr>
        <p:grpSp>
          <p:nvGrpSpPr>
            <p:cNvPr id="10251" name="Group 17"/>
            <p:cNvGrpSpPr>
              <a:grpSpLocks/>
            </p:cNvGrpSpPr>
            <p:nvPr/>
          </p:nvGrpSpPr>
          <p:grpSpPr bwMode="auto">
            <a:xfrm>
              <a:off x="5051425" y="4376738"/>
              <a:ext cx="1455738" cy="1447800"/>
              <a:chOff x="5051425" y="4376738"/>
              <a:chExt cx="1456267" cy="1447800"/>
            </a:xfrm>
          </p:grpSpPr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AE304BF6-9447-4E0B-9E5F-5451A471EA18}"/>
                  </a:ext>
                </a:extLst>
              </p:cNvPr>
              <p:cNvSpPr/>
              <p:nvPr/>
            </p:nvSpPr>
            <p:spPr>
              <a:xfrm>
                <a:off x="5051425" y="4376738"/>
                <a:ext cx="1456267" cy="1447800"/>
              </a:xfrm>
              <a:prstGeom prst="ellipse">
                <a:avLst/>
              </a:prstGeom>
              <a:solidFill>
                <a:srgbClr val="C9DEC0"/>
              </a:solidFill>
              <a:ln w="28575">
                <a:solidFill>
                  <a:srgbClr val="6C955B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54" name="TextBox 19"/>
              <p:cNvSpPr txBox="1">
                <a:spLocks noChangeArrowheads="1"/>
              </p:cNvSpPr>
              <p:nvPr/>
            </p:nvSpPr>
            <p:spPr bwMode="auto">
              <a:xfrm>
                <a:off x="5124979" y="5276413"/>
                <a:ext cx="130915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Judaism</a:t>
                </a:r>
              </a:p>
            </p:txBody>
          </p:sp>
        </p:grpSp>
        <p:pic>
          <p:nvPicPr>
            <p:cNvPr id="10252" name="Picture 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1189" y="4556385"/>
              <a:ext cx="616207" cy="708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50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D794922-18BB-401D-83E4-C4ED1AD1533A}"/>
              </a:ext>
            </a:extLst>
          </p:cNvPr>
          <p:cNvSpPr/>
          <p:nvPr/>
        </p:nvSpPr>
        <p:spPr>
          <a:xfrm>
            <a:off x="4572000" y="1482725"/>
            <a:ext cx="3816350" cy="4610100"/>
          </a:xfrm>
          <a:prstGeom prst="rect">
            <a:avLst/>
          </a:prstGeom>
          <a:solidFill>
            <a:srgbClr val="6C95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>
            <a:extLst>
              <a:ext uri="{FF2B5EF4-FFF2-40B4-BE49-F238E27FC236}">
                <a16:creationId xmlns:a16="http://schemas.microsoft.com/office/drawing/2014/main" id="{08FC2B83-DA52-4D1C-9365-3E70D1008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9969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Prophets</a:t>
            </a:r>
          </a:p>
        </p:txBody>
      </p:sp>
      <p:pic>
        <p:nvPicPr>
          <p:cNvPr id="1126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6832"/>
          <a:stretch>
            <a:fillRect/>
          </a:stretch>
        </p:blipFill>
        <p:spPr bwMode="auto">
          <a:xfrm>
            <a:off x="5561013" y="1452563"/>
            <a:ext cx="2827337" cy="464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6"/>
          <a:stretch>
            <a:fillRect/>
          </a:stretch>
        </p:blipFill>
        <p:spPr bwMode="auto">
          <a:xfrm>
            <a:off x="4572000" y="1954213"/>
            <a:ext cx="2578100" cy="413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D9E473B-09EA-49BB-A30C-16636619CF0A}"/>
              </a:ext>
            </a:extLst>
          </p:cNvPr>
          <p:cNvSpPr/>
          <p:nvPr/>
        </p:nvSpPr>
        <p:spPr>
          <a:xfrm>
            <a:off x="750888" y="1482725"/>
            <a:ext cx="3738562" cy="4610100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24000" indent="-2160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</a:rPr>
              <a:t>People who follow the Islam faith are called Muslims.</a:t>
            </a:r>
          </a:p>
          <a:p>
            <a:pPr marL="324000" indent="-2160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</a:rPr>
              <a:t>Allah is the name Muslims use for their God.</a:t>
            </a:r>
          </a:p>
          <a:p>
            <a:pPr marL="324000" indent="-2160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</a:rPr>
              <a:t>Muhammad is seen as the founder of Islam.</a:t>
            </a:r>
          </a:p>
          <a:p>
            <a:pPr marL="324000" indent="-2160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</a:rPr>
              <a:t>Muhammad is so highly respected by Muslims that they will say “peace be upon him” after his name is spoken.</a:t>
            </a:r>
          </a:p>
          <a:p>
            <a:pPr marL="324000" indent="-2160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</a:rPr>
              <a:t>Before Muhammad, Allah had already sent several prophets. Prophets were special messengers sent by Allah to teach about His nature and His guidance for humans. The prophets included: Adam, Noah, Abraham (Ibrahim), Ishmael, Isaac, Jacob, Joseph, Job, Moses (Musa), Aaron, David, Solomon, Elias, Jonah, John the Baptist and Jesus (Isa).</a:t>
            </a:r>
          </a:p>
        </p:txBody>
      </p:sp>
      <p:pic>
        <p:nvPicPr>
          <p:cNvPr id="1127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:a16="http://schemas.microsoft.com/office/drawing/2014/main" id="{288940D8-9E48-4A62-81FD-2839D4920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58813"/>
            <a:ext cx="8220075" cy="6921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Find It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B7D8B68-94E0-4232-B280-6DE2928EF216}"/>
              </a:ext>
            </a:extLst>
          </p:cNvPr>
          <p:cNvSpPr/>
          <p:nvPr/>
        </p:nvSpPr>
        <p:spPr>
          <a:xfrm>
            <a:off x="755650" y="1350963"/>
            <a:ext cx="7632700" cy="1012825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Can you find the following countries on the map?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Iran, Egypt, United Kingdom, Spain, Italy, Saudi Arabia.</a:t>
            </a:r>
          </a:p>
        </p:txBody>
      </p:sp>
      <p:pic>
        <p:nvPicPr>
          <p:cNvPr id="1229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7" t="1126" r="5406" b="36269"/>
          <a:stretch>
            <a:fillRect/>
          </a:stretch>
        </p:blipFill>
        <p:spPr bwMode="auto">
          <a:xfrm>
            <a:off x="757238" y="2430463"/>
            <a:ext cx="7631112" cy="366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2949575" y="2932113"/>
            <a:ext cx="1547813" cy="1177925"/>
            <a:chOff x="2949146" y="2932670"/>
            <a:chExt cx="1548713" cy="1178011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D17AC531-0ABA-4201-A563-B56AA22C7F9C}"/>
                </a:ext>
              </a:extLst>
            </p:cNvPr>
            <p:cNvCxnSpPr/>
            <p:nvPr/>
          </p:nvCxnSpPr>
          <p:spPr>
            <a:xfrm>
              <a:off x="3665525" y="3056504"/>
              <a:ext cx="552771" cy="1054177"/>
            </a:xfrm>
            <a:prstGeom prst="straightConnector1">
              <a:avLst/>
            </a:prstGeom>
            <a:ln w="28575">
              <a:solidFill>
                <a:srgbClr val="EE613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921F21E-CBDB-4F0C-8966-AB0FB12888C1}"/>
                </a:ext>
              </a:extLst>
            </p:cNvPr>
            <p:cNvSpPr/>
            <p:nvPr/>
          </p:nvSpPr>
          <p:spPr>
            <a:xfrm>
              <a:off x="2949146" y="2932670"/>
              <a:ext cx="1548713" cy="271482"/>
            </a:xfrm>
            <a:prstGeom prst="roundRect">
              <a:avLst/>
            </a:prstGeom>
            <a:solidFill>
              <a:srgbClr val="EE61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400" dirty="0"/>
                <a:t>United Kingdom</a:t>
              </a:r>
            </a:p>
          </p:txBody>
        </p:sp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3213100" y="4040188"/>
            <a:ext cx="1284288" cy="338137"/>
            <a:chOff x="3212757" y="4040658"/>
            <a:chExt cx="1285102" cy="337751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2C58FE65-F9DA-47BA-856E-56E020F2CA0B}"/>
                </a:ext>
              </a:extLst>
            </p:cNvPr>
            <p:cNvSpPr/>
            <p:nvPr/>
          </p:nvSpPr>
          <p:spPr>
            <a:xfrm>
              <a:off x="3212757" y="4040658"/>
              <a:ext cx="729125" cy="271152"/>
            </a:xfrm>
            <a:prstGeom prst="roundRect">
              <a:avLst/>
            </a:prstGeom>
            <a:solidFill>
              <a:srgbClr val="EE61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400" dirty="0"/>
                <a:t>Italy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B614B2CF-CF06-4579-971C-9F9ADCD9B9E2}"/>
                </a:ext>
              </a:extLst>
            </p:cNvPr>
            <p:cNvCxnSpPr/>
            <p:nvPr/>
          </p:nvCxnSpPr>
          <p:spPr>
            <a:xfrm>
              <a:off x="3789385" y="4142142"/>
              <a:ext cx="708474" cy="236267"/>
            </a:xfrm>
            <a:prstGeom prst="straightConnector1">
              <a:avLst/>
            </a:prstGeom>
            <a:ln w="28575">
              <a:solidFill>
                <a:srgbClr val="EE613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2994025" y="4505325"/>
            <a:ext cx="1206500" cy="363538"/>
            <a:chOff x="2994454" y="4506097"/>
            <a:chExt cx="1206843" cy="362348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8D0D62DC-3191-4DBC-9AE0-5AD2245F3468}"/>
                </a:ext>
              </a:extLst>
            </p:cNvPr>
            <p:cNvSpPr/>
            <p:nvPr/>
          </p:nvSpPr>
          <p:spPr>
            <a:xfrm>
              <a:off x="2994454" y="4596289"/>
              <a:ext cx="728870" cy="272156"/>
            </a:xfrm>
            <a:prstGeom prst="roundRect">
              <a:avLst/>
            </a:prstGeom>
            <a:solidFill>
              <a:srgbClr val="EE61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400" dirty="0"/>
                <a:t>Spain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B0B811D8-B5CE-45C8-978B-AD403EF65AE9}"/>
                </a:ext>
              </a:extLst>
            </p:cNvPr>
            <p:cNvCxnSpPr/>
            <p:nvPr/>
          </p:nvCxnSpPr>
          <p:spPr>
            <a:xfrm flipV="1">
              <a:off x="3707445" y="4506097"/>
              <a:ext cx="493852" cy="226270"/>
            </a:xfrm>
            <a:prstGeom prst="straightConnector1">
              <a:avLst/>
            </a:prstGeom>
            <a:ln w="28575">
              <a:solidFill>
                <a:srgbClr val="EE613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4200525" y="4868863"/>
            <a:ext cx="808038" cy="682625"/>
            <a:chOff x="4201296" y="4868445"/>
            <a:chExt cx="807309" cy="683682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0ED537F8-5156-49E6-9734-1383992C39B1}"/>
                </a:ext>
              </a:extLst>
            </p:cNvPr>
            <p:cNvSpPr/>
            <p:nvPr/>
          </p:nvSpPr>
          <p:spPr>
            <a:xfrm>
              <a:off x="4201296" y="5280244"/>
              <a:ext cx="729591" cy="271883"/>
            </a:xfrm>
            <a:prstGeom prst="roundRect">
              <a:avLst/>
            </a:prstGeom>
            <a:solidFill>
              <a:srgbClr val="EE61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400" dirty="0"/>
                <a:t>Egypt</a:t>
              </a: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19C9F46F-C069-4EAC-834C-D37110611B15}"/>
                </a:ext>
              </a:extLst>
            </p:cNvPr>
            <p:cNvCxnSpPr/>
            <p:nvPr/>
          </p:nvCxnSpPr>
          <p:spPr>
            <a:xfrm flipV="1">
              <a:off x="4566092" y="4868445"/>
              <a:ext cx="442513" cy="548535"/>
            </a:xfrm>
            <a:prstGeom prst="straightConnector1">
              <a:avLst/>
            </a:prstGeom>
            <a:ln w="28575">
              <a:solidFill>
                <a:srgbClr val="EE613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5573713" y="3975100"/>
            <a:ext cx="728662" cy="723900"/>
            <a:chOff x="5574013" y="3974756"/>
            <a:chExt cx="729048" cy="724812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27A9FEFE-30AF-4A29-AD22-4E345772EBF4}"/>
                </a:ext>
              </a:extLst>
            </p:cNvPr>
            <p:cNvSpPr/>
            <p:nvPr/>
          </p:nvSpPr>
          <p:spPr>
            <a:xfrm>
              <a:off x="5574013" y="3974756"/>
              <a:ext cx="729048" cy="271805"/>
            </a:xfrm>
            <a:prstGeom prst="roundRect">
              <a:avLst/>
            </a:prstGeom>
            <a:solidFill>
              <a:srgbClr val="EE61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400" dirty="0"/>
                <a:t>Iran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2A870778-F059-4365-B0F4-808E84142077}"/>
                </a:ext>
              </a:extLst>
            </p:cNvPr>
            <p:cNvCxnSpPr/>
            <p:nvPr/>
          </p:nvCxnSpPr>
          <p:spPr>
            <a:xfrm flipH="1">
              <a:off x="5629604" y="4213181"/>
              <a:ext cx="276371" cy="486387"/>
            </a:xfrm>
            <a:prstGeom prst="straightConnector1">
              <a:avLst/>
            </a:prstGeom>
            <a:ln w="28575">
              <a:solidFill>
                <a:srgbClr val="EE613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5346700" y="4933950"/>
            <a:ext cx="1366838" cy="630238"/>
            <a:chOff x="5346357" y="4934465"/>
            <a:chExt cx="1367478" cy="630017"/>
          </a:xfrm>
        </p:grpSpPr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C26E971F-C3FE-474F-85FC-84FE884C7F13}"/>
                </a:ext>
              </a:extLst>
            </p:cNvPr>
            <p:cNvCxnSpPr/>
            <p:nvPr/>
          </p:nvCxnSpPr>
          <p:spPr>
            <a:xfrm flipH="1" flipV="1">
              <a:off x="5346357" y="4934465"/>
              <a:ext cx="848122" cy="482431"/>
            </a:xfrm>
            <a:prstGeom prst="straightConnector1">
              <a:avLst/>
            </a:prstGeom>
            <a:ln w="28575">
              <a:solidFill>
                <a:srgbClr val="EE613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4314A783-C782-4CA1-AA24-03E5460E1034}"/>
                </a:ext>
              </a:extLst>
            </p:cNvPr>
            <p:cNvSpPr/>
            <p:nvPr/>
          </p:nvSpPr>
          <p:spPr>
            <a:xfrm>
              <a:off x="5498828" y="5293114"/>
              <a:ext cx="1215007" cy="271368"/>
            </a:xfrm>
            <a:prstGeom prst="roundRect">
              <a:avLst/>
            </a:prstGeom>
            <a:solidFill>
              <a:srgbClr val="EE61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400" dirty="0"/>
                <a:t>Saudi Arabia</a:t>
              </a:r>
            </a:p>
          </p:txBody>
        </p:sp>
      </p:grpSp>
      <p:pic>
        <p:nvPicPr>
          <p:cNvPr id="12299" name="Pai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>
            <a:extLst>
              <a:ext uri="{FF2B5EF4-FFF2-40B4-BE49-F238E27FC236}">
                <a16:creationId xmlns:a16="http://schemas.microsoft.com/office/drawing/2014/main" id="{F987DDB9-ECEB-4403-80D5-6700D51DD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58813"/>
            <a:ext cx="8220075" cy="6921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Jigsaw Time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34F7C68-EA38-437B-B49B-4E06E60E1681}"/>
              </a:ext>
            </a:extLst>
          </p:cNvPr>
          <p:cNvSpPr/>
          <p:nvPr/>
        </p:nvSpPr>
        <p:spPr>
          <a:xfrm>
            <a:off x="755650" y="1350963"/>
            <a:ext cx="7632700" cy="1012825"/>
          </a:xfrm>
          <a:prstGeom prst="rect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complete your own jigsaw to show where Islam was founded (Saudi Arabia)? Use your </a:t>
            </a:r>
            <a:r>
              <a:rPr lang="en-GB" b="1" dirty="0">
                <a:solidFill>
                  <a:schemeClr val="tx1"/>
                </a:solidFill>
              </a:rPr>
              <a:t>Map of Saudi Arabia Activity Sheet </a:t>
            </a:r>
            <a:r>
              <a:rPr lang="en-GB" dirty="0">
                <a:solidFill>
                  <a:schemeClr val="tx1"/>
                </a:solidFill>
              </a:rPr>
              <a:t>and </a:t>
            </a:r>
            <a:r>
              <a:rPr lang="en-GB" b="1" dirty="0">
                <a:solidFill>
                  <a:schemeClr val="tx1"/>
                </a:solidFill>
              </a:rPr>
              <a:t>Reference Map</a:t>
            </a:r>
            <a:r>
              <a:rPr lang="en-GB" dirty="0">
                <a:solidFill>
                  <a:schemeClr val="tx1"/>
                </a:solidFill>
              </a:rPr>
              <a:t> to help you make your jigsaw.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8E70EC1-E94D-47A6-92E9-F867A4B30B58}"/>
              </a:ext>
            </a:extLst>
          </p:cNvPr>
          <p:cNvSpPr/>
          <p:nvPr/>
        </p:nvSpPr>
        <p:spPr>
          <a:xfrm>
            <a:off x="755650" y="2430463"/>
            <a:ext cx="7632700" cy="3665537"/>
          </a:xfrm>
          <a:prstGeom prst="rect">
            <a:avLst/>
          </a:prstGeom>
          <a:solidFill>
            <a:srgbClr val="6C95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17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3" y="65881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574B200-0324-4788-9B13-023E45038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0813" y="2527300"/>
            <a:ext cx="3633787" cy="257016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2CFD7A-C72F-4C59-8356-603BB5D323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3222625"/>
            <a:ext cx="3633788" cy="257016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821A56-68A7-42EF-BC09-B1EC183991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2613" y="3408363"/>
            <a:ext cx="3633787" cy="25685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entagon 8">
            <a:extLst>
              <a:ext uri="{FF2B5EF4-FFF2-40B4-BE49-F238E27FC236}">
                <a16:creationId xmlns:a16="http://schemas.microsoft.com/office/drawing/2014/main" id="{6D659BB0-B796-4BDA-931C-8A5EBAAB8A85}"/>
              </a:ext>
            </a:extLst>
          </p:cNvPr>
          <p:cNvSpPr/>
          <p:nvPr/>
        </p:nvSpPr>
        <p:spPr>
          <a:xfrm>
            <a:off x="2957513" y="3298825"/>
            <a:ext cx="5287962" cy="890588"/>
          </a:xfrm>
          <a:prstGeom prst="homePlate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think of any ways to remember the names of the prophets?</a:t>
            </a:r>
          </a:p>
        </p:txBody>
      </p:sp>
      <p:sp>
        <p:nvSpPr>
          <p:cNvPr id="7" name="Pentagon 6">
            <a:extLst>
              <a:ext uri="{FF2B5EF4-FFF2-40B4-BE49-F238E27FC236}">
                <a16:creationId xmlns:a16="http://schemas.microsoft.com/office/drawing/2014/main" id="{604724F9-063D-4B49-9C64-3CEB0B4A6A60}"/>
              </a:ext>
            </a:extLst>
          </p:cNvPr>
          <p:cNvSpPr/>
          <p:nvPr/>
        </p:nvSpPr>
        <p:spPr>
          <a:xfrm>
            <a:off x="1668463" y="1771650"/>
            <a:ext cx="6103937" cy="889000"/>
          </a:xfrm>
          <a:prstGeom prst="homePlate">
            <a:avLst/>
          </a:prstGeom>
          <a:solidFill>
            <a:srgbClr val="C9D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remember the names of any of the prophets sent by Allah?</a:t>
            </a:r>
          </a:p>
        </p:txBody>
      </p:sp>
      <p:sp>
        <p:nvSpPr>
          <p:cNvPr id="14340" name="Title 5">
            <a:extLst>
              <a:ext uri="{FF2B5EF4-FFF2-40B4-BE49-F238E27FC236}">
                <a16:creationId xmlns:a16="http://schemas.microsoft.com/office/drawing/2014/main" id="{9AA140B7-6F2B-44FD-8A07-A66B3A4A3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9969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Memory Time</a:t>
            </a:r>
          </a:p>
        </p:txBody>
      </p:sp>
      <p:pic>
        <p:nvPicPr>
          <p:cNvPr id="14341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895350"/>
            <a:ext cx="4041775" cy="544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C0145CD0-6D8F-4A50-9A34-36A107AAA542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E25F3F7-B8AD-47FC-AAF8-898BA1AB5D2B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536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1536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536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60095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explain where Islam was founded and who founded the Muslim faith.</a:t>
            </a:r>
          </a:p>
        </p:txBody>
      </p:sp>
      <p:sp>
        <p:nvSpPr>
          <p:cNvPr id="15367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create a map jigsaw to show where Islam was founded.</a:t>
            </a:r>
          </a:p>
          <a:p>
            <a:pPr eaLnBrk="1" hangingPunct="1"/>
            <a:r>
              <a:rPr lang="en-GB" altLang="en-US"/>
              <a:t>I can name some of the prophets sent by Allah and explain who the key prophet was.</a:t>
            </a:r>
          </a:p>
        </p:txBody>
      </p:sp>
      <p:pic>
        <p:nvPicPr>
          <p:cNvPr id="1536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3" ma:contentTypeDescription="Create a new document." ma:contentTypeScope="" ma:versionID="73cf455b8e389ba130c0bd41f2d4ef86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adab954bfff3b1fa9036473221ebe858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C26631-6C44-4793-8BEC-02ABB68D353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87D6255-B7A7-4CA3-ADD1-9A3594C63D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30F97CA-A549-4A9B-A14F-7452EE8097D3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d95db8f1-e1cb-4420-9f59-d163227eb28d"/>
    <ds:schemaRef ds:uri="7fd6e460-b7e7-4dc0-8cf2-74cf8c75b1b3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988</TotalTime>
  <Words>354</Words>
  <Application>Microsoft Office PowerPoint</Application>
  <PresentationFormat>On-screen Show (4:3)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Sassoon Infant Md</vt:lpstr>
      <vt:lpstr>Calibri</vt:lpstr>
      <vt:lpstr>Sassoon Infant Rg</vt:lpstr>
      <vt:lpstr>BPreplay</vt:lpstr>
      <vt:lpstr>Arial</vt:lpstr>
      <vt:lpstr>Office Theme</vt:lpstr>
      <vt:lpstr>RE</vt:lpstr>
      <vt:lpstr>PowerPoint Presentation</vt:lpstr>
      <vt:lpstr>PowerPoint Presentation</vt:lpstr>
      <vt:lpstr>Religions of the World</vt:lpstr>
      <vt:lpstr>Prophets</vt:lpstr>
      <vt:lpstr>Find It</vt:lpstr>
      <vt:lpstr>Jigsaw Time</vt:lpstr>
      <vt:lpstr>Memory Time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76</cp:revision>
  <dcterms:created xsi:type="dcterms:W3CDTF">2014-10-01T16:09:27Z</dcterms:created>
  <dcterms:modified xsi:type="dcterms:W3CDTF">2021-01-04T16:30:56Z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