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263" r:id="rId5"/>
    <p:sldId id="265" r:id="rId6"/>
    <p:sldId id="267" r:id="rId7"/>
    <p:sldId id="317" r:id="rId8"/>
    <p:sldId id="318" r:id="rId9"/>
    <p:sldId id="268" r:id="rId10"/>
    <p:sldId id="319" r:id="rId11"/>
    <p:sldId id="320" r:id="rId12"/>
    <p:sldId id="321" r:id="rId13"/>
    <p:sldId id="322" r:id="rId14"/>
    <p:sldId id="271" r:id="rId15"/>
    <p:sldId id="323" r:id="rId16"/>
    <p:sldId id="273" r:id="rId17"/>
    <p:sldId id="272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335" r:id="rId30"/>
    <p:sldId id="336" r:id="rId31"/>
    <p:sldId id="337" r:id="rId32"/>
    <p:sldId id="338" r:id="rId33"/>
    <p:sldId id="339" r:id="rId34"/>
    <p:sldId id="344" r:id="rId35"/>
    <p:sldId id="340" r:id="rId36"/>
    <p:sldId id="341" r:id="rId37"/>
    <p:sldId id="342" r:id="rId38"/>
    <p:sldId id="343" r:id="rId39"/>
    <p:sldId id="264" r:id="rId40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41"/>
    </p:embeddedFont>
    <p:embeddedFont>
      <p:font typeface="Sassoon Infant Rg" panose="02000503030000020003" pitchFamily="50" charset="0"/>
      <p:regular r:id="rId42"/>
      <p:bold r:id="rId43"/>
    </p:embeddedFont>
    <p:embeddedFont>
      <p:font typeface="Tuffy" panose="020B0603060100000000" pitchFamily="34" charset="0"/>
      <p:regular r:id="rId44"/>
      <p:bold r:id="rId45"/>
      <p:italic r:id="rId46"/>
      <p:boldItalic r:id="rId47"/>
    </p:embeddedFont>
    <p:embeddedFont>
      <p:font typeface="Twinkl" pitchFamily="2" charset="0"/>
      <p:regular r:id="rId48"/>
      <p:bold r:id="rId49"/>
    </p:embeddedFont>
    <p:embeddedFont>
      <p:font typeface="Twinkl SemiBold" pitchFamily="2" charset="0"/>
      <p:bold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17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997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9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672" y="114"/>
      </p:cViewPr>
      <p:guideLst>
        <p:guide orient="horz" pos="2183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5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28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703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0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0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25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12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38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9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78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380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69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1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1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5.png"/><Relationship Id="rId7" Type="http://schemas.openxmlformats.org/officeDocument/2006/relationships/image" Target="../media/image39.png"/><Relationship Id="rId12" Type="http://schemas.openxmlformats.org/officeDocument/2006/relationships/slide" Target="slide16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2.png"/><Relationship Id="rId5" Type="http://schemas.openxmlformats.org/officeDocument/2006/relationships/image" Target="../media/image37.png"/><Relationship Id="rId10" Type="http://schemas.openxmlformats.org/officeDocument/2006/relationships/image" Target="../media/image41.png"/><Relationship Id="rId4" Type="http://schemas.openxmlformats.org/officeDocument/2006/relationships/image" Target="../media/image23.png"/><Relationship Id="rId9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19.xml"/><Relationship Id="rId3" Type="http://schemas.openxmlformats.org/officeDocument/2006/relationships/image" Target="../media/image5.png"/><Relationship Id="rId7" Type="http://schemas.openxmlformats.org/officeDocument/2006/relationships/image" Target="../media/image39.png"/><Relationship Id="rId12" Type="http://schemas.openxmlformats.org/officeDocument/2006/relationships/slide" Target="slide20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5.png"/><Relationship Id="rId5" Type="http://schemas.openxmlformats.org/officeDocument/2006/relationships/image" Target="../media/image37.png"/><Relationship Id="rId10" Type="http://schemas.openxmlformats.org/officeDocument/2006/relationships/image" Target="../media/image44.png"/><Relationship Id="rId4" Type="http://schemas.openxmlformats.org/officeDocument/2006/relationships/image" Target="../media/image23.png"/><Relationship Id="rId9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2.xml"/><Relationship Id="rId3" Type="http://schemas.openxmlformats.org/officeDocument/2006/relationships/image" Target="../media/image5.png"/><Relationship Id="rId7" Type="http://schemas.openxmlformats.org/officeDocument/2006/relationships/image" Target="../media/image39.png"/><Relationship Id="rId12" Type="http://schemas.openxmlformats.org/officeDocument/2006/relationships/slide" Target="slide23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8.png"/><Relationship Id="rId5" Type="http://schemas.openxmlformats.org/officeDocument/2006/relationships/image" Target="../media/image37.png"/><Relationship Id="rId10" Type="http://schemas.openxmlformats.org/officeDocument/2006/relationships/image" Target="../media/image47.png"/><Relationship Id="rId4" Type="http://schemas.openxmlformats.org/officeDocument/2006/relationships/image" Target="../media/image23.png"/><Relationship Id="rId9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5.xml"/><Relationship Id="rId3" Type="http://schemas.openxmlformats.org/officeDocument/2006/relationships/image" Target="../media/image5.png"/><Relationship Id="rId7" Type="http://schemas.openxmlformats.org/officeDocument/2006/relationships/image" Target="../media/image39.png"/><Relationship Id="rId12" Type="http://schemas.openxmlformats.org/officeDocument/2006/relationships/slide" Target="slide26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51.png"/><Relationship Id="rId5" Type="http://schemas.openxmlformats.org/officeDocument/2006/relationships/image" Target="../media/image37.png"/><Relationship Id="rId10" Type="http://schemas.openxmlformats.org/officeDocument/2006/relationships/image" Target="../media/image50.png"/><Relationship Id="rId4" Type="http://schemas.openxmlformats.org/officeDocument/2006/relationships/image" Target="../media/image23.png"/><Relationship Id="rId9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8.xml"/><Relationship Id="rId3" Type="http://schemas.openxmlformats.org/officeDocument/2006/relationships/image" Target="../media/image5.png"/><Relationship Id="rId7" Type="http://schemas.openxmlformats.org/officeDocument/2006/relationships/image" Target="../media/image39.png"/><Relationship Id="rId12" Type="http://schemas.openxmlformats.org/officeDocument/2006/relationships/slide" Target="slide29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54.png"/><Relationship Id="rId5" Type="http://schemas.openxmlformats.org/officeDocument/2006/relationships/image" Target="../media/image37.png"/><Relationship Id="rId10" Type="http://schemas.openxmlformats.org/officeDocument/2006/relationships/image" Target="../media/image53.png"/><Relationship Id="rId4" Type="http://schemas.openxmlformats.org/officeDocument/2006/relationships/image" Target="../media/image23.png"/><Relationship Id="rId9" Type="http://schemas.openxmlformats.org/officeDocument/2006/relationships/image" Target="../media/image5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32.xml"/><Relationship Id="rId3" Type="http://schemas.openxmlformats.org/officeDocument/2006/relationships/image" Target="../media/image5.png"/><Relationship Id="rId7" Type="http://schemas.openxmlformats.org/officeDocument/2006/relationships/image" Target="../media/image39.png"/><Relationship Id="rId12" Type="http://schemas.openxmlformats.org/officeDocument/2006/relationships/slide" Target="slide31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57.png"/><Relationship Id="rId5" Type="http://schemas.openxmlformats.org/officeDocument/2006/relationships/image" Target="../media/image37.png"/><Relationship Id="rId10" Type="http://schemas.openxmlformats.org/officeDocument/2006/relationships/image" Target="../media/image56.png"/><Relationship Id="rId4" Type="http://schemas.openxmlformats.org/officeDocument/2006/relationships/image" Target="../media/image23.png"/><Relationship Id="rId9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67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dirty="0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4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r">
              <a:lnSpc>
                <a:spcPct val="107000"/>
              </a:lnSpc>
              <a:buNone/>
            </a:pPr>
            <a:r>
              <a:rPr lang="en-GB" altLang="en-US" sz="800" dirty="0">
                <a:solidFill>
                  <a:srgbClr val="FFFFFF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Maths | </a:t>
            </a:r>
            <a:r>
              <a:rPr lang="en-GB" sz="800" dirty="0">
                <a:solidFill>
                  <a:srgbClr val="FFFFFF"/>
                </a:solidFill>
                <a:latin typeface="Tuffy" panose="020B0603060100000000" pitchFamily="34" charset="0"/>
                <a:ea typeface="Tuffy" panose="020B0603060100000000" pitchFamily="34" charset="0"/>
                <a:cs typeface="Times New Roman" panose="02020603050405020304" pitchFamily="18" charset="0"/>
              </a:rPr>
              <a:t>Year 1 | Measurement | Tell the Time to the Hour and Half Past the Hour | Lesson 2 of 3: Half Past Times</a:t>
            </a:r>
          </a:p>
        </p:txBody>
      </p:sp>
      <p:sp>
        <p:nvSpPr>
          <p:cNvPr id="17415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 dirty="0"/>
              <a:t>Maths</a:t>
            </a:r>
            <a:endParaRPr lang="en-GB" altLang="en-US" sz="5400" b="0" dirty="0"/>
          </a:p>
        </p:txBody>
      </p:sp>
      <p:sp>
        <p:nvSpPr>
          <p:cNvPr id="1741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/>
              <a:t>Measurement</a:t>
            </a:r>
          </a:p>
        </p:txBody>
      </p:sp>
      <p:pic>
        <p:nvPicPr>
          <p:cNvPr id="1741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6488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8435" name="Title 7"/>
          <p:cNvSpPr>
            <a:spLocks noGrp="1"/>
          </p:cNvSpPr>
          <p:nvPr>
            <p:ph type="title" idx="4294967295"/>
          </p:nvPr>
        </p:nvSpPr>
        <p:spPr>
          <a:xfrm>
            <a:off x="0" y="582613"/>
            <a:ext cx="91440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5400" b="1" dirty="0">
                <a:solidFill>
                  <a:schemeClr val="tx1"/>
                </a:solidFill>
                <a:latin typeface="Twinkl" pitchFamily="2" charset="0"/>
              </a:rPr>
              <a:t>Half Past Times</a:t>
            </a:r>
          </a:p>
        </p:txBody>
      </p:sp>
    </p:spTree>
    <p:extLst>
      <p:ext uri="{BB962C8B-B14F-4D97-AF65-F5344CB8AC3E}">
        <p14:creationId xmlns:p14="http://schemas.microsoft.com/office/powerpoint/2010/main" val="256302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a clock to tell the time to half past the hour. </a:t>
            </a:r>
          </a:p>
          <a:p>
            <a:pPr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GB" dirty="0"/>
              <a:t>I can describe the parts of a clock face.  </a:t>
            </a:r>
          </a:p>
          <a:p>
            <a:r>
              <a:rPr lang="en-GB" dirty="0"/>
              <a:t>I can read a clock showing half past times. </a:t>
            </a:r>
          </a:p>
        </p:txBody>
      </p:sp>
    </p:spTree>
    <p:extLst>
      <p:ext uri="{BB962C8B-B14F-4D97-AF65-F5344CB8AC3E}">
        <p14:creationId xmlns:p14="http://schemas.microsoft.com/office/powerpoint/2010/main" val="3409170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17469" y="697112"/>
            <a:ext cx="610906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000" b="1" dirty="0"/>
              <a:t>Time Teams</a:t>
            </a:r>
          </a:p>
        </p:txBody>
      </p:sp>
      <p:pic>
        <p:nvPicPr>
          <p:cNvPr id="4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755650" y="1290877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Find the children whose clock face shows the same time as yours.</a:t>
            </a:r>
          </a:p>
          <a:p>
            <a:pPr algn="ctr"/>
            <a:r>
              <a:rPr lang="en-GB" dirty="0"/>
              <a:t>What time does it say?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53"/>
          <a:stretch/>
        </p:blipFill>
        <p:spPr>
          <a:xfrm>
            <a:off x="4713110" y="2090779"/>
            <a:ext cx="3495853" cy="40052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16" b="50488"/>
          <a:stretch/>
        </p:blipFill>
        <p:spPr>
          <a:xfrm>
            <a:off x="6609219" y="3482196"/>
            <a:ext cx="519109" cy="5593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920" b="50440"/>
          <a:stretch/>
        </p:blipFill>
        <p:spPr>
          <a:xfrm>
            <a:off x="6254386" y="2684724"/>
            <a:ext cx="528629" cy="55990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825" b="50216"/>
          <a:stretch/>
        </p:blipFill>
        <p:spPr>
          <a:xfrm>
            <a:off x="779351" y="1982146"/>
            <a:ext cx="1754661" cy="186151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07" r="33262" b="50146"/>
          <a:stretch/>
        </p:blipFill>
        <p:spPr>
          <a:xfrm>
            <a:off x="1375612" y="2430977"/>
            <a:ext cx="1762898" cy="186413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40" b="50489"/>
          <a:stretch/>
        </p:blipFill>
        <p:spPr>
          <a:xfrm>
            <a:off x="1980110" y="2882420"/>
            <a:ext cx="1769740" cy="18512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33" r="66620"/>
          <a:stretch/>
        </p:blipFill>
        <p:spPr>
          <a:xfrm>
            <a:off x="2591450" y="3321020"/>
            <a:ext cx="1765493" cy="186833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7" t="50296" r="33332"/>
          <a:stretch/>
        </p:blipFill>
        <p:spPr>
          <a:xfrm>
            <a:off x="3198543" y="3776665"/>
            <a:ext cx="1762898" cy="185850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2" t="49979"/>
          <a:stretch/>
        </p:blipFill>
        <p:spPr>
          <a:xfrm>
            <a:off x="3803040" y="4222485"/>
            <a:ext cx="1763286" cy="18703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5439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755650" y="1290877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Time is measured in years, months, weeks, days, hours,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/>
              <a:t>minutes and seconds.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27405" y="697112"/>
            <a:ext cx="14891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Clocks</a:t>
            </a:r>
            <a:endParaRPr lang="en-GB" sz="40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2644842" y="2165334"/>
            <a:ext cx="3854315" cy="126366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There are </a:t>
            </a:r>
            <a:r>
              <a:rPr lang="en-GB" altLang="en-US" b="1" dirty="0">
                <a:solidFill>
                  <a:schemeClr val="tx1"/>
                </a:solidFill>
              </a:rPr>
              <a:t>24</a:t>
            </a:r>
            <a:r>
              <a:rPr lang="en-GB" altLang="en-US" dirty="0">
                <a:solidFill>
                  <a:schemeClr val="tx1"/>
                </a:solidFill>
              </a:rPr>
              <a:t> hours in a day, which is made up of </a:t>
            </a:r>
            <a:r>
              <a:rPr lang="en-GB" altLang="en-US" b="1" dirty="0">
                <a:solidFill>
                  <a:schemeClr val="tx1"/>
                </a:solidFill>
              </a:rPr>
              <a:t>2</a:t>
            </a:r>
            <a:r>
              <a:rPr lang="en-GB" altLang="en-US" dirty="0">
                <a:solidFill>
                  <a:schemeClr val="tx1"/>
                </a:solidFill>
              </a:rPr>
              <a:t> lots of </a:t>
            </a:r>
            <a:r>
              <a:rPr lang="en-GB" altLang="en-US" b="1" dirty="0">
                <a:solidFill>
                  <a:schemeClr val="tx1"/>
                </a:solidFill>
              </a:rPr>
              <a:t>12</a:t>
            </a:r>
            <a:r>
              <a:rPr lang="en-GB" altLang="en-US" dirty="0">
                <a:solidFill>
                  <a:schemeClr val="tx1"/>
                </a:solidFill>
              </a:rPr>
              <a:t> hours; </a:t>
            </a:r>
            <a:r>
              <a:rPr lang="en-GB" altLang="en-US" b="1" dirty="0">
                <a:solidFill>
                  <a:schemeClr val="tx1"/>
                </a:solidFill>
              </a:rPr>
              <a:t>12</a:t>
            </a:r>
            <a:r>
              <a:rPr lang="en-GB" altLang="en-US" dirty="0">
                <a:solidFill>
                  <a:schemeClr val="tx1"/>
                </a:solidFill>
              </a:rPr>
              <a:t> hours in the morning and </a:t>
            </a:r>
            <a:r>
              <a:rPr lang="en-GB" altLang="en-US" b="1" dirty="0">
                <a:solidFill>
                  <a:schemeClr val="tx1"/>
                </a:solidFill>
              </a:rPr>
              <a:t>12</a:t>
            </a:r>
            <a:r>
              <a:rPr lang="en-GB" altLang="en-US" dirty="0">
                <a:solidFill>
                  <a:schemeClr val="tx1"/>
                </a:solidFill>
              </a:rPr>
              <a:t> hours in the afternoon.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644841" y="4298496"/>
            <a:ext cx="3854315" cy="79906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use clocks to help us tell the time.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644842" y="3604053"/>
            <a:ext cx="3854315" cy="51939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1</a:t>
            </a:r>
            <a:r>
              <a:rPr lang="en-GB" altLang="en-US" dirty="0">
                <a:solidFill>
                  <a:schemeClr val="tx1"/>
                </a:solidFill>
              </a:rPr>
              <a:t> hour is made up of </a:t>
            </a:r>
            <a:r>
              <a:rPr lang="en-GB" altLang="en-US" b="1" dirty="0">
                <a:solidFill>
                  <a:schemeClr val="tx1"/>
                </a:solidFill>
              </a:rPr>
              <a:t>60</a:t>
            </a:r>
            <a:r>
              <a:rPr lang="en-GB" altLang="en-US" dirty="0">
                <a:solidFill>
                  <a:schemeClr val="tx1"/>
                </a:solidFill>
              </a:rPr>
              <a:t> minutes. </a:t>
            </a:r>
          </a:p>
        </p:txBody>
      </p:sp>
    </p:spTree>
    <p:extLst>
      <p:ext uri="{BB962C8B-B14F-4D97-AF65-F5344CB8AC3E}">
        <p14:creationId xmlns:p14="http://schemas.microsoft.com/office/powerpoint/2010/main" val="353211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A clock face is a circle. </a:t>
            </a:r>
            <a:endParaRPr lang="en-GB" altLang="en-US" b="1" dirty="0">
              <a:solidFill>
                <a:srgbClr val="92D05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28547" y="697112"/>
            <a:ext cx="36869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Half Past Times</a:t>
            </a:r>
            <a:endParaRPr lang="en-GB" sz="40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605" y="2058685"/>
            <a:ext cx="3345689" cy="33456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3042013" y="2199501"/>
            <a:ext cx="3043497" cy="30772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>
            <a:off x="4430834" y="2480210"/>
            <a:ext cx="302455" cy="23902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>
            <a:off x="4458320" y="2772844"/>
            <a:ext cx="247481" cy="1870887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1043127" y="5519079"/>
            <a:ext cx="7057747" cy="46316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In one hour, the minute hand travels all the way around the circle.  </a:t>
            </a:r>
            <a:endParaRPr lang="en-GB" altLang="en-US" b="1" dirty="0">
              <a:solidFill>
                <a:srgbClr val="92D050"/>
              </a:solidFill>
              <a:ea typeface="Sassoon Infant Rg" pitchFamily="50" charset="0"/>
              <a:cs typeface="Sassoon Infant Rg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26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The full circle can be split into 2 halves.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605" y="2058685"/>
            <a:ext cx="3345689" cy="3345689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1221280" y="5346357"/>
            <a:ext cx="6701439" cy="63588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GB" altLang="en-US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It takes half an hour for the minute hand to travel half way around the circle</a:t>
            </a:r>
            <a:r>
              <a:rPr lang="en-GB" altLang="en-US" b="1" dirty="0">
                <a:solidFill>
                  <a:schemeClr val="tx1"/>
                </a:solidFill>
                <a:ea typeface="Sassoon Infant Rg" pitchFamily="50" charset="0"/>
                <a:cs typeface="Sassoon Infant Rg" pitchFamily="50" charset="0"/>
              </a:rPr>
              <a:t>. </a:t>
            </a:r>
          </a:p>
        </p:txBody>
      </p:sp>
      <p:sp>
        <p:nvSpPr>
          <p:cNvPr id="2" name="Chord 1"/>
          <p:cNvSpPr/>
          <p:nvPr/>
        </p:nvSpPr>
        <p:spPr>
          <a:xfrm rot="20213042" flipH="1">
            <a:off x="3013302" y="2169586"/>
            <a:ext cx="3103511" cy="3103511"/>
          </a:xfrm>
          <a:prstGeom prst="chord">
            <a:avLst>
              <a:gd name="adj1" fmla="val 3956327"/>
              <a:gd name="adj2" fmla="val 14840422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3042013" y="2199501"/>
            <a:ext cx="3043497" cy="30772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>
            <a:off x="4430834" y="2480210"/>
            <a:ext cx="302455" cy="23902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5400000">
            <a:off x="4458320" y="2772844"/>
            <a:ext cx="247481" cy="187088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E99E14D-2661-4582-8378-9CB5ECBFF8C8}"/>
              </a:ext>
            </a:extLst>
          </p:cNvPr>
          <p:cNvSpPr/>
          <p:nvPr/>
        </p:nvSpPr>
        <p:spPr>
          <a:xfrm>
            <a:off x="2728547" y="697112"/>
            <a:ext cx="36869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Half Past Times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99408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When half an hour has gone past, we say the time is ‘</a:t>
            </a:r>
            <a:r>
              <a:rPr lang="en-GB" altLang="en-US" b="1" dirty="0"/>
              <a:t>half past</a:t>
            </a:r>
            <a:r>
              <a:rPr lang="en-GB" altLang="en-US" dirty="0"/>
              <a:t>’ the hour.</a:t>
            </a:r>
            <a:endParaRPr lang="en-GB" alt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843" y="2377316"/>
            <a:ext cx="3345689" cy="33456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3050251" y="2518132"/>
            <a:ext cx="3043497" cy="30772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>
            <a:off x="4439072" y="2798841"/>
            <a:ext cx="302455" cy="23902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5400000">
            <a:off x="4466558" y="3091475"/>
            <a:ext cx="247481" cy="1870887"/>
          </a:xfrm>
          <a:prstGeom prst="rect">
            <a:avLst/>
          </a:prstGeom>
        </p:spPr>
      </p:pic>
      <p:sp>
        <p:nvSpPr>
          <p:cNvPr id="7" name="Curved Left Arrow 6"/>
          <p:cNvSpPr/>
          <p:nvPr/>
        </p:nvSpPr>
        <p:spPr>
          <a:xfrm>
            <a:off x="5773532" y="2192439"/>
            <a:ext cx="1672281" cy="3764692"/>
          </a:xfrm>
          <a:prstGeom prst="curvedLeft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Curved Left Arrow 13"/>
          <p:cNvSpPr/>
          <p:nvPr/>
        </p:nvSpPr>
        <p:spPr>
          <a:xfrm flipH="1" flipV="1">
            <a:off x="1704727" y="2192439"/>
            <a:ext cx="1672281" cy="3764692"/>
          </a:xfrm>
          <a:prstGeom prst="curvedLeft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030617" y="2013906"/>
            <a:ext cx="1086409" cy="35670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o’clock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974402" y="5725814"/>
            <a:ext cx="1183874" cy="35670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4439072" y="2798841"/>
            <a:ext cx="302455" cy="23902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6300000">
            <a:off x="4466558" y="3091475"/>
            <a:ext cx="247481" cy="1870887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DA246DB-86BF-46DC-AA7C-150E42BC45B4}"/>
              </a:ext>
            </a:extLst>
          </p:cNvPr>
          <p:cNvSpPr/>
          <p:nvPr/>
        </p:nvSpPr>
        <p:spPr>
          <a:xfrm>
            <a:off x="2728547" y="697112"/>
            <a:ext cx="36869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Half Past Times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68585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14" y="2354448"/>
            <a:ext cx="3345689" cy="33456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1037422" y="2495264"/>
            <a:ext cx="3043497" cy="30772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2426243" y="2775973"/>
            <a:ext cx="302455" cy="23902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13572093">
            <a:off x="2465369" y="3009240"/>
            <a:ext cx="247481" cy="1870887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4416335" y="2131802"/>
            <a:ext cx="3809847" cy="9403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When the time is ‘</a:t>
            </a:r>
            <a:r>
              <a:rPr lang="en-GB" altLang="en-US" b="1" dirty="0">
                <a:solidFill>
                  <a:schemeClr val="tx1"/>
                </a:solidFill>
              </a:rPr>
              <a:t>half past</a:t>
            </a:r>
            <a:r>
              <a:rPr lang="en-GB" altLang="en-US" dirty="0">
                <a:solidFill>
                  <a:schemeClr val="tx1"/>
                </a:solidFill>
              </a:rPr>
              <a:t>’ the hour, the minute hand will point to the </a:t>
            </a:r>
            <a:r>
              <a:rPr lang="en-GB" altLang="en-US" b="1" dirty="0">
                <a:solidFill>
                  <a:schemeClr val="tx1"/>
                </a:solidFill>
              </a:rPr>
              <a:t>6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416335" y="3221739"/>
            <a:ext cx="3809847" cy="73336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The hour hand will be halfway between one number and the next.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416335" y="5403168"/>
            <a:ext cx="3809847" cy="53866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Half past </a:t>
            </a:r>
            <a:r>
              <a:rPr lang="en-GB" b="1" dirty="0">
                <a:solidFill>
                  <a:schemeClr val="tx1"/>
                </a:solidFill>
              </a:rPr>
              <a:t>7</a:t>
            </a:r>
            <a:r>
              <a:rPr lang="en-GB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416335" y="4105967"/>
            <a:ext cx="3809847" cy="114633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minute hand is pointing to the </a:t>
            </a:r>
            <a:r>
              <a:rPr lang="en-GB" b="1" dirty="0">
                <a:solidFill>
                  <a:schemeClr val="tx1"/>
                </a:solidFill>
              </a:rPr>
              <a:t>6</a:t>
            </a:r>
            <a:r>
              <a:rPr lang="en-GB" dirty="0">
                <a:solidFill>
                  <a:schemeClr val="tx1"/>
                </a:solidFill>
              </a:rPr>
              <a:t> and the hour hand is halfway between the </a:t>
            </a:r>
            <a:r>
              <a:rPr lang="en-GB" b="1" dirty="0">
                <a:solidFill>
                  <a:schemeClr val="tx1"/>
                </a:solidFill>
              </a:rPr>
              <a:t>7</a:t>
            </a:r>
            <a:r>
              <a:rPr lang="en-GB" dirty="0">
                <a:solidFill>
                  <a:schemeClr val="tx1"/>
                </a:solidFill>
              </a:rPr>
              <a:t> and the </a:t>
            </a:r>
            <a:r>
              <a:rPr lang="en-GB" b="1" dirty="0">
                <a:solidFill>
                  <a:schemeClr val="tx1"/>
                </a:solidFill>
              </a:rPr>
              <a:t>8</a:t>
            </a:r>
            <a:r>
              <a:rPr lang="en-GB" dirty="0">
                <a:solidFill>
                  <a:schemeClr val="tx1"/>
                </a:solidFill>
              </a:rPr>
              <a:t>. What time is it?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9899E6-48B0-47AC-AFF2-23A406C1A572}"/>
              </a:ext>
            </a:extLst>
          </p:cNvPr>
          <p:cNvSpPr/>
          <p:nvPr/>
        </p:nvSpPr>
        <p:spPr>
          <a:xfrm>
            <a:off x="2728547" y="697112"/>
            <a:ext cx="36869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Half Past Times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02764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4" grpId="0" animBg="1"/>
      <p:bldP spid="2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Look at this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14" y="2354448"/>
            <a:ext cx="3345689" cy="33456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1037422" y="2495264"/>
            <a:ext cx="3043497" cy="30772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2426243" y="2775973"/>
            <a:ext cx="302455" cy="23902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2973994">
            <a:off x="2448893" y="3017478"/>
            <a:ext cx="247481" cy="1870887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4406102" y="2488645"/>
            <a:ext cx="3809847" cy="9403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The minute hand is pointing at </a:t>
            </a:r>
            <a:r>
              <a:rPr lang="en-GB" altLang="en-US" b="1" dirty="0">
                <a:solidFill>
                  <a:schemeClr val="tx1"/>
                </a:solidFill>
              </a:rPr>
              <a:t>6</a:t>
            </a:r>
            <a:r>
              <a:rPr lang="en-GB" altLang="en-US" dirty="0">
                <a:solidFill>
                  <a:schemeClr val="tx1"/>
                </a:solidFill>
              </a:rPr>
              <a:t>, which is halfway around the clock.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406102" y="3578582"/>
            <a:ext cx="3809847" cy="73336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Where is the hour hand pointing? Is it on the number?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406102" y="5146265"/>
            <a:ext cx="3809847" cy="53866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It is half past </a:t>
            </a:r>
            <a:r>
              <a:rPr lang="en-GB" altLang="en-US" b="1" dirty="0">
                <a:solidFill>
                  <a:schemeClr val="tx1"/>
                </a:solidFill>
              </a:rPr>
              <a:t>1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406102" y="4461530"/>
            <a:ext cx="3809847" cy="5351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It’s halfway between </a:t>
            </a:r>
            <a:r>
              <a:rPr lang="en-GB" altLang="en-US" b="1" dirty="0">
                <a:solidFill>
                  <a:schemeClr val="tx1"/>
                </a:solidFill>
              </a:rPr>
              <a:t>1</a:t>
            </a:r>
            <a:r>
              <a:rPr lang="en-GB" altLang="en-US" dirty="0">
                <a:solidFill>
                  <a:schemeClr val="tx1"/>
                </a:solidFill>
              </a:rPr>
              <a:t> and </a:t>
            </a:r>
            <a:r>
              <a:rPr lang="en-GB" altLang="en-US" b="1" dirty="0">
                <a:solidFill>
                  <a:schemeClr val="tx1"/>
                </a:solidFill>
              </a:rPr>
              <a:t>2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80938D6-A7D2-44CC-B33B-A685A3125237}"/>
              </a:ext>
            </a:extLst>
          </p:cNvPr>
          <p:cNvSpPr/>
          <p:nvPr/>
        </p:nvSpPr>
        <p:spPr>
          <a:xfrm>
            <a:off x="2728547" y="697112"/>
            <a:ext cx="36869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Half Past Times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85463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4" grpId="0" animBg="1"/>
      <p:bldP spid="2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Look at this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14" y="2354448"/>
            <a:ext cx="3345689" cy="33456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1037422" y="2495264"/>
            <a:ext cx="3043497" cy="30772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2426243" y="2775973"/>
            <a:ext cx="302455" cy="23902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20476567">
            <a:off x="2448893" y="3017478"/>
            <a:ext cx="247481" cy="1870887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4399116" y="2172340"/>
            <a:ext cx="3809847" cy="48098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1700" dirty="0">
                <a:solidFill>
                  <a:schemeClr val="tx1"/>
                </a:solidFill>
              </a:rPr>
              <a:t>Where is the minute hand pointing?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99116" y="3429809"/>
            <a:ext cx="3809847" cy="47504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Where is the hour hand pointing?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399116" y="5357669"/>
            <a:ext cx="3809847" cy="53866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It is half past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11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399116" y="4052418"/>
            <a:ext cx="3809847" cy="5351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It’s halfway between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11</a:t>
            </a:r>
            <a:r>
              <a:rPr lang="en-GB" altLang="en-US" dirty="0">
                <a:solidFill>
                  <a:schemeClr val="tx1"/>
                </a:solidFill>
              </a:rPr>
              <a:t> and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12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4399116" y="2801269"/>
            <a:ext cx="3809847" cy="48098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 It is pointing to the </a:t>
            </a:r>
            <a:r>
              <a:rPr lang="en-GB" altLang="en-US" b="1" dirty="0">
                <a:solidFill>
                  <a:schemeClr val="tx1"/>
                </a:solidFill>
              </a:rPr>
              <a:t>6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399116" y="4732130"/>
            <a:ext cx="3809847" cy="48098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What is the time?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351921B-C7FA-4FCD-B0CF-9E28C3B65BE5}"/>
              </a:ext>
            </a:extLst>
          </p:cNvPr>
          <p:cNvSpPr/>
          <p:nvPr/>
        </p:nvSpPr>
        <p:spPr>
          <a:xfrm>
            <a:off x="2728547" y="697112"/>
            <a:ext cx="36869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Half Past Times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49336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4" grpId="0" animBg="1"/>
      <p:bldP spid="2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Look at this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14" y="2354448"/>
            <a:ext cx="3345689" cy="33456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1037422" y="2495264"/>
            <a:ext cx="3043497" cy="30772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2426243" y="2775973"/>
            <a:ext cx="302455" cy="23902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15278891">
            <a:off x="2448893" y="3017478"/>
            <a:ext cx="247481" cy="1870887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4399116" y="2172340"/>
            <a:ext cx="3809847" cy="48098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1700" dirty="0">
                <a:solidFill>
                  <a:schemeClr val="tx1"/>
                </a:solidFill>
              </a:rPr>
              <a:t>Where is the minute hand pointing?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399116" y="3429809"/>
            <a:ext cx="3809847" cy="47504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Where is the hour hand pointing?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399116" y="5357669"/>
            <a:ext cx="3809847" cy="53866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It is half past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8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399116" y="4052418"/>
            <a:ext cx="3809847" cy="5351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</a:rPr>
              <a:t>It’s halfway between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8</a:t>
            </a:r>
            <a:r>
              <a:rPr lang="en-GB" altLang="en-US" dirty="0">
                <a:solidFill>
                  <a:schemeClr val="tx1"/>
                </a:solidFill>
              </a:rPr>
              <a:t> and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9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4399116" y="2801269"/>
            <a:ext cx="3809847" cy="48098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 It is pointing to the </a:t>
            </a:r>
            <a:r>
              <a:rPr lang="en-GB" altLang="en-US" b="1" dirty="0">
                <a:solidFill>
                  <a:schemeClr val="tx1"/>
                </a:solidFill>
              </a:rPr>
              <a:t>6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399116" y="4732130"/>
            <a:ext cx="3809847" cy="48098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What is the time?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052811B-0984-4BBC-AE4E-7B56A90CC298}"/>
              </a:ext>
            </a:extLst>
          </p:cNvPr>
          <p:cNvSpPr/>
          <p:nvPr/>
        </p:nvSpPr>
        <p:spPr>
          <a:xfrm>
            <a:off x="2728547" y="697112"/>
            <a:ext cx="36869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Half Past Times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529461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4" grpId="0" animBg="1"/>
      <p:bldP spid="2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60284" y="1985319"/>
            <a:ext cx="7632699" cy="4107506"/>
          </a:xfrm>
          <a:prstGeom prst="rect">
            <a:avLst/>
          </a:prstGeom>
        </p:spPr>
      </p:pic>
      <p:pic>
        <p:nvPicPr>
          <p:cNvPr id="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Click the correct clock face.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6219181" y="3950728"/>
            <a:ext cx="1874997" cy="1874997"/>
            <a:chOff x="888014" y="4045684"/>
            <a:chExt cx="1874997" cy="187499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8014" y="4045684"/>
              <a:ext cx="1874997" cy="1874997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1" t="5168" r="5202" b="4445"/>
            <a:stretch/>
          </p:blipFill>
          <p:spPr>
            <a:xfrm>
              <a:off x="971519" y="4112358"/>
              <a:ext cx="1705642" cy="172455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702" t="501" r="-9212" b="-78045"/>
            <a:stretch/>
          </p:blipFill>
          <p:spPr>
            <a:xfrm rot="10800000">
              <a:off x="1742668" y="4316488"/>
              <a:ext cx="169502" cy="1339546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-82342"/>
            <a:stretch/>
          </p:blipFill>
          <p:spPr>
            <a:xfrm rot="4469976">
              <a:off x="1754993" y="4458938"/>
              <a:ext cx="138694" cy="1048488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1046872" y="3950728"/>
            <a:ext cx="1874997" cy="1874997"/>
            <a:chOff x="3448310" y="3979010"/>
            <a:chExt cx="1874997" cy="1874997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8310" y="3979010"/>
              <a:ext cx="1874997" cy="1874997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1" t="5168" r="5202" b="4445"/>
            <a:stretch/>
          </p:blipFill>
          <p:spPr>
            <a:xfrm>
              <a:off x="3531815" y="4045684"/>
              <a:ext cx="1705642" cy="172455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702" t="501" r="-9212" b="-78045"/>
            <a:stretch/>
          </p:blipFill>
          <p:spPr>
            <a:xfrm rot="10800000">
              <a:off x="4302964" y="4249814"/>
              <a:ext cx="169502" cy="1339546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-82342"/>
            <a:stretch/>
          </p:blipFill>
          <p:spPr>
            <a:xfrm rot="17022270">
              <a:off x="4319099" y="4388454"/>
              <a:ext cx="138694" cy="1048488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3633026" y="3950728"/>
            <a:ext cx="1874997" cy="1874997"/>
            <a:chOff x="5891833" y="4048166"/>
            <a:chExt cx="1874997" cy="1874997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91833" y="4048166"/>
              <a:ext cx="1874997" cy="187499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1" t="5168" r="5202" b="4445"/>
            <a:stretch/>
          </p:blipFill>
          <p:spPr>
            <a:xfrm>
              <a:off x="5975338" y="4114840"/>
              <a:ext cx="1705642" cy="172455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702" t="501" r="-9212" b="-78045"/>
            <a:stretch/>
          </p:blipFill>
          <p:spPr>
            <a:xfrm rot="10800000">
              <a:off x="6746487" y="4318970"/>
              <a:ext cx="169502" cy="1339546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-82342"/>
            <a:stretch/>
          </p:blipFill>
          <p:spPr>
            <a:xfrm rot="13689877">
              <a:off x="6758812" y="4458938"/>
              <a:ext cx="138694" cy="1048488"/>
            </a:xfrm>
            <a:prstGeom prst="rect">
              <a:avLst/>
            </a:prstGeom>
          </p:spPr>
        </p:pic>
      </p:grpSp>
      <p:cxnSp>
        <p:nvCxnSpPr>
          <p:cNvPr id="11" name="Straight Arrow Connector 10"/>
          <p:cNvCxnSpPr>
            <a:stCxn id="20" idx="2"/>
          </p:cNvCxnSpPr>
          <p:nvPr/>
        </p:nvCxnSpPr>
        <p:spPr>
          <a:xfrm>
            <a:off x="1984372" y="3175458"/>
            <a:ext cx="4556725" cy="9140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19"/>
          <p:cNvSpPr/>
          <p:nvPr/>
        </p:nvSpPr>
        <p:spPr>
          <a:xfrm>
            <a:off x="971519" y="2225425"/>
            <a:ext cx="2025705" cy="95003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Which clock is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showing half past </a:t>
            </a:r>
            <a:r>
              <a:rPr lang="en-GB" altLang="en-US" b="1" dirty="0">
                <a:solidFill>
                  <a:schemeClr val="tx1"/>
                </a:solidFill>
              </a:rPr>
              <a:t>2</a:t>
            </a:r>
            <a:r>
              <a:rPr lang="en-GB" altLang="en-US" dirty="0">
                <a:solidFill>
                  <a:schemeClr val="tx1"/>
                </a:solidFill>
              </a:rPr>
              <a:t>?</a:t>
            </a:r>
          </a:p>
        </p:txBody>
      </p:sp>
      <p:cxnSp>
        <p:nvCxnSpPr>
          <p:cNvPr id="35" name="Straight Arrow Connector 34"/>
          <p:cNvCxnSpPr>
            <a:stCxn id="33" idx="2"/>
          </p:cNvCxnSpPr>
          <p:nvPr/>
        </p:nvCxnSpPr>
        <p:spPr>
          <a:xfrm flipH="1">
            <a:off x="2599055" y="3175458"/>
            <a:ext cx="1972945" cy="91955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ounded Rectangle 32"/>
          <p:cNvSpPr/>
          <p:nvPr/>
        </p:nvSpPr>
        <p:spPr>
          <a:xfrm>
            <a:off x="3559147" y="2225425"/>
            <a:ext cx="2025705" cy="95003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Which clock is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showing half past </a:t>
            </a:r>
            <a:r>
              <a:rPr lang="en-GB" altLang="en-US" b="1" dirty="0">
                <a:solidFill>
                  <a:schemeClr val="tx1"/>
                </a:solidFill>
              </a:rPr>
              <a:t>9</a:t>
            </a:r>
            <a:r>
              <a:rPr lang="en-GB" altLang="en-US" dirty="0">
                <a:solidFill>
                  <a:schemeClr val="tx1"/>
                </a:solidFill>
              </a:rPr>
              <a:t>?</a:t>
            </a:r>
          </a:p>
        </p:txBody>
      </p:sp>
      <p:cxnSp>
        <p:nvCxnSpPr>
          <p:cNvPr id="36" name="Straight Arrow Connector 35"/>
          <p:cNvCxnSpPr>
            <a:stCxn id="34" idx="2"/>
          </p:cNvCxnSpPr>
          <p:nvPr/>
        </p:nvCxnSpPr>
        <p:spPr>
          <a:xfrm flipH="1">
            <a:off x="5264639" y="3175458"/>
            <a:ext cx="1894989" cy="9140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ounded Rectangle 33"/>
          <p:cNvSpPr/>
          <p:nvPr/>
        </p:nvSpPr>
        <p:spPr>
          <a:xfrm>
            <a:off x="6146775" y="2225425"/>
            <a:ext cx="2025705" cy="95003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</a:rPr>
              <a:t>Which clock is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showing half past </a:t>
            </a:r>
            <a:r>
              <a:rPr lang="en-GB" altLang="en-US" b="1" dirty="0">
                <a:solidFill>
                  <a:schemeClr val="tx1"/>
                </a:solidFill>
              </a:rPr>
              <a:t>7</a:t>
            </a:r>
            <a:r>
              <a:rPr lang="en-GB" altLang="en-US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E24E1FE-448E-4649-953E-71FC21DC8F7C}"/>
              </a:ext>
            </a:extLst>
          </p:cNvPr>
          <p:cNvSpPr/>
          <p:nvPr/>
        </p:nvSpPr>
        <p:spPr>
          <a:xfrm>
            <a:off x="2728547" y="697112"/>
            <a:ext cx="36869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Half Past Times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6757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15"/>
          <a:stretch/>
        </p:blipFill>
        <p:spPr>
          <a:xfrm>
            <a:off x="751438" y="1835739"/>
            <a:ext cx="7632700" cy="4257244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  <p:sp>
        <p:nvSpPr>
          <p:cNvPr id="29" name="Rectangle 2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It’s feeding time at the zoo.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26" y="3109908"/>
            <a:ext cx="2929110" cy="23449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456" y="2082297"/>
            <a:ext cx="2045571" cy="341139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6"/>
          <a:stretch/>
        </p:blipFill>
        <p:spPr>
          <a:xfrm>
            <a:off x="751438" y="3109909"/>
            <a:ext cx="7636912" cy="24911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135" y="4200718"/>
            <a:ext cx="3562420" cy="1800213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987669" y="1969093"/>
            <a:ext cx="3403262" cy="100746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you help Sam work out which animal she needs to feed now? </a:t>
            </a:r>
          </a:p>
        </p:txBody>
      </p:sp>
    </p:spTree>
    <p:extLst>
      <p:ext uri="{BB962C8B-B14F-4D97-AF65-F5344CB8AC3E}">
        <p14:creationId xmlns:p14="http://schemas.microsoft.com/office/powerpoint/2010/main" val="3830709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441" y="2061223"/>
            <a:ext cx="2512314" cy="25123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3403664" y="2159308"/>
            <a:ext cx="2285395" cy="23107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4440842" y="2419336"/>
            <a:ext cx="227117" cy="1794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16758441">
            <a:off x="4466900" y="2598834"/>
            <a:ext cx="185836" cy="1404869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Click the correct time.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802737" y="4676089"/>
            <a:ext cx="1477158" cy="1326100"/>
            <a:chOff x="1802737" y="4616267"/>
            <a:chExt cx="1477158" cy="1326100"/>
          </a:xfrm>
        </p:grpSpPr>
        <p:sp>
          <p:nvSpPr>
            <p:cNvPr id="15" name="Rounded Rectangle 14">
              <a:hlinkClick r:id="rId8" action="ppaction://hlinksldjump"/>
            </p:cNvPr>
            <p:cNvSpPr/>
            <p:nvPr/>
          </p:nvSpPr>
          <p:spPr>
            <a:xfrm>
              <a:off x="1802737" y="4616267"/>
              <a:ext cx="1477158" cy="13261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0057" y="4700735"/>
              <a:ext cx="1032327" cy="877960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3833421" y="4676089"/>
            <a:ext cx="1477158" cy="1326100"/>
            <a:chOff x="3833421" y="4616267"/>
            <a:chExt cx="1477158" cy="1326100"/>
          </a:xfrm>
        </p:grpSpPr>
        <p:sp>
          <p:nvSpPr>
            <p:cNvPr id="18" name="Rounded Rectangle 17">
              <a:hlinkClick r:id="rId8" action="ppaction://hlinksldjump"/>
            </p:cNvPr>
            <p:cNvSpPr/>
            <p:nvPr/>
          </p:nvSpPr>
          <p:spPr>
            <a:xfrm>
              <a:off x="3833421" y="4616267"/>
              <a:ext cx="1477158" cy="13261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05" y="4700735"/>
              <a:ext cx="1116110" cy="838575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5927883" y="4676089"/>
            <a:ext cx="1477158" cy="1326100"/>
            <a:chOff x="5927883" y="4676089"/>
            <a:chExt cx="1477158" cy="1326100"/>
          </a:xfrm>
        </p:grpSpPr>
        <p:sp>
          <p:nvSpPr>
            <p:cNvPr id="19" name="Rounded Rectangle 18">
              <a:hlinkClick r:id="rId8" action="ppaction://hlinksldjump"/>
            </p:cNvPr>
            <p:cNvSpPr/>
            <p:nvPr/>
          </p:nvSpPr>
          <p:spPr>
            <a:xfrm>
              <a:off x="5927883" y="4676089"/>
              <a:ext cx="1477158" cy="13261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ctr"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8814" y="4694293"/>
              <a:ext cx="615296" cy="971102"/>
            </a:xfrm>
            <a:prstGeom prst="rect">
              <a:avLst/>
            </a:prstGeom>
          </p:spPr>
        </p:pic>
      </p:grpSp>
      <p:sp>
        <p:nvSpPr>
          <p:cNvPr id="34" name="Rounded Rectangle 33">
            <a:hlinkClick r:id="rId12" action="ppaction://hlinksldjump"/>
          </p:cNvPr>
          <p:cNvSpPr/>
          <p:nvPr/>
        </p:nvSpPr>
        <p:spPr>
          <a:xfrm>
            <a:off x="5927883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6 o’clock</a:t>
            </a:r>
          </a:p>
        </p:txBody>
      </p:sp>
      <p:sp>
        <p:nvSpPr>
          <p:cNvPr id="36" name="Rounded Rectangle 35">
            <a:hlinkClick r:id="rId8" action="ppaction://hlinksldjump"/>
          </p:cNvPr>
          <p:cNvSpPr/>
          <p:nvPr/>
        </p:nvSpPr>
        <p:spPr>
          <a:xfrm>
            <a:off x="3833421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9</a:t>
            </a:r>
          </a:p>
        </p:txBody>
      </p:sp>
      <p:sp>
        <p:nvSpPr>
          <p:cNvPr id="37" name="Rounded Rectangle 36">
            <a:hlinkClick r:id="rId12" action="ppaction://hlinksldjump"/>
          </p:cNvPr>
          <p:cNvSpPr/>
          <p:nvPr/>
        </p:nvSpPr>
        <p:spPr>
          <a:xfrm>
            <a:off x="1802737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8A4237A-714E-4278-8946-1D963153C9F8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0946976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sp>
        <p:nvSpPr>
          <p:cNvPr id="4" name="Action Button: Back or Previous 3">
            <a:hlinkClick r:id="" action="ppaction://hlinkshowjump?jump=previousslide" highlightClick="1"/>
          </p:cNvPr>
          <p:cNvSpPr/>
          <p:nvPr/>
        </p:nvSpPr>
        <p:spPr>
          <a:xfrm>
            <a:off x="7268926" y="5017564"/>
            <a:ext cx="940037" cy="94003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362911" y="2683381"/>
            <a:ext cx="4418177" cy="271138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DABAFC8-72DD-4A2F-97E4-1F6F8D6C180F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778705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136448" y="3423393"/>
            <a:ext cx="4871103" cy="12379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Well done!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</p:cNvPr>
          <p:cNvSpPr/>
          <p:nvPr/>
        </p:nvSpPr>
        <p:spPr>
          <a:xfrm>
            <a:off x="7268926" y="5017565"/>
            <a:ext cx="940037" cy="94003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6DC471-2CCD-4841-A779-CC5D4319905F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7791867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441" y="2061223"/>
            <a:ext cx="2512314" cy="25123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3403664" y="2159308"/>
            <a:ext cx="2285395" cy="23107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4440842" y="2419336"/>
            <a:ext cx="227117" cy="1794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6446562">
            <a:off x="4455971" y="2598834"/>
            <a:ext cx="185836" cy="1404869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Click the correct time.</a:t>
            </a:r>
          </a:p>
        </p:txBody>
      </p:sp>
      <p:sp>
        <p:nvSpPr>
          <p:cNvPr id="15" name="Rounded Rectangle 14">
            <a:hlinkClick r:id="rId8" action="ppaction://hlinksldjump"/>
          </p:cNvPr>
          <p:cNvSpPr/>
          <p:nvPr/>
        </p:nvSpPr>
        <p:spPr>
          <a:xfrm>
            <a:off x="1802737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8" name="Rounded Rectangle 17">
            <a:hlinkClick r:id="rId8" action="ppaction://hlinksldjump"/>
          </p:cNvPr>
          <p:cNvSpPr/>
          <p:nvPr/>
        </p:nvSpPr>
        <p:spPr>
          <a:xfrm>
            <a:off x="3833421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9" name="Rounded Rectangle 18">
            <a:hlinkClick r:id="rId8" action="ppaction://hlinksldjump"/>
          </p:cNvPr>
          <p:cNvSpPr/>
          <p:nvPr/>
        </p:nvSpPr>
        <p:spPr>
          <a:xfrm>
            <a:off x="5927883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193" y="4804489"/>
            <a:ext cx="946421" cy="8287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586" y="4733787"/>
            <a:ext cx="1196948" cy="8994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1334" y="4733787"/>
            <a:ext cx="656048" cy="904825"/>
          </a:xfrm>
          <a:prstGeom prst="rect">
            <a:avLst/>
          </a:prstGeom>
        </p:spPr>
      </p:pic>
      <p:sp>
        <p:nvSpPr>
          <p:cNvPr id="36" name="Rounded Rectangle 35">
            <a:hlinkClick r:id="rId12" action="ppaction://hlinksldjump"/>
          </p:cNvPr>
          <p:cNvSpPr/>
          <p:nvPr/>
        </p:nvSpPr>
        <p:spPr>
          <a:xfrm>
            <a:off x="5927883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3</a:t>
            </a:r>
          </a:p>
        </p:txBody>
      </p:sp>
      <p:sp>
        <p:nvSpPr>
          <p:cNvPr id="37" name="Rounded Rectangle 36">
            <a:hlinkClick r:id="rId13" action="ppaction://hlinksldjump"/>
          </p:cNvPr>
          <p:cNvSpPr/>
          <p:nvPr/>
        </p:nvSpPr>
        <p:spPr>
          <a:xfrm>
            <a:off x="3833421" y="467020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2</a:t>
            </a:r>
          </a:p>
        </p:txBody>
      </p:sp>
      <p:sp>
        <p:nvSpPr>
          <p:cNvPr id="34" name="Rounded Rectangle 33">
            <a:hlinkClick r:id="rId13" action="ppaction://hlinksldjump"/>
          </p:cNvPr>
          <p:cNvSpPr/>
          <p:nvPr/>
        </p:nvSpPr>
        <p:spPr>
          <a:xfrm>
            <a:off x="1802737" y="467020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4 o’clock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C898AA-0BAD-407C-B529-853D3CA4DD3A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835472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sp>
        <p:nvSpPr>
          <p:cNvPr id="4" name="Action Button: Back or Previous 3">
            <a:hlinkClick r:id="" action="ppaction://hlinkshowjump?jump=previousslide" highlightClick="1"/>
          </p:cNvPr>
          <p:cNvSpPr/>
          <p:nvPr/>
        </p:nvSpPr>
        <p:spPr>
          <a:xfrm>
            <a:off x="7268926" y="5017564"/>
            <a:ext cx="940037" cy="94003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362911" y="2683381"/>
            <a:ext cx="4418177" cy="271138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E0321C-2ECC-44CF-8994-1E3E070E7EDE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7551417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136448" y="3423393"/>
            <a:ext cx="4871103" cy="12379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Well done!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</p:cNvPr>
          <p:cNvSpPr/>
          <p:nvPr/>
        </p:nvSpPr>
        <p:spPr>
          <a:xfrm>
            <a:off x="7268926" y="5017565"/>
            <a:ext cx="940037" cy="94003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2AF68F-A842-4169-89EB-2BD3639D14F1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285665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441" y="2061223"/>
            <a:ext cx="2512314" cy="25123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3403664" y="2159308"/>
            <a:ext cx="2285395" cy="23107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4440842" y="2419336"/>
            <a:ext cx="227117" cy="1794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20489262">
            <a:off x="4455971" y="2598834"/>
            <a:ext cx="185836" cy="1404869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Click the correct time.</a:t>
            </a:r>
          </a:p>
        </p:txBody>
      </p:sp>
      <p:sp>
        <p:nvSpPr>
          <p:cNvPr id="15" name="Rounded Rectangle 14">
            <a:hlinkClick r:id="rId8" action="ppaction://hlinksldjump"/>
          </p:cNvPr>
          <p:cNvSpPr/>
          <p:nvPr/>
        </p:nvSpPr>
        <p:spPr>
          <a:xfrm>
            <a:off x="1802737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8" name="Rounded Rectangle 17">
            <a:hlinkClick r:id="rId8" action="ppaction://hlinksldjump"/>
          </p:cNvPr>
          <p:cNvSpPr/>
          <p:nvPr/>
        </p:nvSpPr>
        <p:spPr>
          <a:xfrm>
            <a:off x="3833421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9" name="Rounded Rectangle 18">
            <a:hlinkClick r:id="rId8" action="ppaction://hlinksldjump"/>
          </p:cNvPr>
          <p:cNvSpPr/>
          <p:nvPr/>
        </p:nvSpPr>
        <p:spPr>
          <a:xfrm>
            <a:off x="5927883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699" y="4928803"/>
            <a:ext cx="1339848" cy="5093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870" y="4743726"/>
            <a:ext cx="1401060" cy="8592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13630" y="4743726"/>
            <a:ext cx="905663" cy="817139"/>
          </a:xfrm>
          <a:prstGeom prst="rect">
            <a:avLst/>
          </a:prstGeom>
        </p:spPr>
      </p:pic>
      <p:sp>
        <p:nvSpPr>
          <p:cNvPr id="36" name="Rounded Rectangle 35">
            <a:hlinkClick r:id="rId12" action="ppaction://hlinksldjump"/>
          </p:cNvPr>
          <p:cNvSpPr/>
          <p:nvPr/>
        </p:nvSpPr>
        <p:spPr>
          <a:xfrm>
            <a:off x="1802737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11</a:t>
            </a:r>
          </a:p>
        </p:txBody>
      </p:sp>
      <p:sp>
        <p:nvSpPr>
          <p:cNvPr id="34" name="Rounded Rectangle 33">
            <a:hlinkClick r:id="rId13" action="ppaction://hlinksldjump"/>
          </p:cNvPr>
          <p:cNvSpPr/>
          <p:nvPr/>
        </p:nvSpPr>
        <p:spPr>
          <a:xfrm>
            <a:off x="3833421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10 o’clock</a:t>
            </a:r>
          </a:p>
        </p:txBody>
      </p:sp>
      <p:sp>
        <p:nvSpPr>
          <p:cNvPr id="37" name="Rounded Rectangle 36">
            <a:hlinkClick r:id="rId13" action="ppaction://hlinksldjump"/>
          </p:cNvPr>
          <p:cNvSpPr/>
          <p:nvPr/>
        </p:nvSpPr>
        <p:spPr>
          <a:xfrm>
            <a:off x="5927883" y="46746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8493663-6920-430A-8371-1408F3B4F7E3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777435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sp>
        <p:nvSpPr>
          <p:cNvPr id="4" name="Action Button: Back or Previous 3">
            <a:hlinkClick r:id="" action="ppaction://hlinkshowjump?jump=previousslide" highlightClick="1"/>
          </p:cNvPr>
          <p:cNvSpPr/>
          <p:nvPr/>
        </p:nvSpPr>
        <p:spPr>
          <a:xfrm>
            <a:off x="7268926" y="5017564"/>
            <a:ext cx="940037" cy="94003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362911" y="2683381"/>
            <a:ext cx="4418177" cy="271138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4ACB463-34BE-448C-A2F6-CBE5648DF64B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0860700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136448" y="3423393"/>
            <a:ext cx="4871103" cy="12379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Well done!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</p:cNvPr>
          <p:cNvSpPr/>
          <p:nvPr/>
        </p:nvSpPr>
        <p:spPr>
          <a:xfrm>
            <a:off x="7268926" y="5017565"/>
            <a:ext cx="940037" cy="94003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4B76A5-337A-4892-98BB-5615ACB00F08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4224755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441" y="2061223"/>
            <a:ext cx="2512314" cy="25123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3403664" y="2159308"/>
            <a:ext cx="2285395" cy="23107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4440842" y="2419336"/>
            <a:ext cx="227117" cy="1794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1055471">
            <a:off x="4455971" y="2598834"/>
            <a:ext cx="185836" cy="1404869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Click the correct time.</a:t>
            </a:r>
          </a:p>
        </p:txBody>
      </p:sp>
      <p:sp>
        <p:nvSpPr>
          <p:cNvPr id="15" name="Rounded Rectangle 14">
            <a:hlinkClick r:id="rId8" action="ppaction://hlinksldjump"/>
          </p:cNvPr>
          <p:cNvSpPr/>
          <p:nvPr/>
        </p:nvSpPr>
        <p:spPr>
          <a:xfrm>
            <a:off x="1802737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8" name="Rounded Rectangle 17">
            <a:hlinkClick r:id="rId8" action="ppaction://hlinksldjump"/>
          </p:cNvPr>
          <p:cNvSpPr/>
          <p:nvPr/>
        </p:nvSpPr>
        <p:spPr>
          <a:xfrm>
            <a:off x="3833421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9" name="Rounded Rectangle 18">
            <a:hlinkClick r:id="rId8" action="ppaction://hlinksldjump"/>
          </p:cNvPr>
          <p:cNvSpPr/>
          <p:nvPr/>
        </p:nvSpPr>
        <p:spPr>
          <a:xfrm>
            <a:off x="5927883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145" y="4705306"/>
            <a:ext cx="1118342" cy="9066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194" y="4925021"/>
            <a:ext cx="1357731" cy="8550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50162" y="4697677"/>
            <a:ext cx="832599" cy="914239"/>
          </a:xfrm>
          <a:prstGeom prst="rect">
            <a:avLst/>
          </a:prstGeom>
        </p:spPr>
      </p:pic>
      <p:sp>
        <p:nvSpPr>
          <p:cNvPr id="36" name="Rounded Rectangle 35">
            <a:hlinkClick r:id="rId12" action="ppaction://hlinksldjump"/>
          </p:cNvPr>
          <p:cNvSpPr/>
          <p:nvPr/>
        </p:nvSpPr>
        <p:spPr>
          <a:xfrm>
            <a:off x="5927882" y="4672871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700" dirty="0">
                <a:solidFill>
                  <a:schemeClr val="tx1"/>
                </a:solidFill>
              </a:rPr>
              <a:t>half past 12</a:t>
            </a:r>
          </a:p>
        </p:txBody>
      </p:sp>
      <p:sp>
        <p:nvSpPr>
          <p:cNvPr id="34" name="Rounded Rectangle 33">
            <a:hlinkClick r:id="rId13" action="ppaction://hlinksldjump"/>
          </p:cNvPr>
          <p:cNvSpPr/>
          <p:nvPr/>
        </p:nvSpPr>
        <p:spPr>
          <a:xfrm>
            <a:off x="1801758" y="4673060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5 o’clock</a:t>
            </a:r>
          </a:p>
        </p:txBody>
      </p:sp>
      <p:sp>
        <p:nvSpPr>
          <p:cNvPr id="37" name="Rounded Rectangle 36">
            <a:hlinkClick r:id="rId13" action="ppaction://hlinksldjump"/>
          </p:cNvPr>
          <p:cNvSpPr/>
          <p:nvPr/>
        </p:nvSpPr>
        <p:spPr>
          <a:xfrm>
            <a:off x="3824430" y="4672533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95F3497-38BC-44BA-8580-0D2F7C57EBE6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9335696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sp>
        <p:nvSpPr>
          <p:cNvPr id="4" name="Action Button: Back or Previous 3">
            <a:hlinkClick r:id="" action="ppaction://hlinkshowjump?jump=previousslide" highlightClick="1"/>
          </p:cNvPr>
          <p:cNvSpPr/>
          <p:nvPr/>
        </p:nvSpPr>
        <p:spPr>
          <a:xfrm>
            <a:off x="7268926" y="5017564"/>
            <a:ext cx="940037" cy="94003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362911" y="2683381"/>
            <a:ext cx="4418177" cy="271138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E78EFC6-B5A4-4D2C-B8E5-6AA6C4E533DD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4072968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136448" y="3423393"/>
            <a:ext cx="4871103" cy="12379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Well done!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</p:cNvPr>
          <p:cNvSpPr/>
          <p:nvPr/>
        </p:nvSpPr>
        <p:spPr>
          <a:xfrm>
            <a:off x="7268926" y="5017565"/>
            <a:ext cx="940037" cy="94003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B6F22D-6E38-4CA2-95FC-7AEFC85ACE01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0239601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441" y="2061223"/>
            <a:ext cx="2512314" cy="25123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3403664" y="2159308"/>
            <a:ext cx="2285395" cy="23107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4440842" y="2419336"/>
            <a:ext cx="227117" cy="1794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13663396">
            <a:off x="4463435" y="2591370"/>
            <a:ext cx="185836" cy="1404869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Click the correct time.</a:t>
            </a:r>
          </a:p>
        </p:txBody>
      </p:sp>
      <p:sp>
        <p:nvSpPr>
          <p:cNvPr id="15" name="Rounded Rectangle 14">
            <a:hlinkClick r:id="rId8" action="ppaction://hlinksldjump"/>
          </p:cNvPr>
          <p:cNvSpPr/>
          <p:nvPr/>
        </p:nvSpPr>
        <p:spPr>
          <a:xfrm>
            <a:off x="1802737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8" name="Rounded Rectangle 17">
            <a:hlinkClick r:id="rId8" action="ppaction://hlinksldjump"/>
          </p:cNvPr>
          <p:cNvSpPr/>
          <p:nvPr/>
        </p:nvSpPr>
        <p:spPr>
          <a:xfrm>
            <a:off x="3833421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9" name="Rounded Rectangle 18">
            <a:hlinkClick r:id="rId8" action="ppaction://hlinksldjump"/>
          </p:cNvPr>
          <p:cNvSpPr/>
          <p:nvPr/>
        </p:nvSpPr>
        <p:spPr>
          <a:xfrm>
            <a:off x="5927883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61" y="4697274"/>
            <a:ext cx="832910" cy="9358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581" y="4828978"/>
            <a:ext cx="1366837" cy="6724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5632" y="4722717"/>
            <a:ext cx="958039" cy="910384"/>
          </a:xfrm>
          <a:prstGeom prst="rect">
            <a:avLst/>
          </a:prstGeom>
        </p:spPr>
      </p:pic>
      <p:sp>
        <p:nvSpPr>
          <p:cNvPr id="36" name="Rounded Rectangle 35">
            <a:hlinkClick r:id="rId12" action="ppaction://hlinksldjump"/>
          </p:cNvPr>
          <p:cNvSpPr/>
          <p:nvPr/>
        </p:nvSpPr>
        <p:spPr>
          <a:xfrm>
            <a:off x="3833420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7</a:t>
            </a:r>
          </a:p>
        </p:txBody>
      </p:sp>
      <p:sp>
        <p:nvSpPr>
          <p:cNvPr id="37" name="Rounded Rectangle 36">
            <a:hlinkClick r:id="rId13" action="ppaction://hlinksldjump"/>
          </p:cNvPr>
          <p:cNvSpPr/>
          <p:nvPr/>
        </p:nvSpPr>
        <p:spPr>
          <a:xfrm>
            <a:off x="5927883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2</a:t>
            </a:r>
          </a:p>
        </p:txBody>
      </p:sp>
      <p:sp>
        <p:nvSpPr>
          <p:cNvPr id="22" name="Rounded Rectangle 21">
            <a:hlinkClick r:id="rId13" action="ppaction://hlinksldjump"/>
          </p:cNvPr>
          <p:cNvSpPr/>
          <p:nvPr/>
        </p:nvSpPr>
        <p:spPr>
          <a:xfrm>
            <a:off x="1802736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1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268E903-C9DA-49D4-BE45-E00B322C75CA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6929499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sp>
        <p:nvSpPr>
          <p:cNvPr id="4" name="Action Button: Back or Previous 3">
            <a:hlinkClick r:id="" action="ppaction://hlinkshowjump?jump=previousslide" highlightClick="1"/>
          </p:cNvPr>
          <p:cNvSpPr/>
          <p:nvPr/>
        </p:nvSpPr>
        <p:spPr>
          <a:xfrm>
            <a:off x="7268926" y="5017564"/>
            <a:ext cx="940037" cy="94003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362911" y="2683381"/>
            <a:ext cx="4418177" cy="271138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7D0E2B0-7737-4732-8C73-7D45F4718754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3948515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136448" y="3423393"/>
            <a:ext cx="4871103" cy="12379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Well done!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</p:cNvPr>
          <p:cNvSpPr/>
          <p:nvPr/>
        </p:nvSpPr>
        <p:spPr>
          <a:xfrm>
            <a:off x="7268926" y="5017565"/>
            <a:ext cx="940037" cy="94003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52FA65-B6A7-49C8-A8B0-C836205CDBD9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5688820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441" y="2061223"/>
            <a:ext cx="2512314" cy="25123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t="5168" r="5202" b="4445"/>
          <a:stretch/>
        </p:blipFill>
        <p:spPr>
          <a:xfrm>
            <a:off x="3403664" y="2159308"/>
            <a:ext cx="2285395" cy="23107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2" t="501" r="-9212" b="-78045"/>
          <a:stretch/>
        </p:blipFill>
        <p:spPr>
          <a:xfrm rot="10800000">
            <a:off x="4440842" y="2419336"/>
            <a:ext cx="227117" cy="1794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2"/>
          <a:stretch/>
        </p:blipFill>
        <p:spPr>
          <a:xfrm rot="2866757">
            <a:off x="4453199" y="2601606"/>
            <a:ext cx="185836" cy="1404869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Click the correct time.</a:t>
            </a:r>
          </a:p>
        </p:txBody>
      </p:sp>
      <p:sp>
        <p:nvSpPr>
          <p:cNvPr id="15" name="Rounded Rectangle 14">
            <a:hlinkClick r:id="rId8" action="ppaction://hlinksldjump"/>
          </p:cNvPr>
          <p:cNvSpPr/>
          <p:nvPr/>
        </p:nvSpPr>
        <p:spPr>
          <a:xfrm>
            <a:off x="1802737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8" name="Rounded Rectangle 17">
            <a:hlinkClick r:id="rId8" action="ppaction://hlinksldjump"/>
          </p:cNvPr>
          <p:cNvSpPr/>
          <p:nvPr/>
        </p:nvSpPr>
        <p:spPr>
          <a:xfrm>
            <a:off x="3833421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9" name="Rounded Rectangle 18">
            <a:hlinkClick r:id="rId8" action="ppaction://hlinksldjump"/>
          </p:cNvPr>
          <p:cNvSpPr/>
          <p:nvPr/>
        </p:nvSpPr>
        <p:spPr>
          <a:xfrm>
            <a:off x="5927883" y="4676089"/>
            <a:ext cx="1477158" cy="13261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762" y="4828978"/>
            <a:ext cx="1168490" cy="7946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11172" y="4917402"/>
            <a:ext cx="1121655" cy="6010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26196" y="4723344"/>
            <a:ext cx="1098636" cy="900272"/>
          </a:xfrm>
          <a:prstGeom prst="rect">
            <a:avLst/>
          </a:prstGeom>
        </p:spPr>
      </p:pic>
      <p:sp>
        <p:nvSpPr>
          <p:cNvPr id="36" name="Rounded Rectangle 35">
            <a:hlinkClick r:id="rId12" action="ppaction://hlinksldjump"/>
          </p:cNvPr>
          <p:cNvSpPr/>
          <p:nvPr/>
        </p:nvSpPr>
        <p:spPr>
          <a:xfrm>
            <a:off x="1802737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7</a:t>
            </a:r>
          </a:p>
        </p:txBody>
      </p:sp>
      <p:sp>
        <p:nvSpPr>
          <p:cNvPr id="37" name="Rounded Rectangle 36">
            <a:hlinkClick r:id="rId12" action="ppaction://hlinksldjump"/>
          </p:cNvPr>
          <p:cNvSpPr/>
          <p:nvPr/>
        </p:nvSpPr>
        <p:spPr>
          <a:xfrm>
            <a:off x="5927883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6</a:t>
            </a:r>
          </a:p>
        </p:txBody>
      </p:sp>
      <p:sp>
        <p:nvSpPr>
          <p:cNvPr id="22" name="Rounded Rectangle 21">
            <a:hlinkClick r:id="rId13" action="ppaction://hlinksldjump"/>
          </p:cNvPr>
          <p:cNvSpPr/>
          <p:nvPr/>
        </p:nvSpPr>
        <p:spPr>
          <a:xfrm>
            <a:off x="3833421" y="4676089"/>
            <a:ext cx="1477158" cy="132610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half past 1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6782E87-220C-4679-8601-A6AE834ECCC9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8224749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sp>
        <p:nvSpPr>
          <p:cNvPr id="4" name="Action Button: Back or Previous 3">
            <a:hlinkClick r:id="" action="ppaction://hlinkshowjump?jump=previousslide" highlightClick="1"/>
          </p:cNvPr>
          <p:cNvSpPr/>
          <p:nvPr/>
        </p:nvSpPr>
        <p:spPr>
          <a:xfrm>
            <a:off x="7268926" y="5017564"/>
            <a:ext cx="940037" cy="940037"/>
          </a:xfrm>
          <a:prstGeom prst="actionButtonBackPrevio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362911" y="2683381"/>
            <a:ext cx="4418177" cy="271138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A4D0E85-FBB3-4D8F-8BF5-5D3258BE491F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3152992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03" b="4609"/>
          <a:stretch/>
        </p:blipFill>
        <p:spPr>
          <a:xfrm>
            <a:off x="765710" y="1991761"/>
            <a:ext cx="7632700" cy="4101221"/>
          </a:xfrm>
          <a:prstGeom prst="rect">
            <a:avLst/>
          </a:prstGeom>
        </p:spPr>
      </p:pic>
      <p:pic>
        <p:nvPicPr>
          <p:cNvPr id="1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136448" y="3423393"/>
            <a:ext cx="4871103" cy="123795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Well done!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</p:cNvPr>
          <p:cNvSpPr/>
          <p:nvPr/>
        </p:nvSpPr>
        <p:spPr>
          <a:xfrm>
            <a:off x="7268926" y="5017565"/>
            <a:ext cx="940037" cy="940037"/>
          </a:xfrm>
          <a:prstGeom prst="actionButtonForwardNex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3B4FA1C-6BB6-4E2A-809F-81C9B9F94454}"/>
              </a:ext>
            </a:extLst>
          </p:cNvPr>
          <p:cNvSpPr/>
          <p:nvPr/>
        </p:nvSpPr>
        <p:spPr>
          <a:xfrm>
            <a:off x="2949761" y="697112"/>
            <a:ext cx="324447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Feeding Time!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8512448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314170" y="697112"/>
            <a:ext cx="451566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Half Past Activities</a:t>
            </a:r>
            <a:endParaRPr lang="en-GB" sz="4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76363"/>
            <a:ext cx="3085584" cy="43646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355" y="1493648"/>
            <a:ext cx="3085584" cy="43646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060" y="1610933"/>
            <a:ext cx="3085584" cy="43646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766" y="1728217"/>
            <a:ext cx="3085584" cy="43646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576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ED0D874-7E3B-4B60-B3D1-D093AE4C6E41}"/>
              </a:ext>
            </a:extLst>
          </p:cNvPr>
          <p:cNvGrpSpPr/>
          <p:nvPr/>
        </p:nvGrpSpPr>
        <p:grpSpPr>
          <a:xfrm>
            <a:off x="445574" y="702863"/>
            <a:ext cx="7942776" cy="5392341"/>
            <a:chOff x="445574" y="702863"/>
            <a:chExt cx="7942776" cy="539234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DE11A5D-E076-40AA-BB69-B9A705833E92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44621D56-4585-4D91-A557-F1F8256E7C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/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3CDF405-473A-4FA3-806F-9EDEE20FB37E}"/>
                </a:ext>
              </a:extLst>
            </p:cNvPr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9EE970B-0865-4512-8422-73B514EBFF96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D8D60B5-840D-4314-AEB0-227229673E6B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E3BEE53A-1355-496F-90F3-68452EF0AF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2"/>
          <a:stretch/>
        </p:blipFill>
        <p:spPr>
          <a:xfrm>
            <a:off x="5571768" y="2032606"/>
            <a:ext cx="271825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70B4390-6216-4673-B7F4-BB6A2BF3399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2"/>
          <a:stretch/>
        </p:blipFill>
        <p:spPr>
          <a:xfrm>
            <a:off x="5123117" y="2032606"/>
            <a:ext cx="2718259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EF49D28-BEFC-4C6F-A0F6-05E90565606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2"/>
          <a:stretch/>
        </p:blipFill>
        <p:spPr>
          <a:xfrm>
            <a:off x="4674465" y="2032606"/>
            <a:ext cx="2718260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51739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182199" y="697112"/>
            <a:ext cx="27796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Quick Draw</a:t>
            </a:r>
            <a:endParaRPr lang="en-GB" sz="4000" b="1" dirty="0"/>
          </a:p>
        </p:txBody>
      </p:sp>
      <p:sp>
        <p:nvSpPr>
          <p:cNvPr id="4" name="Rectangle 3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Can you draw a clock on your whiteboard?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53" b="22734"/>
          <a:stretch/>
        </p:blipFill>
        <p:spPr>
          <a:xfrm flipH="1">
            <a:off x="1905161" y="1933233"/>
            <a:ext cx="2411962" cy="319121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0" r="8229" b="76150"/>
          <a:stretch/>
        </p:blipFill>
        <p:spPr>
          <a:xfrm>
            <a:off x="755650" y="4868221"/>
            <a:ext cx="7639051" cy="12277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8" r="16900"/>
          <a:stretch/>
        </p:blipFill>
        <p:spPr>
          <a:xfrm>
            <a:off x="3181350" y="1936406"/>
            <a:ext cx="3914776" cy="4018713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932016" y="4870117"/>
            <a:ext cx="3906684" cy="100974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Draw a circle.</a:t>
            </a:r>
          </a:p>
          <a:p>
            <a:r>
              <a:rPr lang="en-GB" dirty="0">
                <a:solidFill>
                  <a:schemeClr val="tx1"/>
                </a:solidFill>
              </a:rPr>
              <a:t>Write the numbers round the circle.</a:t>
            </a:r>
          </a:p>
          <a:p>
            <a:r>
              <a:rPr lang="en-GB" dirty="0">
                <a:solidFill>
                  <a:schemeClr val="tx1"/>
                </a:solidFill>
              </a:rPr>
              <a:t>Draw the hands. </a:t>
            </a:r>
          </a:p>
        </p:txBody>
      </p:sp>
    </p:spTree>
    <p:extLst>
      <p:ext uri="{BB962C8B-B14F-4D97-AF65-F5344CB8AC3E}">
        <p14:creationId xmlns:p14="http://schemas.microsoft.com/office/powerpoint/2010/main" val="24610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" t="2784" r="1629" b="23485"/>
          <a:stretch/>
        </p:blipFill>
        <p:spPr>
          <a:xfrm>
            <a:off x="752475" y="1990725"/>
            <a:ext cx="7639050" cy="4105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804" y="2069970"/>
            <a:ext cx="3484276" cy="4022855"/>
          </a:xfrm>
          <a:prstGeom prst="rect">
            <a:avLst/>
          </a:prstGeom>
        </p:spPr>
      </p:pic>
      <p:pic>
        <p:nvPicPr>
          <p:cNvPr id="8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650" y="141333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Show your clock to your partner.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388423" y="5327596"/>
            <a:ext cx="2877984" cy="59723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Where are the numbers?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899179" y="5327596"/>
            <a:ext cx="2877984" cy="59723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Where are the hands?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10C0D1F-210A-41BD-BF4F-60D8FF00CEC5}"/>
              </a:ext>
            </a:extLst>
          </p:cNvPr>
          <p:cNvSpPr/>
          <p:nvPr/>
        </p:nvSpPr>
        <p:spPr>
          <a:xfrm>
            <a:off x="3182199" y="697112"/>
            <a:ext cx="27796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Quick Draw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26641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25761" r="8288" b="10664"/>
          <a:stretch/>
        </p:blipFill>
        <p:spPr>
          <a:xfrm>
            <a:off x="755650" y="1985320"/>
            <a:ext cx="7632699" cy="410750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0" r="8229" b="71524"/>
          <a:stretch/>
        </p:blipFill>
        <p:spPr>
          <a:xfrm>
            <a:off x="749298" y="4626922"/>
            <a:ext cx="7639051" cy="14659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4475">
            <a:off x="3026870" y="2908133"/>
            <a:ext cx="2957552" cy="2642440"/>
          </a:xfrm>
          <a:prstGeom prst="rect">
            <a:avLst/>
          </a:prstGeom>
          <a:effectLst/>
        </p:spPr>
      </p:pic>
      <p:sp>
        <p:nvSpPr>
          <p:cNvPr id="11" name="Rounded Rectangle 10"/>
          <p:cNvSpPr/>
          <p:nvPr/>
        </p:nvSpPr>
        <p:spPr>
          <a:xfrm>
            <a:off x="1312290" y="2245229"/>
            <a:ext cx="6519421" cy="49238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Where would the minute hand point to show an o’clock time?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77147" y="5340530"/>
            <a:ext cx="6589706" cy="49238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Where would the minute hand point to show a half past time?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00000">
            <a:off x="3737766" y="3205858"/>
            <a:ext cx="1662113" cy="166643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5B83228-8028-401A-9862-B290917B80FE}"/>
              </a:ext>
            </a:extLst>
          </p:cNvPr>
          <p:cNvSpPr/>
          <p:nvPr/>
        </p:nvSpPr>
        <p:spPr>
          <a:xfrm>
            <a:off x="3182199" y="697112"/>
            <a:ext cx="277960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Quick Draw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74144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a clock to tell the time to half past the hour. </a:t>
            </a:r>
          </a:p>
          <a:p>
            <a:pPr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r>
              <a:rPr lang="en-GB" dirty="0"/>
              <a:t>I can describe the parts of a clock face.  </a:t>
            </a:r>
          </a:p>
          <a:p>
            <a:r>
              <a:rPr lang="en-GB" dirty="0"/>
              <a:t>I can read a clock showing half past times. </a:t>
            </a:r>
          </a:p>
        </p:txBody>
      </p:sp>
    </p:spTree>
    <p:extLst>
      <p:ext uri="{BB962C8B-B14F-4D97-AF65-F5344CB8AC3E}">
        <p14:creationId xmlns:p14="http://schemas.microsoft.com/office/powerpoint/2010/main" val="15734353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95224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584</TotalTime>
  <Words>788</Words>
  <Application>Microsoft Office PowerPoint</Application>
  <PresentationFormat>On-screen Show (4:3)</PresentationFormat>
  <Paragraphs>208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Tuffy</vt:lpstr>
      <vt:lpstr>Twinkl SemiBold</vt:lpstr>
      <vt:lpstr>Sassoon Infant Rg</vt:lpstr>
      <vt:lpstr>Twinkl</vt:lpstr>
      <vt:lpstr>Times New Roman</vt:lpstr>
      <vt:lpstr>Sassoon Infant Md</vt:lpstr>
      <vt:lpstr>Arial</vt:lpstr>
      <vt:lpstr>1_Office Theme</vt:lpstr>
      <vt:lpstr>Maths</vt:lpstr>
      <vt:lpstr>Half Past Times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Maurice Stubbs</cp:lastModifiedBy>
  <cp:revision>70</cp:revision>
  <dcterms:created xsi:type="dcterms:W3CDTF">2017-02-23T11:36:20Z</dcterms:created>
  <dcterms:modified xsi:type="dcterms:W3CDTF">2019-09-28T11:30:46Z</dcterms:modified>
</cp:coreProperties>
</file>