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4"/>
  </p:handoutMasterIdLst>
  <p:sldIdLst>
    <p:sldId id="261" r:id="rId2"/>
    <p:sldId id="258" r:id="rId3"/>
    <p:sldId id="263" r:id="rId4"/>
    <p:sldId id="270" r:id="rId5"/>
    <p:sldId id="271" r:id="rId6"/>
    <p:sldId id="272" r:id="rId7"/>
    <p:sldId id="273" r:id="rId8"/>
    <p:sldId id="266" r:id="rId9"/>
    <p:sldId id="274" r:id="rId10"/>
    <p:sldId id="275" r:id="rId11"/>
    <p:sldId id="267" r:id="rId12"/>
    <p:sldId id="268" r:id="rId13"/>
  </p:sldIdLst>
  <p:sldSz cx="9144000" cy="6858000" type="screen4x3"/>
  <p:notesSz cx="6858000" cy="9144000"/>
  <p:embeddedFontLst>
    <p:embeddedFont>
      <p:font typeface="BPreplay" panose="02000503000000020004" pitchFamily="50" charset="0"/>
      <p:regular r:id="rId15"/>
      <p:bold r:id="rId16"/>
      <p:italic r:id="rId17"/>
      <p:boldItalic r:id="rId18"/>
    </p:embeddedFont>
    <p:embeddedFont>
      <p:font typeface="Sassoon Infant Md" panose="02000603050000020003" pitchFamily="50" charset="0"/>
      <p:regular r:id="rId19"/>
    </p:embeddedFont>
    <p:embeddedFont>
      <p:font typeface="League Gothic" panose="00000500000000000000" pitchFamily="50" charset="0"/>
      <p:regular r:id="rId20"/>
    </p:embeddedFont>
    <p:embeddedFont>
      <p:font typeface="Sassoon Infant Rg" panose="02000503030000020003" pitchFamily="50" charset="0"/>
      <p:regular r:id="rId21"/>
      <p:bold r:id="rId22"/>
    </p:embeddedFont>
    <p:embeddedFont>
      <p:font typeface="Calibri" panose="020F0502020204030204" pitchFamily="34" charset="0"/>
      <p:regular r:id="rId23"/>
      <p:bold r:id="rId24"/>
      <p:italic r:id="rId25"/>
      <p:boldItalic r:id="rId26"/>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BDA"/>
    <a:srgbClr val="5C84B7"/>
    <a:srgbClr val="BACCE0"/>
    <a:srgbClr val="C0CBDE"/>
    <a:srgbClr val="899DC2"/>
    <a:srgbClr val="FFFFE1"/>
    <a:srgbClr val="FDFDFD"/>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1476" y="114"/>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B3D651-445C-4E45-A644-97002FCB295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EE692F24-122E-4C21-AE71-5F2C4728D2B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E150080-E3CD-48C3-A3B2-2FB92E5D0DBC}" type="datetimeFigureOut">
              <a:rPr lang="en-GB"/>
              <a:pPr>
                <a:defRPr/>
              </a:pPr>
              <a:t>28/06/2021</a:t>
            </a:fld>
            <a:endParaRPr lang="en-GB"/>
          </a:p>
        </p:txBody>
      </p:sp>
      <p:sp>
        <p:nvSpPr>
          <p:cNvPr id="4" name="Footer Placeholder 3">
            <a:extLst>
              <a:ext uri="{FF2B5EF4-FFF2-40B4-BE49-F238E27FC236}">
                <a16:creationId xmlns:a16="http://schemas.microsoft.com/office/drawing/2014/main" id="{29CC3B18-575C-4EDD-A655-62DD0D4266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D1CE049E-3F2E-4CCA-95FF-744B728EDE6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BFC461A4-4E3B-4000-BAC3-DC8B09D4DD74}"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0A93DEF8-422C-48D5-A3D6-37A062EE28A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407838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1E0E3FC9-2988-404A-9636-5A331D3FD55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56239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27396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3175231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3793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57798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1" r:id="rId4"/>
    <p:sldLayoutId id="2147483682" r:id="rId5"/>
    <p:sldLayoutId id="214748368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itchFamily="50" charset="0"/>
        </a:defRPr>
      </a:lvl2pPr>
      <a:lvl3pPr algn="l" rtl="0" eaLnBrk="0" fontAlgn="base" hangingPunct="0">
        <a:lnSpc>
          <a:spcPct val="90000"/>
        </a:lnSpc>
        <a:spcBef>
          <a:spcPct val="0"/>
        </a:spcBef>
        <a:spcAft>
          <a:spcPct val="0"/>
        </a:spcAft>
        <a:defRPr sz="4000">
          <a:solidFill>
            <a:srgbClr val="1C1C1C"/>
          </a:solidFill>
          <a:latin typeface="Sassoon Infant Md" pitchFamily="50" charset="0"/>
        </a:defRPr>
      </a:lvl3pPr>
      <a:lvl4pPr algn="l" rtl="0" eaLnBrk="0" fontAlgn="base" hangingPunct="0">
        <a:lnSpc>
          <a:spcPct val="90000"/>
        </a:lnSpc>
        <a:spcBef>
          <a:spcPct val="0"/>
        </a:spcBef>
        <a:spcAft>
          <a:spcPct val="0"/>
        </a:spcAft>
        <a:defRPr sz="4000">
          <a:solidFill>
            <a:srgbClr val="1C1C1C"/>
          </a:solidFill>
          <a:latin typeface="Sassoon Infant Md" pitchFamily="50" charset="0"/>
        </a:defRPr>
      </a:lvl4pPr>
      <a:lvl5pPr algn="l" rtl="0" eaLnBrk="0" fontAlgn="base" hangingPunct="0">
        <a:lnSpc>
          <a:spcPct val="90000"/>
        </a:lnSpc>
        <a:spcBef>
          <a:spcPct val="0"/>
        </a:spcBef>
        <a:spcAft>
          <a:spcPct val="0"/>
        </a:spcAft>
        <a:defRPr sz="4000">
          <a:solidFill>
            <a:srgbClr val="1C1C1C"/>
          </a:solidFill>
          <a:latin typeface="Sassoon Infant Md" pitchFamily="50" charset="0"/>
        </a:defRPr>
      </a:lvl5pPr>
      <a:lvl6pPr marL="457200" algn="l" rtl="0" fontAlgn="base">
        <a:lnSpc>
          <a:spcPct val="90000"/>
        </a:lnSpc>
        <a:spcBef>
          <a:spcPct val="0"/>
        </a:spcBef>
        <a:spcAft>
          <a:spcPct val="0"/>
        </a:spcAft>
        <a:defRPr sz="4000">
          <a:solidFill>
            <a:srgbClr val="1C1C1C"/>
          </a:solidFill>
          <a:latin typeface="Sassoon Infant Md" pitchFamily="50" charset="0"/>
        </a:defRPr>
      </a:lvl6pPr>
      <a:lvl7pPr marL="914400" algn="l" rtl="0" fontAlgn="base">
        <a:lnSpc>
          <a:spcPct val="90000"/>
        </a:lnSpc>
        <a:spcBef>
          <a:spcPct val="0"/>
        </a:spcBef>
        <a:spcAft>
          <a:spcPct val="0"/>
        </a:spcAft>
        <a:defRPr sz="4000">
          <a:solidFill>
            <a:srgbClr val="1C1C1C"/>
          </a:solidFill>
          <a:latin typeface="Sassoon Infant Md" pitchFamily="50" charset="0"/>
        </a:defRPr>
      </a:lvl7pPr>
      <a:lvl8pPr marL="1371600" algn="l" rtl="0" fontAlgn="base">
        <a:lnSpc>
          <a:spcPct val="90000"/>
        </a:lnSpc>
        <a:spcBef>
          <a:spcPct val="0"/>
        </a:spcBef>
        <a:spcAft>
          <a:spcPct val="0"/>
        </a:spcAft>
        <a:defRPr sz="4000">
          <a:solidFill>
            <a:srgbClr val="1C1C1C"/>
          </a:solidFill>
          <a:latin typeface="Sassoon Infant Md" pitchFamily="50" charset="0"/>
        </a:defRPr>
      </a:lvl8pPr>
      <a:lvl9pPr marL="1828800" algn="l" rtl="0" fontAlgn="base">
        <a:lnSpc>
          <a:spcPct val="90000"/>
        </a:lnSpc>
        <a:spcBef>
          <a:spcPct val="0"/>
        </a:spcBef>
        <a:spcAft>
          <a:spcPct val="0"/>
        </a:spcAft>
        <a:defRPr sz="4000">
          <a:solidFill>
            <a:srgbClr val="1C1C1C"/>
          </a:solidFill>
          <a:latin typeface="Sassoon Infant Md"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BPreplay" pitchFamily="50" charset="0"/>
              </a:rPr>
              <a:t>Year One</a:t>
            </a:r>
          </a:p>
        </p:txBody>
      </p:sp>
      <p:sp>
        <p:nvSpPr>
          <p:cNvPr id="4" name="Rectangle 3">
            <a:extLst>
              <a:ext uri="{FF2B5EF4-FFF2-40B4-BE49-F238E27FC236}">
                <a16:creationId xmlns:a16="http://schemas.microsoft.com/office/drawing/2014/main" id="{10E9758C-E92B-4C33-874D-EAF03D11BD86}"/>
              </a:ext>
            </a:extLst>
          </p:cNvPr>
          <p:cNvSpPr/>
          <p:nvPr/>
        </p:nvSpPr>
        <p:spPr>
          <a:xfrm>
            <a:off x="0" y="6251575"/>
            <a:ext cx="9144000" cy="6111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52C98661-1D1F-4337-8604-8CA36C94BC1E}"/>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BPreplay" pitchFamily="50" charset="0"/>
              </a:rPr>
              <a:t>RE</a:t>
            </a:r>
            <a:r>
              <a:rPr lang="en-GB" altLang="en-US" sz="800">
                <a:solidFill>
                  <a:schemeClr val="bg1"/>
                </a:solidFill>
                <a:latin typeface="BPreplay" pitchFamily="50" charset="0"/>
              </a:rPr>
              <a:t> | Year 3 | Judaism | Main Beliefs | Lesson 2</a:t>
            </a:r>
          </a:p>
        </p:txBody>
      </p:sp>
      <p:sp>
        <p:nvSpPr>
          <p:cNvPr id="7175" name="Text Placeholder 16"/>
          <p:cNvSpPr>
            <a:spLocks noGrp="1"/>
          </p:cNvSpPr>
          <p:nvPr>
            <p:ph type="body" sz="quarter" idx="10"/>
          </p:nvPr>
        </p:nvSpPr>
        <p:spPr>
          <a:xfrm>
            <a:off x="1655763" y="3200400"/>
            <a:ext cx="5832475" cy="542925"/>
          </a:xfrm>
        </p:spPr>
        <p:txBody>
          <a:bodyPr/>
          <a:lstStyle/>
          <a:p>
            <a:pPr eaLnBrk="1" hangingPunct="1"/>
            <a:r>
              <a:rPr lang="en-GB" altLang="en-US" smtClean="0"/>
              <a:t>Judaism</a:t>
            </a:r>
          </a:p>
        </p:txBody>
      </p:sp>
      <p:sp>
        <p:nvSpPr>
          <p:cNvPr id="7176" name="Title 17"/>
          <p:cNvSpPr>
            <a:spLocks noGrp="1"/>
          </p:cNvSpPr>
          <p:nvPr>
            <p:ph type="title"/>
          </p:nvPr>
        </p:nvSpPr>
        <p:spPr>
          <a:xfrm>
            <a:off x="539750" y="2359025"/>
            <a:ext cx="8064500" cy="655638"/>
          </a:xfrm>
        </p:spPr>
        <p:txBody>
          <a:bodyPr/>
          <a:lstStyle/>
          <a:p>
            <a:pPr eaLnBrk="1" hangingPunct="1"/>
            <a:r>
              <a:rPr lang="en-GB" altLang="en-US" smtClean="0"/>
              <a:t>RE</a:t>
            </a:r>
          </a:p>
        </p:txBody>
      </p:sp>
      <p:pic>
        <p:nvPicPr>
          <p:cNvPr id="7177"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194" name="Twinkl Logo"/>
          <p:cNvPicPr>
            <a:picLocks noChangeAspect="1"/>
          </p:cNvPicPr>
          <p:nvPr/>
        </p:nvPicPr>
        <p:blipFill>
          <a:blip r:embed="rId3" cstate="print">
            <a:grayscl/>
            <a:biLevel thresh="50000"/>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495AD1F8-F7A6-452D-AEF3-312949E16916}"/>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8E24A043-8DFE-43EA-9577-E4DA86337527}"/>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smtClean="0"/>
              <a:t>I can explain the main beliefs in Judaism.</a:t>
            </a:r>
          </a:p>
        </p:txBody>
      </p:sp>
      <p:sp>
        <p:nvSpPr>
          <p:cNvPr id="9223" name="Content Placeholder 15"/>
          <p:cNvSpPr txBox="1">
            <a:spLocks/>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r>
              <a:rPr lang="en-GB" altLang="en-US"/>
              <a:t>I can explain that Jews believe there is only one God.</a:t>
            </a:r>
          </a:p>
          <a:p>
            <a:pPr eaLnBrk="1" hangingPunct="1"/>
            <a:r>
              <a:rPr lang="en-GB" altLang="en-US"/>
              <a:t>I can illustrate the ten commandments to show the rules Jews believe we should live by.</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p:cNvPicPr>
          <p:nvPr/>
        </p:nvPicPr>
        <p:blipFill>
          <a:blip r:embed="rId2">
            <a:extLst>
              <a:ext uri="{28A0092B-C50C-407E-A947-70E740481C1C}">
                <a14:useLocalDpi xmlns:a14="http://schemas.microsoft.com/office/drawing/2010/main" val="0"/>
              </a:ext>
            </a:extLst>
          </a:blip>
          <a:srcRect l="5502" r="5502" b="9679"/>
          <a:stretch>
            <a:fillRect/>
          </a:stretch>
        </p:blipFill>
        <p:spPr bwMode="auto">
          <a:xfrm>
            <a:off x="503238" y="512763"/>
            <a:ext cx="8137525"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itle 5"/>
          <p:cNvSpPr>
            <a:spLocks noGrp="1"/>
          </p:cNvSpPr>
          <p:nvPr>
            <p:ph type="title"/>
          </p:nvPr>
        </p:nvSpPr>
        <p:spPr>
          <a:xfrm>
            <a:off x="755650" y="674688"/>
            <a:ext cx="7632700" cy="766762"/>
          </a:xfrm>
        </p:spPr>
        <p:txBody>
          <a:bodyPr/>
          <a:lstStyle/>
          <a:p>
            <a:pPr eaLnBrk="1" hangingPunct="1"/>
            <a:r>
              <a:rPr lang="en-GB" altLang="en-US" smtClean="0"/>
              <a:t>Moses</a:t>
            </a:r>
          </a:p>
        </p:txBody>
      </p:sp>
      <p:sp>
        <p:nvSpPr>
          <p:cNvPr id="2" name="Rectangle 1">
            <a:extLst>
              <a:ext uri="{FF2B5EF4-FFF2-40B4-BE49-F238E27FC236}">
                <a16:creationId xmlns:a16="http://schemas.microsoft.com/office/drawing/2014/main" id="{1BDBE3BC-4F61-4DC3-8B52-23FDC1BBD675}"/>
              </a:ext>
            </a:extLst>
          </p:cNvPr>
          <p:cNvSpPr/>
          <p:nvPr/>
        </p:nvSpPr>
        <p:spPr>
          <a:xfrm>
            <a:off x="503238" y="1516063"/>
            <a:ext cx="8137525" cy="1457325"/>
          </a:xfrm>
          <a:prstGeom prst="rect">
            <a:avLst/>
          </a:prstGeom>
          <a:solidFill>
            <a:srgbClr val="FEFB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5" name="Content Placeholder 6"/>
          <p:cNvSpPr>
            <a:spLocks noGrp="1"/>
          </p:cNvSpPr>
          <p:nvPr>
            <p:ph idx="1"/>
          </p:nvPr>
        </p:nvSpPr>
        <p:spPr>
          <a:xfrm>
            <a:off x="503238" y="1441450"/>
            <a:ext cx="8137525" cy="1368425"/>
          </a:xfrm>
        </p:spPr>
        <p:txBody>
          <a:bodyPr/>
          <a:lstStyle/>
          <a:p>
            <a:pPr marL="0" indent="0" algn="ctr" eaLnBrk="1" hangingPunct="1">
              <a:buFont typeface="Arial" panose="020B0604020202020204" pitchFamily="34" charset="0"/>
              <a:buNone/>
            </a:pPr>
            <a:r>
              <a:rPr lang="en-GB" altLang="en-US" smtClean="0"/>
              <a:t>The Israelites had been travelling in the desert for about 3 months, on their way to Canaan, when they got to Mount Sinai.</a:t>
            </a:r>
          </a:p>
          <a:p>
            <a:pPr marL="0" indent="0" algn="ctr" eaLnBrk="1" hangingPunct="1">
              <a:buFont typeface="Arial" panose="020B0604020202020204" pitchFamily="34" charset="0"/>
              <a:buNone/>
            </a:pPr>
            <a:r>
              <a:rPr lang="en-GB" altLang="en-US" smtClean="0"/>
              <a:t>Moses was over 80 years old now and he was leading the Israelites. When they got to Mount Sinai, Moses walked up the mountain to talk to God.</a:t>
            </a:r>
          </a:p>
        </p:txBody>
      </p:sp>
      <p:pic>
        <p:nvPicPr>
          <p:cNvPr id="10246"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17925" y="4889500"/>
            <a:ext cx="1693863" cy="130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30800" y="4889500"/>
            <a:ext cx="1693863" cy="130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05050" y="4933950"/>
            <a:ext cx="1693863" cy="130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p:cNvPicPr>
            <a:picLocks noChangeAspect="1"/>
          </p:cNvPicPr>
          <p:nvPr/>
        </p:nvPicPr>
        <p:blipFill>
          <a:blip r:embed="rId2">
            <a:extLst>
              <a:ext uri="{28A0092B-C50C-407E-A947-70E740481C1C}">
                <a14:useLocalDpi xmlns:a14="http://schemas.microsoft.com/office/drawing/2010/main" val="0"/>
              </a:ext>
            </a:extLst>
          </a:blip>
          <a:srcRect l="5502" t="4898" r="5502" b="4898"/>
          <a:stretch>
            <a:fillRect/>
          </a:stretch>
        </p:blipFill>
        <p:spPr bwMode="auto">
          <a:xfrm>
            <a:off x="503238" y="512763"/>
            <a:ext cx="8137525"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itle 5"/>
          <p:cNvSpPr>
            <a:spLocks noGrp="1"/>
          </p:cNvSpPr>
          <p:nvPr>
            <p:ph type="title"/>
          </p:nvPr>
        </p:nvSpPr>
        <p:spPr>
          <a:xfrm>
            <a:off x="755650" y="674688"/>
            <a:ext cx="7632700" cy="766762"/>
          </a:xfrm>
        </p:spPr>
        <p:txBody>
          <a:bodyPr/>
          <a:lstStyle/>
          <a:p>
            <a:pPr eaLnBrk="1" hangingPunct="1"/>
            <a:r>
              <a:rPr lang="en-GB" altLang="en-US" smtClean="0"/>
              <a:t>Moses</a:t>
            </a:r>
          </a:p>
        </p:txBody>
      </p:sp>
      <p:sp>
        <p:nvSpPr>
          <p:cNvPr id="2" name="Rectangle 1">
            <a:extLst>
              <a:ext uri="{FF2B5EF4-FFF2-40B4-BE49-F238E27FC236}">
                <a16:creationId xmlns:a16="http://schemas.microsoft.com/office/drawing/2014/main" id="{DACBF892-67D0-4125-B3B8-CA9CFE33037C}"/>
              </a:ext>
            </a:extLst>
          </p:cNvPr>
          <p:cNvSpPr/>
          <p:nvPr/>
        </p:nvSpPr>
        <p:spPr>
          <a:xfrm>
            <a:off x="503238" y="4459288"/>
            <a:ext cx="8137525" cy="1647825"/>
          </a:xfrm>
          <a:prstGeom prst="rect">
            <a:avLst/>
          </a:prstGeom>
          <a:solidFill>
            <a:srgbClr val="FEFB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9" name="Content Placeholder 6"/>
          <p:cNvSpPr>
            <a:spLocks noGrp="1"/>
          </p:cNvSpPr>
          <p:nvPr>
            <p:ph idx="1"/>
          </p:nvPr>
        </p:nvSpPr>
        <p:spPr>
          <a:xfrm>
            <a:off x="503238" y="4384675"/>
            <a:ext cx="8137525" cy="1368425"/>
          </a:xfrm>
        </p:spPr>
        <p:txBody>
          <a:bodyPr/>
          <a:lstStyle/>
          <a:p>
            <a:pPr marL="0" indent="0" algn="ctr" eaLnBrk="1" hangingPunct="1">
              <a:buFont typeface="Arial" panose="020B0604020202020204" pitchFamily="34" charset="0"/>
              <a:buNone/>
            </a:pPr>
            <a:r>
              <a:rPr lang="en-GB" altLang="en-US" sz="1600" smtClean="0"/>
              <a:t>God told Moses to tell the Israelites to get ready. Moses came down to tell the people to have a wash and to clean all their clothes. This meant they would be ready to hear God’s important words.</a:t>
            </a:r>
          </a:p>
          <a:p>
            <a:pPr marL="0" indent="0" algn="ctr" eaLnBrk="1" hangingPunct="1">
              <a:buFont typeface="Arial" panose="020B0604020202020204" pitchFamily="34" charset="0"/>
              <a:buNone/>
            </a:pPr>
            <a:r>
              <a:rPr lang="en-GB" altLang="en-US" sz="1600" smtClean="0"/>
              <a:t>On the third morning after Moses had talked to God, the Israelites were having their breakfast when suddenly there was a flash of light over the mountain and a large rumble.</a:t>
            </a:r>
          </a:p>
        </p:txBody>
      </p:sp>
      <p:pic>
        <p:nvPicPr>
          <p:cNvPr id="11270"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p:cNvPicPr>
          <p:nvPr/>
        </p:nvPicPr>
        <p:blipFill>
          <a:blip r:embed="rId2">
            <a:extLst>
              <a:ext uri="{28A0092B-C50C-407E-A947-70E740481C1C}">
                <a14:useLocalDpi xmlns:a14="http://schemas.microsoft.com/office/drawing/2010/main" val="0"/>
              </a:ext>
            </a:extLst>
          </a:blip>
          <a:srcRect l="5502" r="5502" b="6937"/>
          <a:stretch>
            <a:fillRect/>
          </a:stretch>
        </p:blipFill>
        <p:spPr bwMode="auto">
          <a:xfrm>
            <a:off x="503238" y="328613"/>
            <a:ext cx="8137525" cy="601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5"/>
          <p:cNvSpPr>
            <a:spLocks noGrp="1"/>
          </p:cNvSpPr>
          <p:nvPr>
            <p:ph type="title"/>
          </p:nvPr>
        </p:nvSpPr>
        <p:spPr>
          <a:xfrm>
            <a:off x="755650" y="674688"/>
            <a:ext cx="7632700" cy="766762"/>
          </a:xfrm>
        </p:spPr>
        <p:txBody>
          <a:bodyPr/>
          <a:lstStyle/>
          <a:p>
            <a:pPr eaLnBrk="1" hangingPunct="1"/>
            <a:r>
              <a:rPr lang="en-GB" altLang="en-US" smtClean="0">
                <a:solidFill>
                  <a:schemeClr val="bg1"/>
                </a:solidFill>
              </a:rPr>
              <a:t>Moses</a:t>
            </a:r>
          </a:p>
        </p:txBody>
      </p:sp>
      <p:sp>
        <p:nvSpPr>
          <p:cNvPr id="2" name="Rectangle 1">
            <a:extLst>
              <a:ext uri="{FF2B5EF4-FFF2-40B4-BE49-F238E27FC236}">
                <a16:creationId xmlns:a16="http://schemas.microsoft.com/office/drawing/2014/main" id="{A23A794A-4263-47D0-A599-A5F39B227CC6}"/>
              </a:ext>
            </a:extLst>
          </p:cNvPr>
          <p:cNvSpPr/>
          <p:nvPr/>
        </p:nvSpPr>
        <p:spPr>
          <a:xfrm>
            <a:off x="503238" y="4221163"/>
            <a:ext cx="8137525" cy="1885950"/>
          </a:xfrm>
          <a:prstGeom prst="rect">
            <a:avLst/>
          </a:prstGeom>
          <a:solidFill>
            <a:srgbClr val="FEFB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3" name="Content Placeholder 6"/>
          <p:cNvSpPr>
            <a:spLocks noGrp="1"/>
          </p:cNvSpPr>
          <p:nvPr>
            <p:ph idx="1"/>
          </p:nvPr>
        </p:nvSpPr>
        <p:spPr>
          <a:xfrm>
            <a:off x="503238" y="4221163"/>
            <a:ext cx="8137525" cy="1366837"/>
          </a:xfrm>
        </p:spPr>
        <p:txBody>
          <a:bodyPr/>
          <a:lstStyle/>
          <a:p>
            <a:pPr marL="0" indent="0" algn="ctr" eaLnBrk="1" hangingPunct="1">
              <a:buFont typeface="Arial" panose="020B0604020202020204" pitchFamily="34" charset="0"/>
              <a:buNone/>
            </a:pPr>
            <a:r>
              <a:rPr lang="en-GB" altLang="en-US" sz="1600" smtClean="0"/>
              <a:t>There was lightning and thunder over the mountain and a thick cloud covering the top of the mountain. The mountain shook and trumpet sounds got louder and louder.</a:t>
            </a:r>
          </a:p>
          <a:p>
            <a:pPr marL="0" indent="0" algn="ctr" eaLnBrk="1" hangingPunct="1">
              <a:buFont typeface="Arial" panose="020B0604020202020204" pitchFamily="34" charset="0"/>
              <a:buNone/>
            </a:pPr>
            <a:r>
              <a:rPr lang="en-GB" altLang="en-US" sz="1600" smtClean="0"/>
              <a:t>So Moses went up the mountain to listen to God again. This time, God told Moses, “Go down to the people and tell them not to follow you up the mountain, the mountain is a special place because I am here.” So Moses told the people not to go too close to the Mountain and not to touch it.</a:t>
            </a:r>
          </a:p>
        </p:txBody>
      </p:sp>
      <p:pic>
        <p:nvPicPr>
          <p:cNvPr id="12294"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p:cNvPicPr>
          <p:nvPr/>
        </p:nvPicPr>
        <p:blipFill>
          <a:blip r:embed="rId2">
            <a:extLst>
              <a:ext uri="{28A0092B-C50C-407E-A947-70E740481C1C}">
                <a14:useLocalDpi xmlns:a14="http://schemas.microsoft.com/office/drawing/2010/main" val="0"/>
              </a:ext>
            </a:extLst>
          </a:blip>
          <a:srcRect l="5502" r="5502" b="9679"/>
          <a:stretch>
            <a:fillRect/>
          </a:stretch>
        </p:blipFill>
        <p:spPr bwMode="auto">
          <a:xfrm>
            <a:off x="503238" y="512763"/>
            <a:ext cx="8137525"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5"/>
          <p:cNvSpPr>
            <a:spLocks noGrp="1"/>
          </p:cNvSpPr>
          <p:nvPr>
            <p:ph type="title"/>
          </p:nvPr>
        </p:nvSpPr>
        <p:spPr>
          <a:xfrm>
            <a:off x="755650" y="674688"/>
            <a:ext cx="7632700" cy="766762"/>
          </a:xfrm>
        </p:spPr>
        <p:txBody>
          <a:bodyPr/>
          <a:lstStyle/>
          <a:p>
            <a:pPr eaLnBrk="1" hangingPunct="1"/>
            <a:r>
              <a:rPr lang="en-GB" altLang="en-US" smtClean="0"/>
              <a:t>Moses</a:t>
            </a:r>
          </a:p>
        </p:txBody>
      </p:sp>
      <p:sp>
        <p:nvSpPr>
          <p:cNvPr id="2" name="Rectangle 1">
            <a:extLst>
              <a:ext uri="{FF2B5EF4-FFF2-40B4-BE49-F238E27FC236}">
                <a16:creationId xmlns:a16="http://schemas.microsoft.com/office/drawing/2014/main" id="{969E1429-897B-4825-9CAB-B808D0F29EBF}"/>
              </a:ext>
            </a:extLst>
          </p:cNvPr>
          <p:cNvSpPr/>
          <p:nvPr/>
        </p:nvSpPr>
        <p:spPr>
          <a:xfrm>
            <a:off x="503238" y="1516063"/>
            <a:ext cx="8137525" cy="1293812"/>
          </a:xfrm>
          <a:prstGeom prst="rect">
            <a:avLst/>
          </a:prstGeom>
          <a:solidFill>
            <a:srgbClr val="FEFB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7" name="Content Placeholder 6"/>
          <p:cNvSpPr>
            <a:spLocks noGrp="1"/>
          </p:cNvSpPr>
          <p:nvPr>
            <p:ph idx="1"/>
          </p:nvPr>
        </p:nvSpPr>
        <p:spPr>
          <a:xfrm>
            <a:off x="503238" y="1441450"/>
            <a:ext cx="8137525" cy="1368425"/>
          </a:xfrm>
        </p:spPr>
        <p:txBody>
          <a:bodyPr/>
          <a:lstStyle/>
          <a:p>
            <a:pPr marL="0" indent="0" algn="ctr" eaLnBrk="1" hangingPunct="1">
              <a:buFont typeface="Arial" panose="020B0604020202020204" pitchFamily="34" charset="0"/>
              <a:buNone/>
            </a:pPr>
            <a:r>
              <a:rPr lang="en-GB" altLang="en-US" sz="1600" smtClean="0"/>
              <a:t>After passing on the message, Moses went back up the mountain and stayed for a very long time (40 days and 40 nights). God wanted to tell the people how to live and to let them know that by following his rules they would lead happier lives and have less sadness. He gave Moses 10 very important life rules.</a:t>
            </a:r>
          </a:p>
        </p:txBody>
      </p:sp>
      <p:pic>
        <p:nvPicPr>
          <p:cNvPr id="13318" name="Picture 3"/>
          <p:cNvPicPr>
            <a:picLocks noChangeAspect="1"/>
          </p:cNvPicPr>
          <p:nvPr/>
        </p:nvPicPr>
        <p:blipFill>
          <a:blip r:embed="rId3">
            <a:extLst>
              <a:ext uri="{28A0092B-C50C-407E-A947-70E740481C1C}">
                <a14:useLocalDpi xmlns:a14="http://schemas.microsoft.com/office/drawing/2010/main" val="0"/>
              </a:ext>
            </a:extLst>
          </a:blip>
          <a:srcRect b="41847"/>
          <a:stretch>
            <a:fillRect/>
          </a:stretch>
        </p:blipFill>
        <p:spPr bwMode="auto">
          <a:xfrm>
            <a:off x="2690813" y="2701925"/>
            <a:ext cx="3752850" cy="364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5"/>
          <p:cNvSpPr>
            <a:spLocks noGrp="1"/>
          </p:cNvSpPr>
          <p:nvPr>
            <p:ph type="title"/>
          </p:nvPr>
        </p:nvSpPr>
        <p:spPr>
          <a:xfrm>
            <a:off x="755650" y="633413"/>
            <a:ext cx="7632700" cy="766762"/>
          </a:xfrm>
        </p:spPr>
        <p:txBody>
          <a:bodyPr/>
          <a:lstStyle/>
          <a:p>
            <a:pPr eaLnBrk="1" hangingPunct="1"/>
            <a:r>
              <a:rPr lang="en-GB" altLang="en-US" smtClean="0"/>
              <a:t>Our Rules</a:t>
            </a:r>
          </a:p>
        </p:txBody>
      </p:sp>
      <p:sp>
        <p:nvSpPr>
          <p:cNvPr id="2" name="Rectangle 1">
            <a:extLst>
              <a:ext uri="{FF2B5EF4-FFF2-40B4-BE49-F238E27FC236}">
                <a16:creationId xmlns:a16="http://schemas.microsoft.com/office/drawing/2014/main" id="{DE36C82B-7EC1-43E3-9AFD-A54C0F12A327}"/>
              </a:ext>
            </a:extLst>
          </p:cNvPr>
          <p:cNvSpPr/>
          <p:nvPr/>
        </p:nvSpPr>
        <p:spPr>
          <a:xfrm>
            <a:off x="755650" y="1350963"/>
            <a:ext cx="7632700" cy="1498600"/>
          </a:xfrm>
          <a:prstGeom prst="rect">
            <a:avLst/>
          </a:prstGeom>
          <a:solidFill>
            <a:srgbClr val="BACCE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0" name="Content Placeholder 6"/>
          <p:cNvSpPr>
            <a:spLocks noGrp="1"/>
          </p:cNvSpPr>
          <p:nvPr>
            <p:ph idx="1"/>
          </p:nvPr>
        </p:nvSpPr>
        <p:spPr>
          <a:xfrm>
            <a:off x="755650" y="1293813"/>
            <a:ext cx="7632700" cy="1400175"/>
          </a:xfrm>
        </p:spPr>
        <p:txBody>
          <a:bodyPr/>
          <a:lstStyle/>
          <a:p>
            <a:pPr marL="0" indent="0" algn="ctr" eaLnBrk="1" hangingPunct="1">
              <a:buFont typeface="Arial" panose="020B0604020202020204" pitchFamily="34" charset="0"/>
              <a:buNone/>
            </a:pPr>
            <a:r>
              <a:rPr lang="en-GB" altLang="en-US" smtClean="0"/>
              <a:t>In partners, create a list of ten rules for people to live by. Remember to make sure the rules would make people feel happy.</a:t>
            </a:r>
          </a:p>
          <a:p>
            <a:pPr marL="0" indent="0" algn="ctr" eaLnBrk="1" hangingPunct="1">
              <a:buFont typeface="Arial" panose="020B0604020202020204" pitchFamily="34" charset="0"/>
              <a:buNone/>
            </a:pPr>
            <a:r>
              <a:rPr lang="en-GB" altLang="en-US" smtClean="0"/>
              <a:t>Write your ten rules down on your whiteboard. When you have finished, we will discuss all our rules together.</a:t>
            </a:r>
          </a:p>
        </p:txBody>
      </p:sp>
      <p:sp>
        <p:nvSpPr>
          <p:cNvPr id="5" name="Rectangle 4">
            <a:extLst>
              <a:ext uri="{FF2B5EF4-FFF2-40B4-BE49-F238E27FC236}">
                <a16:creationId xmlns:a16="http://schemas.microsoft.com/office/drawing/2014/main" id="{68FD1E2B-D98E-40F8-84E0-FFA6A39071AB}"/>
              </a:ext>
            </a:extLst>
          </p:cNvPr>
          <p:cNvSpPr/>
          <p:nvPr/>
        </p:nvSpPr>
        <p:spPr>
          <a:xfrm>
            <a:off x="755650" y="2941638"/>
            <a:ext cx="7632700" cy="3151187"/>
          </a:xfrm>
          <a:prstGeom prst="rect">
            <a:avLst/>
          </a:prstGeom>
          <a:solidFill>
            <a:srgbClr val="5C84B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34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3105150"/>
            <a:ext cx="3454400"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ai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title"/>
          </p:nvPr>
        </p:nvSpPr>
        <p:spPr>
          <a:xfrm>
            <a:off x="755650" y="633413"/>
            <a:ext cx="7632700" cy="766762"/>
          </a:xfrm>
        </p:spPr>
        <p:txBody>
          <a:bodyPr/>
          <a:lstStyle/>
          <a:p>
            <a:pPr eaLnBrk="1" hangingPunct="1"/>
            <a:r>
              <a:rPr lang="en-GB" altLang="en-US" smtClean="0"/>
              <a:t>The Ten Commandments</a:t>
            </a:r>
          </a:p>
        </p:txBody>
      </p:sp>
      <p:sp>
        <p:nvSpPr>
          <p:cNvPr id="2" name="Rectangle 1">
            <a:extLst>
              <a:ext uri="{FF2B5EF4-FFF2-40B4-BE49-F238E27FC236}">
                <a16:creationId xmlns:a16="http://schemas.microsoft.com/office/drawing/2014/main" id="{4D8C32DF-4A61-4597-AF69-E25D1AC169CE}"/>
              </a:ext>
            </a:extLst>
          </p:cNvPr>
          <p:cNvSpPr/>
          <p:nvPr/>
        </p:nvSpPr>
        <p:spPr>
          <a:xfrm>
            <a:off x="755650" y="1350963"/>
            <a:ext cx="7632700" cy="4621212"/>
          </a:xfrm>
          <a:prstGeom prst="rect">
            <a:avLst/>
          </a:prstGeom>
          <a:solidFill>
            <a:srgbClr val="BACCE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Content Placeholder 6">
            <a:extLst>
              <a:ext uri="{FF2B5EF4-FFF2-40B4-BE49-F238E27FC236}">
                <a16:creationId xmlns:a16="http://schemas.microsoft.com/office/drawing/2014/main" id="{3585D88B-E57E-45F6-A4F9-654B85F79D79}"/>
              </a:ext>
            </a:extLst>
          </p:cNvPr>
          <p:cNvSpPr>
            <a:spLocks noGrp="1"/>
          </p:cNvSpPr>
          <p:nvPr>
            <p:ph idx="1"/>
          </p:nvPr>
        </p:nvSpPr>
        <p:spPr>
          <a:xfrm>
            <a:off x="755650" y="1293813"/>
            <a:ext cx="7632700" cy="1400175"/>
          </a:xfrm>
        </p:spPr>
        <p:txBody>
          <a:bodyPr rtlCol="0">
            <a:noAutofit/>
          </a:bodyPr>
          <a:lstStyle/>
          <a:p>
            <a:pPr marL="0" indent="0" eaLnBrk="1" fontAlgn="auto" hangingPunct="1">
              <a:spcAft>
                <a:spcPts val="0"/>
              </a:spcAft>
              <a:buFont typeface="Arial" panose="020B0604020202020204" pitchFamily="34" charset="0"/>
              <a:buNone/>
              <a:defRPr/>
            </a:pPr>
            <a:r>
              <a:rPr lang="en-GB" dirty="0">
                <a:cs typeface="+mn-cs"/>
              </a:rPr>
              <a:t>The ten rules (commandments) given to Moses are as follows:</a:t>
            </a:r>
          </a:p>
          <a:p>
            <a:pPr eaLnBrk="1" fontAlgn="auto" hangingPunct="1">
              <a:spcAft>
                <a:spcPts val="0"/>
              </a:spcAft>
              <a:defRPr/>
            </a:pPr>
            <a:r>
              <a:rPr lang="en-GB" dirty="0">
                <a:cs typeface="+mn-cs"/>
              </a:rPr>
              <a:t>The first commandment is to </a:t>
            </a:r>
            <a:r>
              <a:rPr lang="en-GB" b="1" dirty="0">
                <a:cs typeface="+mn-cs"/>
              </a:rPr>
              <a:t>put God first.</a:t>
            </a:r>
          </a:p>
          <a:p>
            <a:pPr eaLnBrk="1" fontAlgn="auto" hangingPunct="1">
              <a:spcAft>
                <a:spcPts val="0"/>
              </a:spcAft>
              <a:defRPr/>
            </a:pPr>
            <a:r>
              <a:rPr lang="en-GB" dirty="0">
                <a:cs typeface="+mn-cs"/>
              </a:rPr>
              <a:t>The second command is to </a:t>
            </a:r>
            <a:r>
              <a:rPr lang="en-GB" b="1" dirty="0">
                <a:cs typeface="+mn-cs"/>
              </a:rPr>
              <a:t>worship only God.  </a:t>
            </a:r>
          </a:p>
          <a:p>
            <a:pPr eaLnBrk="1" fontAlgn="auto" hangingPunct="1">
              <a:spcAft>
                <a:spcPts val="0"/>
              </a:spcAft>
              <a:defRPr/>
            </a:pPr>
            <a:r>
              <a:rPr lang="en-GB" dirty="0">
                <a:cs typeface="+mn-cs"/>
              </a:rPr>
              <a:t>The third commandment is to </a:t>
            </a:r>
            <a:r>
              <a:rPr lang="en-GB" b="1" dirty="0">
                <a:cs typeface="+mn-cs"/>
              </a:rPr>
              <a:t>use God’s name with respect.  </a:t>
            </a:r>
          </a:p>
          <a:p>
            <a:pPr eaLnBrk="1" fontAlgn="auto" hangingPunct="1">
              <a:spcAft>
                <a:spcPts val="0"/>
              </a:spcAft>
              <a:defRPr/>
            </a:pPr>
            <a:r>
              <a:rPr lang="en-GB" dirty="0">
                <a:cs typeface="+mn-cs"/>
              </a:rPr>
              <a:t>The forth commandment is to </a:t>
            </a:r>
            <a:r>
              <a:rPr lang="en-GB" b="1" dirty="0">
                <a:cs typeface="+mn-cs"/>
              </a:rPr>
              <a:t>remember God's Sabbath.  </a:t>
            </a:r>
          </a:p>
          <a:p>
            <a:pPr eaLnBrk="1" fontAlgn="auto" hangingPunct="1">
              <a:spcAft>
                <a:spcPts val="0"/>
              </a:spcAft>
              <a:defRPr/>
            </a:pPr>
            <a:r>
              <a:rPr lang="en-GB" dirty="0">
                <a:cs typeface="+mn-cs"/>
              </a:rPr>
              <a:t>The fifth commandment is to </a:t>
            </a:r>
            <a:r>
              <a:rPr lang="en-GB" b="1" dirty="0">
                <a:cs typeface="+mn-cs"/>
              </a:rPr>
              <a:t>respect our parents.  </a:t>
            </a:r>
          </a:p>
          <a:p>
            <a:pPr eaLnBrk="1" fontAlgn="auto" hangingPunct="1">
              <a:spcAft>
                <a:spcPts val="0"/>
              </a:spcAft>
              <a:defRPr/>
            </a:pPr>
            <a:r>
              <a:rPr lang="en-GB" dirty="0">
                <a:cs typeface="+mn-cs"/>
              </a:rPr>
              <a:t>The sixth commandment says </a:t>
            </a:r>
            <a:r>
              <a:rPr lang="en-GB" b="1" dirty="0">
                <a:cs typeface="+mn-cs"/>
              </a:rPr>
              <a:t>don't hurt others.  </a:t>
            </a:r>
          </a:p>
          <a:p>
            <a:pPr eaLnBrk="1" fontAlgn="auto" hangingPunct="1">
              <a:spcAft>
                <a:spcPts val="0"/>
              </a:spcAft>
              <a:defRPr/>
            </a:pPr>
            <a:r>
              <a:rPr lang="en-GB" dirty="0">
                <a:cs typeface="+mn-cs"/>
              </a:rPr>
              <a:t>The seventh commandment tells us to </a:t>
            </a:r>
            <a:r>
              <a:rPr lang="en-GB" b="1" dirty="0">
                <a:cs typeface="+mn-cs"/>
              </a:rPr>
              <a:t>be faithful in marriage. </a:t>
            </a:r>
            <a:r>
              <a:rPr lang="en-GB" dirty="0">
                <a:cs typeface="+mn-cs"/>
              </a:rPr>
              <a:t>He wants us to love our wife or husband and treat them with respect.</a:t>
            </a:r>
          </a:p>
          <a:p>
            <a:pPr eaLnBrk="1" fontAlgn="auto" hangingPunct="1">
              <a:spcAft>
                <a:spcPts val="0"/>
              </a:spcAft>
              <a:defRPr/>
            </a:pPr>
            <a:r>
              <a:rPr lang="en-GB" dirty="0">
                <a:cs typeface="+mn-cs"/>
              </a:rPr>
              <a:t>The eighth commandment is </a:t>
            </a:r>
            <a:r>
              <a:rPr lang="en-GB" b="1" dirty="0">
                <a:cs typeface="+mn-cs"/>
              </a:rPr>
              <a:t>don't steal.  </a:t>
            </a:r>
          </a:p>
          <a:p>
            <a:pPr eaLnBrk="1" fontAlgn="auto" hangingPunct="1">
              <a:spcAft>
                <a:spcPts val="0"/>
              </a:spcAft>
              <a:defRPr/>
            </a:pPr>
            <a:r>
              <a:rPr lang="en-GB" dirty="0">
                <a:cs typeface="+mn-cs"/>
              </a:rPr>
              <a:t>The ninth commandment is </a:t>
            </a:r>
            <a:r>
              <a:rPr lang="en-GB" b="1" dirty="0">
                <a:cs typeface="+mn-cs"/>
              </a:rPr>
              <a:t>don't lie.  </a:t>
            </a:r>
          </a:p>
          <a:p>
            <a:pPr eaLnBrk="1" fontAlgn="auto" hangingPunct="1">
              <a:spcAft>
                <a:spcPts val="0"/>
              </a:spcAft>
              <a:defRPr/>
            </a:pPr>
            <a:r>
              <a:rPr lang="en-GB" dirty="0">
                <a:cs typeface="+mn-cs"/>
              </a:rPr>
              <a:t>The last commandment is </a:t>
            </a:r>
            <a:r>
              <a:rPr lang="en-GB" b="1" dirty="0">
                <a:cs typeface="+mn-cs"/>
              </a:rPr>
              <a:t>don't be envious of others. </a:t>
            </a:r>
          </a:p>
          <a:p>
            <a:pPr eaLnBrk="1" fontAlgn="auto" hangingPunct="1">
              <a:spcAft>
                <a:spcPts val="0"/>
              </a:spcAft>
              <a:defRPr/>
            </a:pPr>
            <a:endParaRPr lang="en-GB" dirty="0">
              <a:cs typeface="+mn-cs"/>
            </a:endParaRPr>
          </a:p>
        </p:txBody>
      </p:sp>
      <p:pic>
        <p:nvPicPr>
          <p:cNvPr id="15365"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p:cNvSpPr>
            <a:spLocks noGrp="1"/>
          </p:cNvSpPr>
          <p:nvPr>
            <p:ph type="title"/>
          </p:nvPr>
        </p:nvSpPr>
        <p:spPr>
          <a:xfrm>
            <a:off x="755650" y="633413"/>
            <a:ext cx="7632700" cy="766762"/>
          </a:xfrm>
        </p:spPr>
        <p:txBody>
          <a:bodyPr/>
          <a:lstStyle/>
          <a:p>
            <a:pPr eaLnBrk="1" hangingPunct="1"/>
            <a:r>
              <a:rPr lang="en-GB" altLang="en-US" smtClean="0"/>
              <a:t>Book</a:t>
            </a:r>
          </a:p>
        </p:txBody>
      </p:sp>
      <p:sp>
        <p:nvSpPr>
          <p:cNvPr id="2" name="Rectangle 1">
            <a:extLst>
              <a:ext uri="{FF2B5EF4-FFF2-40B4-BE49-F238E27FC236}">
                <a16:creationId xmlns:a16="http://schemas.microsoft.com/office/drawing/2014/main" id="{29927C33-C7C9-4442-B8B7-F1C653959D88}"/>
              </a:ext>
            </a:extLst>
          </p:cNvPr>
          <p:cNvSpPr/>
          <p:nvPr/>
        </p:nvSpPr>
        <p:spPr>
          <a:xfrm>
            <a:off x="755650" y="1350963"/>
            <a:ext cx="3816350" cy="4741862"/>
          </a:xfrm>
          <a:prstGeom prst="rect">
            <a:avLst/>
          </a:prstGeom>
          <a:solidFill>
            <a:srgbClr val="BACCE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Content Placeholder 6">
            <a:extLst>
              <a:ext uri="{FF2B5EF4-FFF2-40B4-BE49-F238E27FC236}">
                <a16:creationId xmlns:a16="http://schemas.microsoft.com/office/drawing/2014/main" id="{A410DB05-31DC-4749-9398-936D46310AF6}"/>
              </a:ext>
            </a:extLst>
          </p:cNvPr>
          <p:cNvSpPr>
            <a:spLocks noGrp="1"/>
          </p:cNvSpPr>
          <p:nvPr>
            <p:ph idx="1"/>
          </p:nvPr>
        </p:nvSpPr>
        <p:spPr>
          <a:xfrm>
            <a:off x="615950" y="1152525"/>
            <a:ext cx="4013200" cy="4013200"/>
          </a:xfrm>
        </p:spPr>
        <p:txBody>
          <a:bodyPr rtlCol="0">
            <a:noAutofit/>
          </a:bodyPr>
          <a:lstStyle/>
          <a:p>
            <a:pPr marL="0" indent="0" eaLnBrk="1" fontAlgn="auto" hangingPunct="1">
              <a:spcAft>
                <a:spcPts val="0"/>
              </a:spcAft>
              <a:buFont typeface="Arial" panose="020B0604020202020204" pitchFamily="34" charset="0"/>
              <a:buNone/>
              <a:defRPr/>
            </a:pPr>
            <a:r>
              <a:rPr lang="en-GB" sz="2400" dirty="0">
                <a:latin typeface="League Gothic" panose="00000500000000000000" pitchFamily="50" charset="0"/>
                <a:cs typeface="+mn-cs"/>
              </a:rPr>
              <a:t>Activity</a:t>
            </a:r>
          </a:p>
          <a:p>
            <a:pPr marL="0" indent="0" eaLnBrk="1" fontAlgn="auto" hangingPunct="1">
              <a:spcBef>
                <a:spcPts val="300"/>
              </a:spcBef>
              <a:spcAft>
                <a:spcPts val="0"/>
              </a:spcAft>
              <a:buFont typeface="Arial" panose="020B0604020202020204" pitchFamily="34" charset="0"/>
              <a:buNone/>
              <a:defRPr/>
            </a:pPr>
            <a:r>
              <a:rPr lang="en-GB" sz="1600" dirty="0">
                <a:cs typeface="+mn-cs"/>
              </a:rPr>
              <a:t>Your task is to create a page for our class book of the Ten Commandments. You will have one commandment to write on your page and you must then decorate it appropriately for the rule you are writing. You will work in a small group to do this.</a:t>
            </a:r>
          </a:p>
          <a:p>
            <a:pPr marL="0" indent="0" eaLnBrk="1" fontAlgn="auto" hangingPunct="1">
              <a:spcBef>
                <a:spcPts val="200"/>
              </a:spcBef>
              <a:spcAft>
                <a:spcPts val="0"/>
              </a:spcAft>
              <a:buFont typeface="Arial" panose="020B0604020202020204" pitchFamily="34" charset="0"/>
              <a:buNone/>
              <a:defRPr/>
            </a:pPr>
            <a:r>
              <a:rPr lang="en-GB" sz="1600" b="1" dirty="0">
                <a:cs typeface="+mn-cs"/>
              </a:rPr>
              <a:t>Here is a reminder of the Ten Commandments:</a:t>
            </a:r>
          </a:p>
          <a:p>
            <a:pPr marL="342900" indent="-342900" eaLnBrk="1" fontAlgn="auto" hangingPunct="1">
              <a:spcBef>
                <a:spcPts val="200"/>
              </a:spcBef>
              <a:spcAft>
                <a:spcPts val="0"/>
              </a:spcAft>
              <a:buFont typeface="+mj-lt"/>
              <a:buAutoNum type="arabicPeriod"/>
              <a:defRPr/>
            </a:pPr>
            <a:r>
              <a:rPr lang="en-GB" sz="1600" dirty="0">
                <a:cs typeface="+mn-cs"/>
              </a:rPr>
              <a:t>Put God first.</a:t>
            </a:r>
          </a:p>
          <a:p>
            <a:pPr marL="342900" indent="-342900" eaLnBrk="1" fontAlgn="auto" hangingPunct="1">
              <a:spcBef>
                <a:spcPts val="200"/>
              </a:spcBef>
              <a:spcAft>
                <a:spcPts val="0"/>
              </a:spcAft>
              <a:buFont typeface="+mj-lt"/>
              <a:buAutoNum type="arabicPeriod"/>
              <a:defRPr/>
            </a:pPr>
            <a:r>
              <a:rPr lang="en-GB" sz="1600" dirty="0">
                <a:cs typeface="+mn-cs"/>
              </a:rPr>
              <a:t>Worship only God.</a:t>
            </a:r>
          </a:p>
          <a:p>
            <a:pPr marL="342900" indent="-342900" eaLnBrk="1" fontAlgn="auto" hangingPunct="1">
              <a:spcBef>
                <a:spcPts val="200"/>
              </a:spcBef>
              <a:spcAft>
                <a:spcPts val="0"/>
              </a:spcAft>
              <a:buFont typeface="+mj-lt"/>
              <a:buAutoNum type="arabicPeriod"/>
              <a:defRPr/>
            </a:pPr>
            <a:r>
              <a:rPr lang="en-GB" sz="1600" dirty="0">
                <a:cs typeface="+mn-cs"/>
              </a:rPr>
              <a:t>Use God’s name with respect.</a:t>
            </a:r>
          </a:p>
          <a:p>
            <a:pPr marL="342900" indent="-342900" eaLnBrk="1" fontAlgn="auto" hangingPunct="1">
              <a:spcBef>
                <a:spcPts val="200"/>
              </a:spcBef>
              <a:spcAft>
                <a:spcPts val="0"/>
              </a:spcAft>
              <a:buFont typeface="+mj-lt"/>
              <a:buAutoNum type="arabicPeriod"/>
              <a:defRPr/>
            </a:pPr>
            <a:r>
              <a:rPr lang="en-GB" sz="1600" dirty="0">
                <a:cs typeface="+mn-cs"/>
              </a:rPr>
              <a:t>Remember God’s Sabbath.</a:t>
            </a:r>
          </a:p>
          <a:p>
            <a:pPr marL="342900" indent="-342900" eaLnBrk="1" fontAlgn="auto" hangingPunct="1">
              <a:spcBef>
                <a:spcPts val="200"/>
              </a:spcBef>
              <a:spcAft>
                <a:spcPts val="0"/>
              </a:spcAft>
              <a:buFont typeface="+mj-lt"/>
              <a:buAutoNum type="arabicPeriod"/>
              <a:defRPr/>
            </a:pPr>
            <a:r>
              <a:rPr lang="en-GB" sz="1600" dirty="0">
                <a:cs typeface="+mn-cs"/>
              </a:rPr>
              <a:t>Respect our Parents.</a:t>
            </a:r>
          </a:p>
          <a:p>
            <a:pPr marL="342900" indent="-342900" eaLnBrk="1" fontAlgn="auto" hangingPunct="1">
              <a:spcBef>
                <a:spcPts val="200"/>
              </a:spcBef>
              <a:spcAft>
                <a:spcPts val="0"/>
              </a:spcAft>
              <a:buFont typeface="+mj-lt"/>
              <a:buAutoNum type="arabicPeriod"/>
              <a:defRPr/>
            </a:pPr>
            <a:r>
              <a:rPr lang="en-GB" sz="1600" dirty="0">
                <a:cs typeface="+mn-cs"/>
              </a:rPr>
              <a:t>Don’t hurt others.</a:t>
            </a:r>
          </a:p>
          <a:p>
            <a:pPr marL="342900" indent="-342900" eaLnBrk="1" fontAlgn="auto" hangingPunct="1">
              <a:spcBef>
                <a:spcPts val="200"/>
              </a:spcBef>
              <a:spcAft>
                <a:spcPts val="0"/>
              </a:spcAft>
              <a:buFont typeface="+mj-lt"/>
              <a:buAutoNum type="arabicPeriod"/>
              <a:defRPr/>
            </a:pPr>
            <a:r>
              <a:rPr lang="en-GB" sz="1600" dirty="0">
                <a:cs typeface="+mn-cs"/>
              </a:rPr>
              <a:t>Be faithful in marriage.</a:t>
            </a:r>
          </a:p>
          <a:p>
            <a:pPr marL="342900" indent="-342900" eaLnBrk="1" fontAlgn="auto" hangingPunct="1">
              <a:spcBef>
                <a:spcPts val="200"/>
              </a:spcBef>
              <a:spcAft>
                <a:spcPts val="0"/>
              </a:spcAft>
              <a:buFont typeface="+mj-lt"/>
              <a:buAutoNum type="arabicPeriod"/>
              <a:defRPr/>
            </a:pPr>
            <a:r>
              <a:rPr lang="en-GB" sz="1600" dirty="0">
                <a:cs typeface="+mn-cs"/>
              </a:rPr>
              <a:t>Don’t steal.</a:t>
            </a:r>
          </a:p>
          <a:p>
            <a:pPr marL="342900" indent="-342900" eaLnBrk="1" fontAlgn="auto" hangingPunct="1">
              <a:spcBef>
                <a:spcPts val="200"/>
              </a:spcBef>
              <a:spcAft>
                <a:spcPts val="0"/>
              </a:spcAft>
              <a:buFont typeface="+mj-lt"/>
              <a:buAutoNum type="arabicPeriod"/>
              <a:defRPr/>
            </a:pPr>
            <a:r>
              <a:rPr lang="en-GB" sz="1600" dirty="0">
                <a:cs typeface="+mn-cs"/>
              </a:rPr>
              <a:t>Don’t lie.</a:t>
            </a:r>
          </a:p>
          <a:p>
            <a:pPr marL="342900" indent="-342900" eaLnBrk="1" fontAlgn="auto" hangingPunct="1">
              <a:spcBef>
                <a:spcPts val="200"/>
              </a:spcBef>
              <a:spcAft>
                <a:spcPts val="0"/>
              </a:spcAft>
              <a:buFont typeface="+mj-lt"/>
              <a:buAutoNum type="arabicPeriod"/>
              <a:defRPr/>
            </a:pPr>
            <a:r>
              <a:rPr lang="en-GB" sz="1600" dirty="0">
                <a:cs typeface="+mn-cs"/>
              </a:rPr>
              <a:t>Don’t be envious of others.</a:t>
            </a:r>
          </a:p>
        </p:txBody>
      </p:sp>
      <p:sp>
        <p:nvSpPr>
          <p:cNvPr id="5" name="Rectangle 4">
            <a:extLst>
              <a:ext uri="{FF2B5EF4-FFF2-40B4-BE49-F238E27FC236}">
                <a16:creationId xmlns:a16="http://schemas.microsoft.com/office/drawing/2014/main" id="{0A12CA06-05F8-40EE-9A80-F6F7722AB440}"/>
              </a:ext>
            </a:extLst>
          </p:cNvPr>
          <p:cNvSpPr/>
          <p:nvPr/>
        </p:nvSpPr>
        <p:spPr>
          <a:xfrm>
            <a:off x="4654550" y="1350963"/>
            <a:ext cx="3733800" cy="4741862"/>
          </a:xfrm>
          <a:prstGeom prst="rect">
            <a:avLst/>
          </a:prstGeom>
          <a:solidFill>
            <a:srgbClr val="5C84B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 name="Picture 2">
            <a:extLst>
              <a:ext uri="{FF2B5EF4-FFF2-40B4-BE49-F238E27FC236}">
                <a16:creationId xmlns:a16="http://schemas.microsoft.com/office/drawing/2014/main" id="{CEE621A6-16DE-46E7-947E-F3D324D0C664}"/>
              </a:ext>
            </a:extLst>
          </p:cNvPr>
          <p:cNvPicPr>
            <a:picLocks noChangeAspect="1"/>
          </p:cNvPicPr>
          <p:nvPr/>
        </p:nvPicPr>
        <p:blipFill>
          <a:blip r:embed="rId2"/>
          <a:stretch>
            <a:fillRect/>
          </a:stretch>
        </p:blipFill>
        <p:spPr>
          <a:xfrm>
            <a:off x="4956175" y="1508125"/>
            <a:ext cx="3130550" cy="4427538"/>
          </a:xfrm>
          <a:prstGeom prst="rect">
            <a:avLst/>
          </a:prstGeom>
          <a:effectLst>
            <a:outerShdw blurRad="63500" sx="102000" sy="102000" algn="ctr" rotWithShape="0">
              <a:prstClr val="black">
                <a:alpha val="40000"/>
              </a:prstClr>
            </a:outerShdw>
          </a:effectLst>
        </p:spPr>
      </p:pic>
      <p:pic>
        <p:nvPicPr>
          <p:cNvPr id="16391"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6D81237E-827E-444A-A656-ED8F1464A85C}"/>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8469D4CA-317C-4108-BC2D-19296043E4F2}"/>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7412"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17413"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17414" name="Content Placeholder 15"/>
          <p:cNvSpPr>
            <a:spLocks noGrp="1"/>
          </p:cNvSpPr>
          <p:nvPr>
            <p:ph idx="1"/>
          </p:nvPr>
        </p:nvSpPr>
        <p:spPr>
          <a:xfrm>
            <a:off x="628650" y="1127125"/>
            <a:ext cx="7886700" cy="1409700"/>
          </a:xfrm>
        </p:spPr>
        <p:txBody>
          <a:bodyPr/>
          <a:lstStyle/>
          <a:p>
            <a:pPr eaLnBrk="1" hangingPunct="1"/>
            <a:r>
              <a:rPr lang="en-GB" altLang="en-US" smtClean="0"/>
              <a:t>I can explain the main beliefs in Judaism.</a:t>
            </a:r>
          </a:p>
        </p:txBody>
      </p:sp>
      <p:sp>
        <p:nvSpPr>
          <p:cNvPr id="17415" name="Content Placeholder 15"/>
          <p:cNvSpPr txBox="1">
            <a:spLocks/>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r>
              <a:rPr lang="en-GB" altLang="en-US"/>
              <a:t>I can explain that Jews believe there is only one God.</a:t>
            </a:r>
          </a:p>
          <a:p>
            <a:pPr eaLnBrk="1" hangingPunct="1"/>
            <a:r>
              <a:rPr lang="en-GB" altLang="en-US"/>
              <a:t>I can illustrate the ten commandments to show the rules Jews believe we should live by.</a:t>
            </a:r>
          </a:p>
        </p:txBody>
      </p:sp>
      <p:pic>
        <p:nvPicPr>
          <p:cNvPr id="17416"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1189</TotalTime>
  <Words>587</Words>
  <Application>Microsoft Office PowerPoint</Application>
  <PresentationFormat>On-screen Show (4:3)</PresentationFormat>
  <Paragraphs>58</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BPreplay</vt:lpstr>
      <vt:lpstr>Arial</vt:lpstr>
      <vt:lpstr>Sassoon Infant Md</vt:lpstr>
      <vt:lpstr>League Gothic</vt:lpstr>
      <vt:lpstr>Sassoon Infant Rg</vt:lpstr>
      <vt:lpstr>Calibri</vt:lpstr>
      <vt:lpstr>Office Theme</vt:lpstr>
      <vt:lpstr>RE</vt:lpstr>
      <vt:lpstr>PowerPoint Presentation</vt:lpstr>
      <vt:lpstr>PowerPoint Presentation</vt:lpstr>
      <vt:lpstr>Moses</vt:lpstr>
      <vt:lpstr>Moses</vt:lpstr>
      <vt:lpstr>Moses</vt:lpstr>
      <vt:lpstr>Moses</vt:lpstr>
      <vt:lpstr>Our Rules</vt:lpstr>
      <vt:lpstr>The Ten Commandments</vt:lpstr>
      <vt:lpstr>Book</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83</cp:revision>
  <dcterms:created xsi:type="dcterms:W3CDTF">2014-10-01T16:09:27Z</dcterms:created>
  <dcterms:modified xsi:type="dcterms:W3CDTF">2021-06-28T11:56:56Z</dcterms:modified>
</cp:coreProperties>
</file>