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67" r:id="rId24"/>
  </p:sldIdLst>
  <p:sldSz cx="9144000" cy="6858000" type="screen4x3"/>
  <p:notesSz cx="6858000" cy="9144000"/>
  <p:embeddedFontLst>
    <p:embeddedFont>
      <p:font typeface="Twinkl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1410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>
                <a:latin typeface="Twinkl" pitchFamily="2" charset="0"/>
              </a:rPr>
              <a:t>15/05/2020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>
                <a:latin typeface="Twinkl" pitchFamily="2" charset="0"/>
              </a:rPr>
              <a:t>‹#›</a:t>
            </a:fld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3D02C5D1-7818-41B5-ABAD-5E4B38A5388F}" type="datetimeFigureOut">
              <a:rPr lang="en-GB" smtClean="0"/>
              <a:pPr/>
              <a:t>15/05/2020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winkl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winkl" pitchFamily="2" charset="0"/>
              </a:defRPr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+mn-lt"/>
              </a:rPr>
              <a:t>Different Beliefs</a:t>
            </a:r>
            <a:endParaRPr lang="en-GB" dirty="0">
              <a:latin typeface="+mn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932" y="1473201"/>
            <a:ext cx="7840136" cy="433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251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latin typeface="+mn-lt"/>
              </a:rPr>
              <a:t>Different Beliefs</a:t>
            </a:r>
            <a:endParaRPr lang="en-GB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976403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People have many different beliefs and gods that they worship. </a:t>
            </a:r>
          </a:p>
          <a:p>
            <a:pPr algn="ctr">
              <a:spcBef>
                <a:spcPct val="0"/>
              </a:spcBef>
            </a:pPr>
            <a:r>
              <a:rPr lang="en-GB" dirty="0"/>
              <a:t>They may have different clothes and pray in different ways in different places but everyone is special!</a:t>
            </a:r>
            <a:endParaRPr lang="en-GB" alt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83" y="3300313"/>
            <a:ext cx="7669433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94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051" y="937327"/>
            <a:ext cx="1754123" cy="2461429"/>
          </a:xfrm>
          <a:prstGeom prst="rect">
            <a:avLst/>
          </a:prstGeom>
        </p:spPr>
      </p:pic>
      <p:pic>
        <p:nvPicPr>
          <p:cNvPr id="1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5" t="13611" r="23286" b="21388"/>
          <a:stretch>
            <a:fillRect/>
          </a:stretch>
        </p:blipFill>
        <p:spPr bwMode="auto">
          <a:xfrm>
            <a:off x="965323" y="721976"/>
            <a:ext cx="1857356" cy="2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2"/>
          <p:cNvSpPr txBox="1">
            <a:spLocks noChangeArrowheads="1"/>
          </p:cNvSpPr>
          <p:nvPr/>
        </p:nvSpPr>
        <p:spPr bwMode="auto">
          <a:xfrm>
            <a:off x="4639112" y="1573017"/>
            <a:ext cx="3482975" cy="115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Christian children like to wear a cross </a:t>
            </a:r>
            <a:br>
              <a:rPr lang="en-GB" altLang="en-US" sz="2300" dirty="0">
                <a:latin typeface="+mn-lt"/>
              </a:rPr>
            </a:br>
            <a:r>
              <a:rPr lang="en-GB" altLang="en-US" sz="2300" dirty="0">
                <a:latin typeface="+mn-lt"/>
              </a:rPr>
              <a:t>and chain.</a:t>
            </a:r>
          </a:p>
        </p:txBody>
      </p:sp>
      <p:sp>
        <p:nvSpPr>
          <p:cNvPr id="17" name="TextBox 7"/>
          <p:cNvSpPr txBox="1">
            <a:spLocks noChangeArrowheads="1"/>
          </p:cNvSpPr>
          <p:nvPr/>
        </p:nvSpPr>
        <p:spPr bwMode="auto">
          <a:xfrm>
            <a:off x="823485" y="3756120"/>
            <a:ext cx="3402012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Jewish children like to wear a Magen David (star of David).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300" dirty="0">
              <a:latin typeface="+mn-lt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Some Jewish boys wear a kippah.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128" y="3604998"/>
            <a:ext cx="1997562" cy="238060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952"/>
          <a:stretch/>
        </p:blipFill>
        <p:spPr>
          <a:xfrm>
            <a:off x="3553842" y="3568546"/>
            <a:ext cx="3033173" cy="240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683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4976667" y="1676778"/>
            <a:ext cx="27590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Sikh boys like to have their hair short. Some Sikh boys wear a </a:t>
            </a:r>
            <a:r>
              <a:rPr lang="en-GB" altLang="en-US" sz="1800" dirty="0" err="1">
                <a:latin typeface="+mn-lt"/>
              </a:rPr>
              <a:t>patka</a:t>
            </a:r>
            <a:r>
              <a:rPr lang="en-GB" altLang="en-US" sz="1800" dirty="0">
                <a:latin typeface="+mn-lt"/>
              </a:rPr>
              <a:t> over their hair.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61"/>
          <a:stretch>
            <a:fillRect/>
          </a:stretch>
        </p:blipFill>
        <p:spPr bwMode="auto">
          <a:xfrm>
            <a:off x="6172884" y="3460172"/>
            <a:ext cx="2700337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7"/>
          <p:cNvSpPr txBox="1">
            <a:spLocks noChangeArrowheads="1"/>
          </p:cNvSpPr>
          <p:nvPr/>
        </p:nvSpPr>
        <p:spPr bwMode="auto">
          <a:xfrm>
            <a:off x="1077999" y="4195474"/>
            <a:ext cx="3027362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Muslim Boys like to wear a </a:t>
            </a:r>
            <a:r>
              <a:rPr lang="en-GB" altLang="en-US" sz="1800" dirty="0" err="1">
                <a:latin typeface="+mn-lt"/>
              </a:rPr>
              <a:t>topi</a:t>
            </a:r>
            <a:r>
              <a:rPr lang="en-GB" altLang="en-US" sz="1800" dirty="0">
                <a:latin typeface="+mn-lt"/>
              </a:rPr>
              <a:t> on their head.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Buddhist boys like to have their head shaven.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43"/>
          <a:stretch/>
        </p:blipFill>
        <p:spPr>
          <a:xfrm>
            <a:off x="2493766" y="609998"/>
            <a:ext cx="2962002" cy="266482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414" y="715657"/>
            <a:ext cx="1795279" cy="255916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476"/>
          <a:stretch/>
        </p:blipFill>
        <p:spPr>
          <a:xfrm>
            <a:off x="4187092" y="3468007"/>
            <a:ext cx="2379171" cy="2624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6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88" y="1349375"/>
            <a:ext cx="2132012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304812" y="3898988"/>
            <a:ext cx="653437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Twinkl" pitchFamily="2" charset="0"/>
              </a:rPr>
              <a:t>Sometimes, you can see things in different religions which are quite similar to others.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Twinkl" pitchFamily="2" charset="0"/>
              </a:rPr>
              <a:t>A Christian girl may wear a headdress to their first communion which covers their hair.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Twinkl" pitchFamily="2" charset="0"/>
              </a:rPr>
              <a:t>A Muslim girl may wear a hijab which covers their hair also.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365"/>
          <a:stretch/>
        </p:blipFill>
        <p:spPr>
          <a:xfrm>
            <a:off x="4798422" y="1323707"/>
            <a:ext cx="1682107" cy="245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5996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1006475" y="1158875"/>
            <a:ext cx="18319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Sikh girls wear </a:t>
            </a:r>
            <a:r>
              <a:rPr lang="en-GB" altLang="en-US" sz="1800" dirty="0" err="1">
                <a:latin typeface="+mn-lt"/>
              </a:rPr>
              <a:t>shalwar</a:t>
            </a:r>
            <a:r>
              <a:rPr lang="en-GB" altLang="en-US" sz="1800" dirty="0">
                <a:latin typeface="+mn-lt"/>
              </a:rPr>
              <a:t> </a:t>
            </a:r>
            <a:r>
              <a:rPr lang="en-GB" altLang="en-US" sz="1800" dirty="0" err="1">
                <a:latin typeface="+mn-lt"/>
              </a:rPr>
              <a:t>kameez</a:t>
            </a:r>
            <a:r>
              <a:rPr lang="en-GB" altLang="en-US" sz="1800" dirty="0">
                <a:latin typeface="+mn-lt"/>
              </a:rPr>
              <a:t>.</a:t>
            </a:r>
          </a:p>
        </p:txBody>
      </p:sp>
      <p:sp>
        <p:nvSpPr>
          <p:cNvPr id="15" name="TextBox 7"/>
          <p:cNvSpPr txBox="1">
            <a:spLocks noChangeArrowheads="1"/>
          </p:cNvSpPr>
          <p:nvPr/>
        </p:nvSpPr>
        <p:spPr bwMode="auto">
          <a:xfrm>
            <a:off x="6269576" y="4621198"/>
            <a:ext cx="2011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Some Hindu girls wear a sari.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5907" y="688277"/>
            <a:ext cx="2227336" cy="50763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882" y="1004910"/>
            <a:ext cx="1522952" cy="500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381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763136" y="5780276"/>
            <a:ext cx="5608197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Christians worship in a church.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502" y="1027848"/>
            <a:ext cx="6118996" cy="4654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974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2034378" y="5768482"/>
            <a:ext cx="5065713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00" dirty="0">
                <a:latin typeface="+mn-lt"/>
              </a:rPr>
              <a:t>Sikhs worship at a </a:t>
            </a:r>
            <a:r>
              <a:rPr lang="en-GB" altLang="en-US" sz="2300" dirty="0" err="1">
                <a:latin typeface="+mn-lt"/>
              </a:rPr>
              <a:t>gurdwara</a:t>
            </a:r>
            <a:r>
              <a:rPr lang="en-GB" altLang="en-US" sz="2300" dirty="0">
                <a:latin typeface="+mn-lt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21" y="816081"/>
            <a:ext cx="7258157" cy="4952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883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1975655" y="5768482"/>
            <a:ext cx="50657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dirty="0">
                <a:latin typeface="+mn-lt"/>
              </a:rPr>
              <a:t>Hindus worship in a </a:t>
            </a:r>
            <a:r>
              <a:rPr lang="en-GB" altLang="en-US" sz="2400" dirty="0" err="1">
                <a:latin typeface="+mn-lt"/>
              </a:rPr>
              <a:t>mandir</a:t>
            </a:r>
            <a:r>
              <a:rPr lang="en-GB" altLang="en-US" sz="2400" dirty="0">
                <a:latin typeface="+mn-lt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16" y="708851"/>
            <a:ext cx="7041368" cy="5059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52750" y="5756988"/>
            <a:ext cx="40190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/>
              <a:t>Buddhists worship in a wat.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551" y="463281"/>
            <a:ext cx="6786898" cy="531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6523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943" y="549275"/>
            <a:ext cx="3502583" cy="52226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23254" y="5771920"/>
            <a:ext cx="43156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sz="2400" dirty="0"/>
              <a:t>Jews worship in a synagogue. </a:t>
            </a:r>
          </a:p>
        </p:txBody>
      </p:sp>
    </p:spTree>
    <p:extLst>
      <p:ext uri="{BB962C8B-B14F-4D97-AF65-F5344CB8AC3E}">
        <p14:creationId xmlns:p14="http://schemas.microsoft.com/office/powerpoint/2010/main" val="2936309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033608" y="5746455"/>
            <a:ext cx="49154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+mn-lt"/>
              </a:rPr>
              <a:t>Muslims worship in a mosque.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86" y="1036320"/>
            <a:ext cx="7421428" cy="459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697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0543" y="1439229"/>
            <a:ext cx="3625850" cy="13542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Table called the altar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Chalice cup with red wine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Bowl with bread or wafers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/>
              <a:t>Holy book called the Bible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064" y="2602967"/>
            <a:ext cx="5444426" cy="3492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3664280" y="3029203"/>
            <a:ext cx="12293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7" name="TextBox 14"/>
          <p:cNvSpPr txBox="1">
            <a:spLocks noChangeArrowheads="1"/>
          </p:cNvSpPr>
          <p:nvPr/>
        </p:nvSpPr>
        <p:spPr bwMode="auto">
          <a:xfrm>
            <a:off x="5138554" y="3291406"/>
            <a:ext cx="12293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8" name="TextBox 15"/>
          <p:cNvSpPr txBox="1">
            <a:spLocks noChangeArrowheads="1"/>
          </p:cNvSpPr>
          <p:nvPr/>
        </p:nvSpPr>
        <p:spPr bwMode="auto">
          <a:xfrm>
            <a:off x="6583145" y="2316802"/>
            <a:ext cx="122938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16" name="TextBox 11"/>
          <p:cNvSpPr txBox="1">
            <a:spLocks noChangeArrowheads="1"/>
          </p:cNvSpPr>
          <p:nvPr/>
        </p:nvSpPr>
        <p:spPr bwMode="auto">
          <a:xfrm>
            <a:off x="2361318" y="4310010"/>
            <a:ext cx="50563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/>
              <a:t>Inside a Church</a:t>
            </a:r>
          </a:p>
        </p:txBody>
      </p:sp>
    </p:spTree>
    <p:extLst>
      <p:ext uri="{BB962C8B-B14F-4D97-AF65-F5344CB8AC3E}">
        <p14:creationId xmlns:p14="http://schemas.microsoft.com/office/powerpoint/2010/main" val="215438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82013" y="1801571"/>
            <a:ext cx="2631748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Silk cloth called a </a:t>
            </a:r>
            <a:r>
              <a:rPr lang="en-GB" sz="1600" dirty="0" err="1">
                <a:latin typeface="Twinkl" pitchFamily="2" charset="0"/>
              </a:rPr>
              <a:t>romala</a:t>
            </a:r>
            <a:r>
              <a:rPr lang="en-GB" sz="1600" dirty="0">
                <a:latin typeface="Twinkl" pitchFamily="2" charset="0"/>
              </a:rPr>
              <a:t> covering the Guru </a:t>
            </a:r>
            <a:r>
              <a:rPr lang="en-GB" sz="1600" dirty="0" err="1">
                <a:latin typeface="Twinkl" pitchFamily="2" charset="0"/>
              </a:rPr>
              <a:t>Granth</a:t>
            </a:r>
            <a:r>
              <a:rPr lang="en-GB" sz="1600" dirty="0">
                <a:latin typeface="Twinkl" pitchFamily="2" charset="0"/>
              </a:rPr>
              <a:t> Sahib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Fan called a </a:t>
            </a:r>
            <a:r>
              <a:rPr lang="en-GB" sz="1600" dirty="0" err="1">
                <a:latin typeface="Twinkl" pitchFamily="2" charset="0"/>
              </a:rPr>
              <a:t>chauri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Canopy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Money donation box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Offering of fruit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746" y="1669541"/>
            <a:ext cx="5114231" cy="410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7"/>
          <p:cNvSpPr txBox="1">
            <a:spLocks noChangeArrowheads="1"/>
          </p:cNvSpPr>
          <p:nvPr/>
        </p:nvSpPr>
        <p:spPr bwMode="auto">
          <a:xfrm>
            <a:off x="5842198" y="3713244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1</a:t>
            </a:r>
          </a:p>
        </p:txBody>
      </p: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5295221" y="5779611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2</a:t>
            </a:r>
          </a:p>
        </p:txBody>
      </p:sp>
      <p:sp>
        <p:nvSpPr>
          <p:cNvPr id="8" name="TextBox 19"/>
          <p:cNvSpPr txBox="1">
            <a:spLocks noChangeArrowheads="1"/>
          </p:cNvSpPr>
          <p:nvPr/>
        </p:nvSpPr>
        <p:spPr bwMode="auto">
          <a:xfrm>
            <a:off x="2948194" y="1868442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3</a:t>
            </a:r>
          </a:p>
        </p:txBody>
      </p:sp>
      <p:sp>
        <p:nvSpPr>
          <p:cNvPr id="9" name="TextBox 22"/>
          <p:cNvSpPr txBox="1">
            <a:spLocks noChangeArrowheads="1"/>
          </p:cNvSpPr>
          <p:nvPr/>
        </p:nvSpPr>
        <p:spPr bwMode="auto">
          <a:xfrm>
            <a:off x="3871818" y="4884299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4</a:t>
            </a:r>
          </a:p>
        </p:txBody>
      </p:sp>
      <p:sp>
        <p:nvSpPr>
          <p:cNvPr id="10" name="TextBox 23"/>
          <p:cNvSpPr txBox="1">
            <a:spLocks noChangeArrowheads="1"/>
          </p:cNvSpPr>
          <p:nvPr/>
        </p:nvSpPr>
        <p:spPr bwMode="auto">
          <a:xfrm>
            <a:off x="6254917" y="5190081"/>
            <a:ext cx="12356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rgbClr val="7030A0"/>
                </a:solidFill>
                <a:latin typeface="Twinkl" pitchFamily="2" charset="0"/>
              </a:rPr>
              <a:t>5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GB" dirty="0"/>
              <a:t>Inside a </a:t>
            </a:r>
            <a:r>
              <a:rPr lang="en-GB" dirty="0" err="1"/>
              <a:t>Gurdwara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83861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2869" y="1929059"/>
            <a:ext cx="383411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Light called the </a:t>
            </a:r>
            <a:r>
              <a:rPr lang="en-GB" sz="1600" dirty="0" err="1">
                <a:latin typeface="Twinkl" pitchFamily="2" charset="0"/>
              </a:rPr>
              <a:t>ner</a:t>
            </a:r>
            <a:r>
              <a:rPr lang="en-GB" sz="1600" dirty="0">
                <a:latin typeface="Twinkl" pitchFamily="2" charset="0"/>
              </a:rPr>
              <a:t> </a:t>
            </a:r>
            <a:r>
              <a:rPr lang="en-GB" sz="1600" dirty="0" err="1">
                <a:latin typeface="Twinkl" pitchFamily="2" charset="0"/>
              </a:rPr>
              <a:t>tamid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Cupboard called the ark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Curtain with a candlestick called a menorah on it.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Jewish Holy Book called the Torah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Torah scrolls covered by curtain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Magen David (Star of David)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062766" y="1614436"/>
            <a:ext cx="4322966" cy="4395839"/>
            <a:chOff x="1255713" y="3041650"/>
            <a:chExt cx="2919412" cy="2968625"/>
          </a:xfrm>
        </p:grpSpPr>
        <p:pic>
          <p:nvPicPr>
            <p:cNvPr id="3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713" y="3041650"/>
              <a:ext cx="2919412" cy="2968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3"/>
            <p:cNvSpPr txBox="1">
              <a:spLocks noChangeArrowheads="1"/>
            </p:cNvSpPr>
            <p:nvPr/>
          </p:nvSpPr>
          <p:spPr bwMode="auto">
            <a:xfrm>
              <a:off x="2443163" y="3294063"/>
              <a:ext cx="788987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1</a:t>
              </a:r>
            </a:p>
          </p:txBody>
        </p:sp>
        <p:sp>
          <p:nvSpPr>
            <p:cNvPr id="6" name="TextBox 11"/>
            <p:cNvSpPr txBox="1">
              <a:spLocks noChangeArrowheads="1"/>
            </p:cNvSpPr>
            <p:nvPr/>
          </p:nvSpPr>
          <p:spPr bwMode="auto">
            <a:xfrm>
              <a:off x="1677988" y="3806825"/>
              <a:ext cx="790575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2</a:t>
              </a:r>
            </a:p>
          </p:txBody>
        </p:sp>
        <p:sp>
          <p:nvSpPr>
            <p:cNvPr id="7" name="TextBox 14"/>
            <p:cNvSpPr txBox="1">
              <a:spLocks noChangeArrowheads="1"/>
            </p:cNvSpPr>
            <p:nvPr/>
          </p:nvSpPr>
          <p:spPr bwMode="auto">
            <a:xfrm>
              <a:off x="2184401" y="3836102"/>
              <a:ext cx="788987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3</a:t>
              </a:r>
            </a:p>
          </p:txBody>
        </p:sp>
        <p:sp>
          <p:nvSpPr>
            <p:cNvPr id="8" name="TextBox 15"/>
            <p:cNvSpPr txBox="1">
              <a:spLocks noChangeArrowheads="1"/>
            </p:cNvSpPr>
            <p:nvPr/>
          </p:nvSpPr>
          <p:spPr bwMode="auto">
            <a:xfrm>
              <a:off x="2232025" y="4613275"/>
              <a:ext cx="788988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4</a:t>
              </a:r>
            </a:p>
          </p:txBody>
        </p:sp>
        <p:sp>
          <p:nvSpPr>
            <p:cNvPr id="9" name="TextBox 20"/>
            <p:cNvSpPr txBox="1">
              <a:spLocks noChangeArrowheads="1"/>
            </p:cNvSpPr>
            <p:nvPr/>
          </p:nvSpPr>
          <p:spPr bwMode="auto">
            <a:xfrm>
              <a:off x="2973388" y="3887788"/>
              <a:ext cx="788987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5</a:t>
              </a:r>
            </a:p>
          </p:txBody>
        </p:sp>
        <p:sp>
          <p:nvSpPr>
            <p:cNvPr id="10" name="TextBox 21"/>
            <p:cNvSpPr txBox="1">
              <a:spLocks noChangeArrowheads="1"/>
            </p:cNvSpPr>
            <p:nvPr/>
          </p:nvSpPr>
          <p:spPr bwMode="auto">
            <a:xfrm>
              <a:off x="2320925" y="5664200"/>
              <a:ext cx="788988" cy="207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6</a:t>
              </a:r>
            </a:p>
          </p:txBody>
        </p:sp>
      </p:grp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Inside a Synagogue</a:t>
            </a:r>
          </a:p>
        </p:txBody>
      </p:sp>
    </p:spTree>
    <p:extLst>
      <p:ext uri="{BB962C8B-B14F-4D97-AF65-F5344CB8AC3E}">
        <p14:creationId xmlns:p14="http://schemas.microsoft.com/office/powerpoint/2010/main" val="3898261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Inside a Wat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5660" y="1724951"/>
            <a:ext cx="3476625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Statue of Buddha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Candles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Vase of flowers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Incense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Offering of fruit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3196206" y="1709074"/>
            <a:ext cx="4700019" cy="4028588"/>
            <a:chOff x="4629150" y="2937312"/>
            <a:chExt cx="3267075" cy="280035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9150" y="2956362"/>
              <a:ext cx="3267075" cy="2781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7"/>
            <p:cNvSpPr txBox="1">
              <a:spLocks noChangeArrowheads="1"/>
            </p:cNvSpPr>
            <p:nvPr/>
          </p:nvSpPr>
          <p:spPr bwMode="auto">
            <a:xfrm>
              <a:off x="5502275" y="2937312"/>
              <a:ext cx="788988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1</a:t>
              </a:r>
            </a:p>
          </p:txBody>
        </p:sp>
        <p:sp>
          <p:nvSpPr>
            <p:cNvPr id="6" name="TextBox 18"/>
            <p:cNvSpPr txBox="1">
              <a:spLocks noChangeArrowheads="1"/>
            </p:cNvSpPr>
            <p:nvPr/>
          </p:nvSpPr>
          <p:spPr bwMode="auto">
            <a:xfrm>
              <a:off x="7027863" y="3219887"/>
              <a:ext cx="788987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2</a:t>
              </a:r>
            </a:p>
          </p:txBody>
        </p:sp>
        <p:sp>
          <p:nvSpPr>
            <p:cNvPr id="7" name="TextBox 19"/>
            <p:cNvSpPr txBox="1">
              <a:spLocks noChangeArrowheads="1"/>
            </p:cNvSpPr>
            <p:nvPr/>
          </p:nvSpPr>
          <p:spPr bwMode="auto">
            <a:xfrm>
              <a:off x="4654550" y="3508812"/>
              <a:ext cx="788988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3</a:t>
              </a:r>
            </a:p>
          </p:txBody>
        </p:sp>
        <p:sp>
          <p:nvSpPr>
            <p:cNvPr id="8" name="TextBox 22"/>
            <p:cNvSpPr txBox="1">
              <a:spLocks noChangeArrowheads="1"/>
            </p:cNvSpPr>
            <p:nvPr/>
          </p:nvSpPr>
          <p:spPr bwMode="auto">
            <a:xfrm>
              <a:off x="5392038" y="3897750"/>
              <a:ext cx="788988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4</a:t>
              </a:r>
            </a:p>
          </p:txBody>
        </p:sp>
        <p:sp>
          <p:nvSpPr>
            <p:cNvPr id="9" name="TextBox 23"/>
            <p:cNvSpPr txBox="1">
              <a:spLocks noChangeArrowheads="1"/>
            </p:cNvSpPr>
            <p:nvPr/>
          </p:nvSpPr>
          <p:spPr bwMode="auto">
            <a:xfrm>
              <a:off x="6581775" y="3615175"/>
              <a:ext cx="790575" cy="2139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60707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Inside a </a:t>
            </a:r>
            <a:r>
              <a:rPr lang="en-GB" dirty="0" err="1">
                <a:latin typeface="+mn-lt"/>
              </a:rPr>
              <a:t>Mandir</a:t>
            </a:r>
            <a:endParaRPr lang="en-GB" dirty="0"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1385" y="1618854"/>
            <a:ext cx="3625850" cy="18466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Ganesh, the God for good luck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Bowl of sweets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Orange fruit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Sacred flame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Prayer bell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Incense</a:t>
            </a:r>
          </a:p>
          <a:p>
            <a:pPr marL="342900" indent="-342900" algn="ctr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2310755" y="1501818"/>
            <a:ext cx="5956417" cy="4406449"/>
            <a:chOff x="2436590" y="1686376"/>
            <a:chExt cx="5956417" cy="4406449"/>
          </a:xfrm>
        </p:grpSpPr>
        <p:pic>
          <p:nvPicPr>
            <p:cNvPr id="3" name="Picture 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6590" y="1686376"/>
              <a:ext cx="5956417" cy="44064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3"/>
            <p:cNvSpPr txBox="1">
              <a:spLocks noChangeArrowheads="1"/>
            </p:cNvSpPr>
            <p:nvPr/>
          </p:nvSpPr>
          <p:spPr bwMode="auto">
            <a:xfrm>
              <a:off x="3413097" y="2776491"/>
              <a:ext cx="13443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1</a:t>
              </a:r>
            </a:p>
          </p:txBody>
        </p:sp>
        <p:sp>
          <p:nvSpPr>
            <p:cNvPr id="6" name="TextBox 11"/>
            <p:cNvSpPr txBox="1">
              <a:spLocks noChangeArrowheads="1"/>
            </p:cNvSpPr>
            <p:nvPr/>
          </p:nvSpPr>
          <p:spPr bwMode="auto">
            <a:xfrm>
              <a:off x="4316568" y="5426607"/>
              <a:ext cx="13443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2</a:t>
              </a:r>
            </a:p>
          </p:txBody>
        </p:sp>
        <p:sp>
          <p:nvSpPr>
            <p:cNvPr id="7" name="TextBox 14"/>
            <p:cNvSpPr txBox="1">
              <a:spLocks noChangeArrowheads="1"/>
            </p:cNvSpPr>
            <p:nvPr/>
          </p:nvSpPr>
          <p:spPr bwMode="auto">
            <a:xfrm>
              <a:off x="2972856" y="5043581"/>
              <a:ext cx="482844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3</a:t>
              </a:r>
            </a:p>
          </p:txBody>
        </p:sp>
        <p:sp>
          <p:nvSpPr>
            <p:cNvPr id="8" name="TextBox 15"/>
            <p:cNvSpPr txBox="1">
              <a:spLocks noChangeArrowheads="1"/>
            </p:cNvSpPr>
            <p:nvPr/>
          </p:nvSpPr>
          <p:spPr bwMode="auto">
            <a:xfrm>
              <a:off x="3710647" y="4672699"/>
              <a:ext cx="13443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4</a:t>
              </a:r>
            </a:p>
          </p:txBody>
        </p:sp>
        <p:sp>
          <p:nvSpPr>
            <p:cNvPr id="9" name="TextBox 20"/>
            <p:cNvSpPr txBox="1">
              <a:spLocks noChangeArrowheads="1"/>
            </p:cNvSpPr>
            <p:nvPr/>
          </p:nvSpPr>
          <p:spPr bwMode="auto">
            <a:xfrm>
              <a:off x="5082083" y="4594253"/>
              <a:ext cx="134438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5</a:t>
              </a:r>
            </a:p>
          </p:txBody>
        </p:sp>
        <p:sp>
          <p:nvSpPr>
            <p:cNvPr id="10" name="TextBox 21"/>
            <p:cNvSpPr txBox="1">
              <a:spLocks noChangeArrowheads="1"/>
            </p:cNvSpPr>
            <p:nvPr/>
          </p:nvSpPr>
          <p:spPr bwMode="auto">
            <a:xfrm>
              <a:off x="6642871" y="4580729"/>
              <a:ext cx="1344386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122751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Inside a Mosque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08646" y="1569836"/>
            <a:ext cx="34797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Arch marking the direction of Mecca called a </a:t>
            </a:r>
            <a:r>
              <a:rPr lang="en-GB" sz="1600" dirty="0" err="1">
                <a:latin typeface="Twinkl" pitchFamily="2" charset="0"/>
              </a:rPr>
              <a:t>mihrab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Platform where the Imam gives his talk called a </a:t>
            </a:r>
            <a:r>
              <a:rPr lang="en-GB" sz="1600" dirty="0" err="1">
                <a:latin typeface="Twinkl" pitchFamily="2" charset="0"/>
              </a:rPr>
              <a:t>minbar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Prayer mat facing the </a:t>
            </a:r>
            <a:r>
              <a:rPr lang="en-GB" sz="1600" dirty="0" err="1">
                <a:latin typeface="Twinkl" pitchFamily="2" charset="0"/>
              </a:rPr>
              <a:t>mihrab</a:t>
            </a:r>
            <a:endParaRPr lang="en-GB" sz="1600" dirty="0">
              <a:latin typeface="Twinkl" pitchFamily="2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GB" sz="1600" dirty="0">
                <a:latin typeface="Twinkl" pitchFamily="2" charset="0"/>
              </a:rPr>
              <a:t>Shoe rack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646737" y="2077397"/>
            <a:ext cx="5183610" cy="4063010"/>
            <a:chOff x="832309" y="3221038"/>
            <a:chExt cx="3499789" cy="274320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673" y="3221038"/>
              <a:ext cx="3273425" cy="2743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Box 17"/>
            <p:cNvSpPr txBox="1">
              <a:spLocks noChangeArrowheads="1"/>
            </p:cNvSpPr>
            <p:nvPr/>
          </p:nvSpPr>
          <p:spPr bwMode="auto">
            <a:xfrm>
              <a:off x="917386" y="3351213"/>
              <a:ext cx="788987" cy="20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1</a:t>
              </a:r>
            </a:p>
          </p:txBody>
        </p:sp>
        <p:sp>
          <p:nvSpPr>
            <p:cNvPr id="6" name="TextBox 18"/>
            <p:cNvSpPr txBox="1">
              <a:spLocks noChangeArrowheads="1"/>
            </p:cNvSpPr>
            <p:nvPr/>
          </p:nvSpPr>
          <p:spPr bwMode="auto">
            <a:xfrm>
              <a:off x="2920811" y="3817938"/>
              <a:ext cx="788987" cy="20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2</a:t>
              </a:r>
            </a:p>
          </p:txBody>
        </p:sp>
        <p:sp>
          <p:nvSpPr>
            <p:cNvPr id="7" name="TextBox 19"/>
            <p:cNvSpPr txBox="1">
              <a:spLocks noChangeArrowheads="1"/>
            </p:cNvSpPr>
            <p:nvPr/>
          </p:nvSpPr>
          <p:spPr bwMode="auto">
            <a:xfrm>
              <a:off x="2020698" y="5656263"/>
              <a:ext cx="311441" cy="20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3</a:t>
              </a:r>
            </a:p>
          </p:txBody>
        </p:sp>
        <p:sp>
          <p:nvSpPr>
            <p:cNvPr id="8" name="TextBox 19"/>
            <p:cNvSpPr txBox="1">
              <a:spLocks noChangeArrowheads="1"/>
            </p:cNvSpPr>
            <p:nvPr/>
          </p:nvSpPr>
          <p:spPr bwMode="auto">
            <a:xfrm>
              <a:off x="832309" y="4939036"/>
              <a:ext cx="311441" cy="20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400" b="1" dirty="0">
                  <a:solidFill>
                    <a:srgbClr val="7030A0"/>
                  </a:solidFill>
                  <a:latin typeface="Twinkl" pitchFamily="2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193964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3605802" y="1158875"/>
            <a:ext cx="193239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◄ In a Hindu home, many girls help their mothers set up the family shrine each morning.</a:t>
            </a:r>
          </a:p>
        </p:txBody>
      </p:sp>
      <p:sp>
        <p:nvSpPr>
          <p:cNvPr id="5" name="TextBox 12"/>
          <p:cNvSpPr txBox="1">
            <a:spLocks noChangeArrowheads="1"/>
          </p:cNvSpPr>
          <p:nvPr/>
        </p:nvSpPr>
        <p:spPr bwMode="auto">
          <a:xfrm>
            <a:off x="917575" y="4024313"/>
            <a:ext cx="20923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► In a Sikh home, children usually say prayers in the mornings and evenings.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</p:txBody>
      </p:sp>
      <p:sp>
        <p:nvSpPr>
          <p:cNvPr id="6" name="TextBox 13"/>
          <p:cNvSpPr txBox="1">
            <a:spLocks noChangeArrowheads="1"/>
          </p:cNvSpPr>
          <p:nvPr/>
        </p:nvSpPr>
        <p:spPr bwMode="auto">
          <a:xfrm>
            <a:off x="5934847" y="4024313"/>
            <a:ext cx="245350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▲ In a Christian home, some children will say prayers before they go to bed.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latin typeface="+mn-lt"/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238" y="1066800"/>
            <a:ext cx="2720975" cy="241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75" y="1158875"/>
            <a:ext cx="2633663" cy="205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3635375"/>
            <a:ext cx="2933700" cy="232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82995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14" y="1081836"/>
            <a:ext cx="7602371" cy="4694327"/>
          </a:xfrm>
          <a:prstGeom prst="rect">
            <a:avLst/>
          </a:prstGeom>
        </p:spPr>
      </p:pic>
      <p:sp>
        <p:nvSpPr>
          <p:cNvPr id="3" name="TextBox 7"/>
          <p:cNvSpPr txBox="1">
            <a:spLocks noChangeArrowheads="1"/>
          </p:cNvSpPr>
          <p:nvPr/>
        </p:nvSpPr>
        <p:spPr bwMode="auto">
          <a:xfrm>
            <a:off x="6262687" y="3744838"/>
            <a:ext cx="212566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▲ In a Muslim home, it is usually the Father that leads the family prayers every morning and evening.</a:t>
            </a:r>
          </a:p>
        </p:txBody>
      </p:sp>
      <p:sp>
        <p:nvSpPr>
          <p:cNvPr id="4" name="TextBox 12"/>
          <p:cNvSpPr txBox="1">
            <a:spLocks noChangeArrowheads="1"/>
          </p:cNvSpPr>
          <p:nvPr/>
        </p:nvSpPr>
        <p:spPr bwMode="auto">
          <a:xfrm>
            <a:off x="3444875" y="1238250"/>
            <a:ext cx="17843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◄ In a Buddhist home, the family may meditate in silence.</a:t>
            </a:r>
          </a:p>
        </p:txBody>
      </p:sp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679269" y="3656013"/>
            <a:ext cx="2198869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latin typeface="+mn-lt"/>
              </a:rPr>
              <a:t>► In a Jewish home, a family meal is usually eaten every Friday evening and the father blesses his children.</a:t>
            </a:r>
          </a:p>
        </p:txBody>
      </p:sp>
    </p:spTree>
    <p:extLst>
      <p:ext uri="{BB962C8B-B14F-4D97-AF65-F5344CB8AC3E}">
        <p14:creationId xmlns:p14="http://schemas.microsoft.com/office/powerpoint/2010/main" val="8067072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602937" y="4306815"/>
            <a:ext cx="610235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altLang="en-US" sz="3200" dirty="0"/>
              <a:t>Be lovely to everyone, no matter what they believe in.</a:t>
            </a:r>
            <a:endParaRPr lang="en-GB" sz="32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752" y="1688992"/>
            <a:ext cx="7736495" cy="240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229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39</TotalTime>
  <Words>498</Words>
  <Application>Microsoft Office PowerPoint</Application>
  <PresentationFormat>On-screen Show (4:3)</PresentationFormat>
  <Paragraphs>97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Twinkl</vt:lpstr>
      <vt:lpstr>Arial</vt:lpstr>
      <vt:lpstr>Office Theme</vt:lpstr>
      <vt:lpstr>PowerPoint Presentation</vt:lpstr>
      <vt:lpstr>Different Beliefs</vt:lpstr>
      <vt:lpstr>Different Beliefs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Inside a Church</vt:lpstr>
      <vt:lpstr>Inside a Gurdwara</vt:lpstr>
      <vt:lpstr>Inside a Synagogue</vt:lpstr>
      <vt:lpstr>Inside a Wat</vt:lpstr>
      <vt:lpstr>Inside a Mandir</vt:lpstr>
      <vt:lpstr>Inside a Mosque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Janine Nayler</cp:lastModifiedBy>
  <cp:revision>8</cp:revision>
  <dcterms:created xsi:type="dcterms:W3CDTF">2019-08-22T12:30:43Z</dcterms:created>
  <dcterms:modified xsi:type="dcterms:W3CDTF">2020-05-15T11:31:24Z</dcterms:modified>
</cp:coreProperties>
</file>