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handoutMasterIdLst>
    <p:handoutMasterId r:id="rId25"/>
  </p:handoutMasterIdLst>
  <p:sldIdLst>
    <p:sldId id="261" r:id="rId5"/>
    <p:sldId id="258" r:id="rId6"/>
    <p:sldId id="263" r:id="rId7"/>
    <p:sldId id="264" r:id="rId8"/>
    <p:sldId id="278" r:id="rId9"/>
    <p:sldId id="271" r:id="rId10"/>
    <p:sldId id="286" r:id="rId11"/>
    <p:sldId id="287" r:id="rId12"/>
    <p:sldId id="288" r:id="rId13"/>
    <p:sldId id="279" r:id="rId14"/>
    <p:sldId id="280" r:id="rId15"/>
    <p:sldId id="281" r:id="rId16"/>
    <p:sldId id="267" r:id="rId17"/>
    <p:sldId id="289" r:id="rId18"/>
    <p:sldId id="282" r:id="rId19"/>
    <p:sldId id="290" r:id="rId20"/>
    <p:sldId id="268" r:id="rId21"/>
    <p:sldId id="285" r:id="rId22"/>
    <p:sldId id="284" r:id="rId23"/>
    <p:sldId id="277" r:id="rId24"/>
  </p:sldIdLst>
  <p:sldSz cx="9144000" cy="6858000" type="screen4x3"/>
  <p:notesSz cx="6858000" cy="9144000"/>
  <p:embeddedFontLst>
    <p:embeddedFont>
      <p:font typeface="BPreplay" panose="02000503000000020004" pitchFamily="50" charset="0"/>
      <p:regular r:id="rId26"/>
      <p:bold r:id="rId27"/>
      <p:italic r:id="rId28"/>
      <p:boldItalic r:id="rId29"/>
    </p:embeddedFont>
    <p:embeddedFont>
      <p:font typeface="Sassoon Infant Md" panose="02000603050000020003" pitchFamily="50" charset="0"/>
      <p:regular r:id="rId30"/>
    </p:embeddedFont>
    <p:embeddedFont>
      <p:font typeface="Calibri" panose="020F0502020204030204" pitchFamily="34" charset="0"/>
      <p:regular r:id="rId31"/>
      <p:bold r:id="rId32"/>
      <p:italic r:id="rId33"/>
      <p:boldItalic r:id="rId34"/>
    </p:embeddedFont>
    <p:embeddedFont>
      <p:font typeface="Sassoon Infant Rg" panose="02000503030000020003" pitchFamily="50" charset="0"/>
      <p:regular r:id="rId35"/>
      <p:bold r:id="rId36"/>
    </p:embeddedFont>
    <p:embeddedFont>
      <p:font typeface="Londrina Solid" panose="02000506000000020003" pitchFamily="50" charset="0"/>
      <p:regular r:id="rId37"/>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903">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095A5"/>
    <a:srgbClr val="A7E6DE"/>
    <a:srgbClr val="D3F3EF"/>
    <a:srgbClr val="FEFEFE"/>
    <a:srgbClr val="FEFBDA"/>
    <a:srgbClr val="FFFFE1"/>
    <a:srgbClr val="FDFDFD"/>
    <a:srgbClr val="AD8C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8" d="100"/>
          <a:sy n="88" d="100"/>
        </p:scale>
        <p:origin x="1291" y="62"/>
      </p:cViewPr>
      <p:guideLst>
        <p:guide orient="horz" pos="2160"/>
        <p:guide pos="2903"/>
        <p:guide pos="317"/>
        <p:guide orient="horz" pos="3997"/>
        <p:guide pos="5443"/>
        <p:guide orient="horz" pos="323"/>
        <p:guide pos="476"/>
        <p:guide orient="horz" pos="459"/>
        <p:guide orient="horz" pos="3838"/>
        <p:guide pos="5284"/>
      </p:guideLst>
    </p:cSldViewPr>
  </p:slideViewPr>
  <p:notesTextViewPr>
    <p:cViewPr>
      <p:scale>
        <a:sx n="3" d="2"/>
        <a:sy n="3" d="2"/>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1.fntdata"/><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font" Target="fonts/font9.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33" Type="http://schemas.openxmlformats.org/officeDocument/2006/relationships/font" Target="fonts/font8.fntdata"/><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4.fntdata"/><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7.fntdata"/><Relationship Id="rId37" Type="http://schemas.openxmlformats.org/officeDocument/2006/relationships/font" Target="fonts/font12.fntdata"/><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77961F3-8003-4934-B863-EFA444BECBD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26711FA6-BB50-4CA1-8BFD-D45A3C222F8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738CF9EA-36B3-435B-B2B9-5089ECEAE318}" type="datetimeFigureOut">
              <a:rPr lang="en-GB"/>
              <a:pPr>
                <a:defRPr/>
              </a:pPr>
              <a:t>04/01/2021</a:t>
            </a:fld>
            <a:endParaRPr lang="en-GB"/>
          </a:p>
        </p:txBody>
      </p:sp>
      <p:sp>
        <p:nvSpPr>
          <p:cNvPr id="4" name="Footer Placeholder 3">
            <a:extLst>
              <a:ext uri="{FF2B5EF4-FFF2-40B4-BE49-F238E27FC236}">
                <a16:creationId xmlns:a16="http://schemas.microsoft.com/office/drawing/2014/main" id="{65661026-DF4C-418E-A1B8-BEC5A0E4495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1053D6CA-3134-43A1-8925-09A996EF7B0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88D1D1CF-F75E-4DE3-B211-6E71CB24AFC9}"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EF652785-32A5-46D4-899C-A9592A4D23ED}"/>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631625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9589DECA-D365-4CBF-BF2A-BC3F55C0D8B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9138714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55016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34955619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4976747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055222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25" r:id="rId3"/>
    <p:sldLayoutId id="2147483721" r:id="rId4"/>
    <p:sldLayoutId id="2147483722" r:id="rId5"/>
    <p:sldLayoutId id="214748372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png"/><Relationship Id="rId7" Type="http://schemas.openxmlformats.org/officeDocument/2006/relationships/slide" Target="slide9.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slide" Target="slide8.xml"/><Relationship Id="rId5" Type="http://schemas.openxmlformats.org/officeDocument/2006/relationships/image" Target="../media/image10.png"/><Relationship Id="rId4" Type="http://schemas.openxmlformats.org/officeDocument/2006/relationships/slide" Target="slide7.xml"/><Relationship Id="rId9" Type="http://schemas.openxmlformats.org/officeDocument/2006/relationships/slide" Target="slide10.xml"/></Relationships>
</file>

<file path=ppt/slides/_rels/slide7.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9.png"/><Relationship Id="rId7"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hyperlink" Target="http://www.bbc.co.uk/education/clips/zt3fb9q"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7" Type="http://schemas.openxmlformats.org/officeDocument/2006/relationships/image" Target="../media/image33.png"/><Relationship Id="rId2" Type="http://schemas.openxmlformats.org/officeDocument/2006/relationships/image" Target="../media/image29.jpeg"/><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25.png"/><Relationship Id="rId4" Type="http://schemas.openxmlformats.org/officeDocument/2006/relationships/image" Target="../media/image31.jpeg"/></Relationships>
</file>

<file path=ppt/slides/_rels/slide1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25.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3.png"/></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a:solidFill>
                  <a:schemeClr val="bg1"/>
                </a:solidFill>
                <a:latin typeface="BPreplay" pitchFamily="50" charset="0"/>
              </a:rPr>
              <a:t>Year One</a:t>
            </a:r>
          </a:p>
        </p:txBody>
      </p:sp>
      <p:sp>
        <p:nvSpPr>
          <p:cNvPr id="4" name="Rectangle 3">
            <a:extLst>
              <a:ext uri="{FF2B5EF4-FFF2-40B4-BE49-F238E27FC236}">
                <a16:creationId xmlns:a16="http://schemas.microsoft.com/office/drawing/2014/main" id="{EB7AF79F-FC97-4BBB-9C6B-9AB758885EC5}"/>
              </a:ext>
            </a:extLst>
          </p:cNvPr>
          <p:cNvSpPr/>
          <p:nvPr/>
        </p:nvSpPr>
        <p:spPr>
          <a:xfrm>
            <a:off x="0" y="6251575"/>
            <a:ext cx="9144000" cy="61118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a:extLst>
              <a:ext uri="{FF2B5EF4-FFF2-40B4-BE49-F238E27FC236}">
                <a16:creationId xmlns:a16="http://schemas.microsoft.com/office/drawing/2014/main" id="{0A75752D-D220-4C90-B0BF-888DFDF0DA37}"/>
              </a:ext>
            </a:extLst>
          </p:cNvPr>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174" name="TextBox 10"/>
          <p:cNvSpPr txBox="1">
            <a:spLocks noChangeArrowheads="1"/>
          </p:cNvSpPr>
          <p:nvPr/>
        </p:nvSpPr>
        <p:spPr bwMode="auto">
          <a:xfrm>
            <a:off x="2857500" y="6464300"/>
            <a:ext cx="34210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800" b="1">
                <a:solidFill>
                  <a:schemeClr val="bg1"/>
                </a:solidFill>
                <a:latin typeface="BPreplay" pitchFamily="50" charset="0"/>
              </a:rPr>
              <a:t>Science</a:t>
            </a:r>
            <a:r>
              <a:rPr lang="en-GB" altLang="en-US" sz="800">
                <a:solidFill>
                  <a:schemeClr val="bg1"/>
                </a:solidFill>
                <a:latin typeface="BPreplay" pitchFamily="50" charset="0"/>
              </a:rPr>
              <a:t> | Year 4 | States of Matter | Investigating Gases | Lesson 2</a:t>
            </a:r>
          </a:p>
        </p:txBody>
      </p:sp>
      <p:sp>
        <p:nvSpPr>
          <p:cNvPr id="7175" name="Text Placeholder 16"/>
          <p:cNvSpPr>
            <a:spLocks noGrp="1"/>
          </p:cNvSpPr>
          <p:nvPr>
            <p:ph type="body" sz="quarter" idx="10"/>
          </p:nvPr>
        </p:nvSpPr>
        <p:spPr>
          <a:xfrm>
            <a:off x="1655763" y="3200400"/>
            <a:ext cx="5832475" cy="542925"/>
          </a:xfrm>
        </p:spPr>
        <p:txBody>
          <a:bodyPr/>
          <a:lstStyle/>
          <a:p>
            <a:pPr eaLnBrk="1" hangingPunct="1"/>
            <a:r>
              <a:rPr lang="en-GB" altLang="en-US" smtClean="0"/>
              <a:t>States of Matter</a:t>
            </a:r>
          </a:p>
        </p:txBody>
      </p:sp>
      <p:sp>
        <p:nvSpPr>
          <p:cNvPr id="7176" name="Title 17"/>
          <p:cNvSpPr>
            <a:spLocks noGrp="1"/>
          </p:cNvSpPr>
          <p:nvPr>
            <p:ph type="title"/>
          </p:nvPr>
        </p:nvSpPr>
        <p:spPr>
          <a:xfrm>
            <a:off x="539750" y="2359025"/>
            <a:ext cx="8064500" cy="655638"/>
          </a:xfrm>
        </p:spPr>
        <p:txBody>
          <a:bodyPr/>
          <a:lstStyle/>
          <a:p>
            <a:pPr eaLnBrk="1" hangingPunct="1"/>
            <a:r>
              <a:rPr lang="en-GB" altLang="en-US" smtClean="0"/>
              <a:t>Science</a:t>
            </a:r>
          </a:p>
        </p:txBody>
      </p:sp>
      <p:pic>
        <p:nvPicPr>
          <p:cNvPr id="7177"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8194" name="Picture 3"/>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78313" y="5716588"/>
            <a:ext cx="588962" cy="37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E6534FE5-927F-43D7-A410-5778F46FC415}"/>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05932173-FEC5-4494-8D7E-18D5FBF2A9FE}"/>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sp>
        <p:nvSpPr>
          <p:cNvPr id="9222" name="Content Placeholder 15"/>
          <p:cNvSpPr>
            <a:spLocks noGrp="1"/>
          </p:cNvSpPr>
          <p:nvPr>
            <p:ph idx="1"/>
          </p:nvPr>
        </p:nvSpPr>
        <p:spPr>
          <a:xfrm>
            <a:off x="628650" y="1127125"/>
            <a:ext cx="7886700" cy="1409700"/>
          </a:xfrm>
        </p:spPr>
        <p:txBody>
          <a:bodyPr/>
          <a:lstStyle/>
          <a:p>
            <a:pPr eaLnBrk="1" hangingPunct="1">
              <a:lnSpc>
                <a:spcPct val="100000"/>
              </a:lnSpc>
            </a:pPr>
            <a:r>
              <a:rPr lang="en-GB" altLang="en-US" smtClean="0"/>
              <a:t>I can investigate gases and explain their properties.</a:t>
            </a:r>
          </a:p>
        </p:txBody>
      </p:sp>
      <p:sp>
        <p:nvSpPr>
          <p:cNvPr id="9223" name="Content Placeholder 15"/>
          <p:cNvSpPr txBox="1">
            <a:spLocks/>
          </p:cNvSpPr>
          <p:nvPr/>
        </p:nvSpPr>
        <p:spPr bwMode="auto">
          <a:xfrm>
            <a:off x="628650" y="3467100"/>
            <a:ext cx="7886700" cy="154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pPr>
            <a:r>
              <a:rPr lang="en-GB" altLang="en-US"/>
              <a:t>I can identify solids, liquids and gases.</a:t>
            </a:r>
          </a:p>
          <a:p>
            <a:pPr eaLnBrk="1" hangingPunct="1">
              <a:lnSpc>
                <a:spcPct val="100000"/>
              </a:lnSpc>
            </a:pPr>
            <a:r>
              <a:rPr lang="en-GB" altLang="en-US"/>
              <a:t>I can explain some uses of gases.</a:t>
            </a:r>
          </a:p>
          <a:p>
            <a:pPr eaLnBrk="1" hangingPunct="1">
              <a:lnSpc>
                <a:spcPct val="100000"/>
              </a:lnSpc>
            </a:pPr>
            <a:r>
              <a:rPr lang="en-GB" altLang="en-US"/>
              <a:t>I can investigate the weight of a gas.</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5"/>
          <p:cNvSpPr>
            <a:spLocks noGrp="1"/>
          </p:cNvSpPr>
          <p:nvPr>
            <p:ph type="title"/>
          </p:nvPr>
        </p:nvSpPr>
        <p:spPr>
          <a:xfrm>
            <a:off x="457200" y="485775"/>
            <a:ext cx="8220075" cy="1165225"/>
          </a:xfrm>
        </p:spPr>
        <p:txBody>
          <a:bodyPr/>
          <a:lstStyle/>
          <a:p>
            <a:pPr eaLnBrk="1" hangingPunct="1"/>
            <a:r>
              <a:rPr lang="en-GB" altLang="en-US" sz="3600" smtClean="0"/>
              <a:t>Identifying States of Matter</a:t>
            </a:r>
          </a:p>
        </p:txBody>
      </p:sp>
      <p:sp>
        <p:nvSpPr>
          <p:cNvPr id="13" name="Rectangle 12">
            <a:extLst>
              <a:ext uri="{FF2B5EF4-FFF2-40B4-BE49-F238E27FC236}">
                <a16:creationId xmlns:a16="http://schemas.microsoft.com/office/drawing/2014/main" id="{074BAF0A-912F-4366-B832-6A090651D25B}"/>
              </a:ext>
            </a:extLst>
          </p:cNvPr>
          <p:cNvSpPr/>
          <p:nvPr/>
        </p:nvSpPr>
        <p:spPr>
          <a:xfrm>
            <a:off x="755650" y="1651000"/>
            <a:ext cx="1906588" cy="4435475"/>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4" name="Content Placeholder 7"/>
          <p:cNvSpPr>
            <a:spLocks noGrp="1"/>
          </p:cNvSpPr>
          <p:nvPr>
            <p:ph idx="1"/>
          </p:nvPr>
        </p:nvSpPr>
        <p:spPr>
          <a:xfrm>
            <a:off x="755650" y="1651000"/>
            <a:ext cx="1906588" cy="4435475"/>
          </a:xfrm>
        </p:spPr>
        <p:txBody>
          <a:bodyPr anchor="ctr"/>
          <a:lstStyle/>
          <a:p>
            <a:pPr marL="0" indent="0" eaLnBrk="1" hangingPunct="1">
              <a:lnSpc>
                <a:spcPct val="100000"/>
              </a:lnSpc>
              <a:buFont typeface="Arial" panose="020B0604020202020204" pitchFamily="34" charset="0"/>
              <a:buNone/>
            </a:pPr>
            <a:r>
              <a:rPr lang="en-GB" altLang="en-US" smtClean="0"/>
              <a:t>On your table you will see a bottle of fizzy drink.</a:t>
            </a:r>
          </a:p>
          <a:p>
            <a:pPr marL="0" indent="0" eaLnBrk="1" hangingPunct="1">
              <a:lnSpc>
                <a:spcPct val="100000"/>
              </a:lnSpc>
              <a:buFont typeface="Arial" panose="020B0604020202020204" pitchFamily="34" charset="0"/>
              <a:buNone/>
            </a:pPr>
            <a:r>
              <a:rPr lang="en-GB" altLang="en-US" smtClean="0"/>
              <a:t>Which states of matter can you identify in the materials that make up the bottle of fizzy drink?</a:t>
            </a:r>
          </a:p>
        </p:txBody>
      </p:sp>
      <p:pic>
        <p:nvPicPr>
          <p:cNvPr id="10245"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72038" y="1643063"/>
            <a:ext cx="1308100" cy="444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30"/>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72038" y="1643063"/>
            <a:ext cx="1308100" cy="4443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 name="Rectangle 29">
            <a:extLst>
              <a:ext uri="{FF2B5EF4-FFF2-40B4-BE49-F238E27FC236}">
                <a16:creationId xmlns:a16="http://schemas.microsoft.com/office/drawing/2014/main" id="{CA8531C1-4538-4DD3-B2E2-2ABD6DE049DA}"/>
              </a:ext>
            </a:extLst>
          </p:cNvPr>
          <p:cNvSpPr/>
          <p:nvPr/>
        </p:nvSpPr>
        <p:spPr>
          <a:xfrm>
            <a:off x="755650" y="1651000"/>
            <a:ext cx="1906588" cy="4435475"/>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268" name="Title 5"/>
          <p:cNvSpPr>
            <a:spLocks noGrp="1"/>
          </p:cNvSpPr>
          <p:nvPr>
            <p:ph type="title"/>
          </p:nvPr>
        </p:nvSpPr>
        <p:spPr>
          <a:xfrm>
            <a:off x="457200" y="428625"/>
            <a:ext cx="8220075" cy="1222375"/>
          </a:xfrm>
        </p:spPr>
        <p:txBody>
          <a:bodyPr/>
          <a:lstStyle/>
          <a:p>
            <a:pPr algn="ctr" eaLnBrk="1" hangingPunct="1">
              <a:lnSpc>
                <a:spcPct val="100000"/>
              </a:lnSpc>
            </a:pPr>
            <a:r>
              <a:rPr lang="en-GB" altLang="en-US" sz="3600" smtClean="0"/>
              <a:t>Identifying States of Matter</a:t>
            </a:r>
          </a:p>
        </p:txBody>
      </p:sp>
      <p:sp>
        <p:nvSpPr>
          <p:cNvPr id="11269" name="Content Placeholder 7"/>
          <p:cNvSpPr>
            <a:spLocks noGrp="1"/>
          </p:cNvSpPr>
          <p:nvPr>
            <p:ph idx="1"/>
          </p:nvPr>
        </p:nvSpPr>
        <p:spPr>
          <a:xfrm>
            <a:off x="755650" y="1651000"/>
            <a:ext cx="1906588" cy="4441825"/>
          </a:xfrm>
        </p:spPr>
        <p:txBody>
          <a:bodyPr anchor="ctr"/>
          <a:lstStyle/>
          <a:p>
            <a:pPr marL="0" indent="0" eaLnBrk="1" hangingPunct="1">
              <a:lnSpc>
                <a:spcPct val="100000"/>
              </a:lnSpc>
              <a:buFont typeface="Arial" panose="020B0604020202020204" pitchFamily="34" charset="0"/>
              <a:buNone/>
            </a:pPr>
            <a:r>
              <a:rPr lang="en-GB" altLang="en-US" smtClean="0"/>
              <a:t>Which of these materials and states of matter did you identify?</a:t>
            </a:r>
          </a:p>
        </p:txBody>
      </p:sp>
      <p:pic>
        <p:nvPicPr>
          <p:cNvPr id="11270" name="Whole Clas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FE3CF3C0-82BD-4665-A010-65A2F0C38E2D}"/>
              </a:ext>
            </a:extLst>
          </p:cNvPr>
          <p:cNvSpPr/>
          <p:nvPr/>
        </p:nvSpPr>
        <p:spPr>
          <a:xfrm>
            <a:off x="2822575" y="1643063"/>
            <a:ext cx="1585913" cy="549275"/>
          </a:xfrm>
          <a:prstGeom prst="rect">
            <a:avLst/>
          </a:prstGeom>
          <a:solidFill>
            <a:srgbClr val="FEFEFE"/>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plastic lid</a:t>
            </a:r>
          </a:p>
          <a:p>
            <a:pPr algn="ctr" eaLnBrk="1" fontAlgn="auto" hangingPunct="1">
              <a:spcBef>
                <a:spcPts val="0"/>
              </a:spcBef>
              <a:spcAft>
                <a:spcPts val="0"/>
              </a:spcAft>
              <a:defRPr/>
            </a:pPr>
            <a:r>
              <a:rPr lang="en-GB" dirty="0">
                <a:solidFill>
                  <a:sysClr val="windowText" lastClr="000000"/>
                </a:solidFill>
              </a:rPr>
              <a:t>solid</a:t>
            </a:r>
          </a:p>
        </p:txBody>
      </p:sp>
      <p:sp>
        <p:nvSpPr>
          <p:cNvPr id="12" name="Rectangle 11">
            <a:extLst>
              <a:ext uri="{FF2B5EF4-FFF2-40B4-BE49-F238E27FC236}">
                <a16:creationId xmlns:a16="http://schemas.microsoft.com/office/drawing/2014/main" id="{50B31B6B-B78C-4BA9-AD48-4FCF6AAFFEF7}"/>
              </a:ext>
            </a:extLst>
          </p:cNvPr>
          <p:cNvSpPr/>
          <p:nvPr/>
        </p:nvSpPr>
        <p:spPr>
          <a:xfrm>
            <a:off x="6334125" y="1682750"/>
            <a:ext cx="1585913" cy="549275"/>
          </a:xfrm>
          <a:prstGeom prst="rect">
            <a:avLst/>
          </a:prstGeom>
          <a:solidFill>
            <a:srgbClr val="FEFEFE"/>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plastic bottle</a:t>
            </a:r>
          </a:p>
          <a:p>
            <a:pPr algn="ctr" eaLnBrk="1" fontAlgn="auto" hangingPunct="1">
              <a:spcBef>
                <a:spcPts val="0"/>
              </a:spcBef>
              <a:spcAft>
                <a:spcPts val="0"/>
              </a:spcAft>
              <a:defRPr/>
            </a:pPr>
            <a:r>
              <a:rPr lang="en-GB" dirty="0">
                <a:solidFill>
                  <a:sysClr val="windowText" lastClr="000000"/>
                </a:solidFill>
              </a:rPr>
              <a:t>solid</a:t>
            </a:r>
          </a:p>
        </p:txBody>
      </p:sp>
      <p:sp>
        <p:nvSpPr>
          <p:cNvPr id="14" name="Rectangle 13">
            <a:extLst>
              <a:ext uri="{FF2B5EF4-FFF2-40B4-BE49-F238E27FC236}">
                <a16:creationId xmlns:a16="http://schemas.microsoft.com/office/drawing/2014/main" id="{612E14BA-9B58-45D6-91CB-31E284085200}"/>
              </a:ext>
            </a:extLst>
          </p:cNvPr>
          <p:cNvSpPr/>
          <p:nvPr/>
        </p:nvSpPr>
        <p:spPr>
          <a:xfrm>
            <a:off x="6334125" y="2873375"/>
            <a:ext cx="1585913" cy="549275"/>
          </a:xfrm>
          <a:prstGeom prst="rect">
            <a:avLst/>
          </a:prstGeom>
          <a:solidFill>
            <a:srgbClr val="FEFEFE"/>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bubbles</a:t>
            </a:r>
          </a:p>
          <a:p>
            <a:pPr algn="ctr" eaLnBrk="1" fontAlgn="auto" hangingPunct="1">
              <a:spcBef>
                <a:spcPts val="0"/>
              </a:spcBef>
              <a:spcAft>
                <a:spcPts val="0"/>
              </a:spcAft>
              <a:defRPr/>
            </a:pPr>
            <a:r>
              <a:rPr lang="en-GB" dirty="0">
                <a:solidFill>
                  <a:sysClr val="windowText" lastClr="000000"/>
                </a:solidFill>
              </a:rPr>
              <a:t>gas</a:t>
            </a:r>
          </a:p>
        </p:txBody>
      </p:sp>
      <p:sp>
        <p:nvSpPr>
          <p:cNvPr id="15" name="Rectangle 14">
            <a:extLst>
              <a:ext uri="{FF2B5EF4-FFF2-40B4-BE49-F238E27FC236}">
                <a16:creationId xmlns:a16="http://schemas.microsoft.com/office/drawing/2014/main" id="{96880310-4C9C-40EA-B3B3-057E5DD85D33}"/>
              </a:ext>
            </a:extLst>
          </p:cNvPr>
          <p:cNvSpPr/>
          <p:nvPr/>
        </p:nvSpPr>
        <p:spPr>
          <a:xfrm>
            <a:off x="6334125" y="5064125"/>
            <a:ext cx="1585913" cy="549275"/>
          </a:xfrm>
          <a:prstGeom prst="rect">
            <a:avLst/>
          </a:prstGeom>
          <a:solidFill>
            <a:srgbClr val="FEFEFE"/>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paper label</a:t>
            </a:r>
          </a:p>
          <a:p>
            <a:pPr algn="ctr" eaLnBrk="1" fontAlgn="auto" hangingPunct="1">
              <a:spcBef>
                <a:spcPts val="0"/>
              </a:spcBef>
              <a:spcAft>
                <a:spcPts val="0"/>
              </a:spcAft>
              <a:defRPr/>
            </a:pPr>
            <a:r>
              <a:rPr lang="en-GB" dirty="0">
                <a:solidFill>
                  <a:sysClr val="windowText" lastClr="000000"/>
                </a:solidFill>
              </a:rPr>
              <a:t>solid</a:t>
            </a:r>
          </a:p>
        </p:txBody>
      </p:sp>
      <p:sp>
        <p:nvSpPr>
          <p:cNvPr id="16" name="Rectangle 15">
            <a:extLst>
              <a:ext uri="{FF2B5EF4-FFF2-40B4-BE49-F238E27FC236}">
                <a16:creationId xmlns:a16="http://schemas.microsoft.com/office/drawing/2014/main" id="{C6C46E1E-117B-4D31-ABD9-BEC293A438B6}"/>
              </a:ext>
            </a:extLst>
          </p:cNvPr>
          <p:cNvSpPr/>
          <p:nvPr/>
        </p:nvSpPr>
        <p:spPr>
          <a:xfrm>
            <a:off x="2822575" y="5210175"/>
            <a:ext cx="1755775" cy="549275"/>
          </a:xfrm>
          <a:prstGeom prst="rect">
            <a:avLst/>
          </a:prstGeom>
          <a:solidFill>
            <a:srgbClr val="FEFEFE"/>
          </a:solidFill>
          <a:ln>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ysClr val="windowText" lastClr="000000"/>
                </a:solidFill>
              </a:rPr>
              <a:t>lemonade drink</a:t>
            </a:r>
          </a:p>
          <a:p>
            <a:pPr algn="ctr" eaLnBrk="1" fontAlgn="auto" hangingPunct="1">
              <a:spcBef>
                <a:spcPts val="0"/>
              </a:spcBef>
              <a:spcAft>
                <a:spcPts val="0"/>
              </a:spcAft>
              <a:defRPr/>
            </a:pPr>
            <a:r>
              <a:rPr lang="en-GB" dirty="0">
                <a:solidFill>
                  <a:sysClr val="windowText" lastClr="000000"/>
                </a:solidFill>
              </a:rPr>
              <a:t>liquid</a:t>
            </a:r>
          </a:p>
        </p:txBody>
      </p:sp>
      <p:cxnSp>
        <p:nvCxnSpPr>
          <p:cNvPr id="4" name="Straight Arrow Connector 3">
            <a:extLst>
              <a:ext uri="{FF2B5EF4-FFF2-40B4-BE49-F238E27FC236}">
                <a16:creationId xmlns:a16="http://schemas.microsoft.com/office/drawing/2014/main" id="{8E6D67B4-F087-4CC7-A334-5A8B25AC06C1}"/>
              </a:ext>
            </a:extLst>
          </p:cNvPr>
          <p:cNvCxnSpPr>
            <a:stCxn id="16" idx="3"/>
          </p:cNvCxnSpPr>
          <p:nvPr/>
        </p:nvCxnSpPr>
        <p:spPr>
          <a:xfrm flipV="1">
            <a:off x="4578350" y="5484813"/>
            <a:ext cx="446088" cy="0"/>
          </a:xfrm>
          <a:prstGeom prst="straightConnector1">
            <a:avLst/>
          </a:prstGeom>
          <a:ln w="28575">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36C4B2B0-B2D6-4CAC-81E3-41C9211F5A4D}"/>
              </a:ext>
            </a:extLst>
          </p:cNvPr>
          <p:cNvCxnSpPr>
            <a:stCxn id="11" idx="3"/>
          </p:cNvCxnSpPr>
          <p:nvPr/>
        </p:nvCxnSpPr>
        <p:spPr>
          <a:xfrm flipV="1">
            <a:off x="4408488" y="1771650"/>
            <a:ext cx="908050" cy="146050"/>
          </a:xfrm>
          <a:prstGeom prst="straightConnector1">
            <a:avLst/>
          </a:prstGeom>
          <a:ln w="28575">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568B160B-45C9-4A26-A3AB-DE3B5ED1E0E9}"/>
              </a:ext>
            </a:extLst>
          </p:cNvPr>
          <p:cNvCxnSpPr>
            <a:stCxn id="12" idx="1"/>
          </p:cNvCxnSpPr>
          <p:nvPr/>
        </p:nvCxnSpPr>
        <p:spPr>
          <a:xfrm flipH="1">
            <a:off x="5989638" y="1957388"/>
            <a:ext cx="344487" cy="274637"/>
          </a:xfrm>
          <a:prstGeom prst="straightConnector1">
            <a:avLst/>
          </a:prstGeom>
          <a:ln w="28575">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5732E5AA-18DE-4751-B06B-B2C08C99F51A}"/>
              </a:ext>
            </a:extLst>
          </p:cNvPr>
          <p:cNvCxnSpPr>
            <a:stCxn id="14" idx="1"/>
          </p:cNvCxnSpPr>
          <p:nvPr/>
        </p:nvCxnSpPr>
        <p:spPr>
          <a:xfrm flipH="1" flipV="1">
            <a:off x="6046788" y="2768600"/>
            <a:ext cx="287337" cy="379413"/>
          </a:xfrm>
          <a:prstGeom prst="straightConnector1">
            <a:avLst/>
          </a:prstGeom>
          <a:ln w="28575">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a:extLst>
              <a:ext uri="{FF2B5EF4-FFF2-40B4-BE49-F238E27FC236}">
                <a16:creationId xmlns:a16="http://schemas.microsoft.com/office/drawing/2014/main" id="{265086C5-B239-407D-A1DF-068E5F0E0215}"/>
              </a:ext>
            </a:extLst>
          </p:cNvPr>
          <p:cNvCxnSpPr>
            <a:stCxn id="15" idx="1"/>
          </p:cNvCxnSpPr>
          <p:nvPr/>
        </p:nvCxnSpPr>
        <p:spPr>
          <a:xfrm flipH="1" flipV="1">
            <a:off x="6046788" y="4903788"/>
            <a:ext cx="287337" cy="434975"/>
          </a:xfrm>
          <a:prstGeom prst="straightConnector1">
            <a:avLst/>
          </a:prstGeom>
          <a:ln w="28575">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wipe(left)">
                                      <p:cBhvr>
                                        <p:cTn id="11" dur="500"/>
                                        <p:tgtEl>
                                          <p:spTgt spid="17"/>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par>
                          <p:cTn id="17" fill="hold" nodeType="afterGroup">
                            <p:stCondLst>
                              <p:cond delay="500"/>
                            </p:stCondLst>
                            <p:childTnLst>
                              <p:par>
                                <p:cTn id="18" presetID="22" presetClass="entr" presetSubtype="2" fill="hold" nodeType="afterEffect">
                                  <p:stCondLst>
                                    <p:cond delay="0"/>
                                  </p:stCondLst>
                                  <p:childTnLst>
                                    <p:set>
                                      <p:cBhvr>
                                        <p:cTn id="19" dur="1" fill="hold">
                                          <p:stCondLst>
                                            <p:cond delay="0"/>
                                          </p:stCondLst>
                                        </p:cTn>
                                        <p:tgtEl>
                                          <p:spTgt spid="19"/>
                                        </p:tgtEl>
                                        <p:attrNameLst>
                                          <p:attrName>style.visibility</p:attrName>
                                        </p:attrNameLst>
                                      </p:cBhvr>
                                      <p:to>
                                        <p:strVal val="visible"/>
                                      </p:to>
                                    </p:set>
                                    <p:animEffect transition="in" filter="wipe(right)">
                                      <p:cBhvr>
                                        <p:cTn id="20" dur="500"/>
                                        <p:tgtEl>
                                          <p:spTgt spid="19"/>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par>
                          <p:cTn id="26" fill="hold" nodeType="afterGroup">
                            <p:stCondLst>
                              <p:cond delay="500"/>
                            </p:stCondLst>
                            <p:childTnLst>
                              <p:par>
                                <p:cTn id="27" presetID="22" presetClass="entr" presetSubtype="4" fill="hold"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wipe(down)">
                                      <p:cBhvr>
                                        <p:cTn id="29" dur="500"/>
                                        <p:tgtEl>
                                          <p:spTgt spid="23"/>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childTnLst>
                          </p:cTn>
                        </p:par>
                        <p:par>
                          <p:cTn id="35" fill="hold" nodeType="afterGroup">
                            <p:stCondLst>
                              <p:cond delay="500"/>
                            </p:stCondLst>
                            <p:childTnLst>
                              <p:par>
                                <p:cTn id="36" presetID="22" presetClass="entr" presetSubtype="4" fill="hold" nodeType="afterEffect">
                                  <p:stCondLst>
                                    <p:cond delay="0"/>
                                  </p:stCondLst>
                                  <p:childTnLst>
                                    <p:set>
                                      <p:cBhvr>
                                        <p:cTn id="37" dur="1" fill="hold">
                                          <p:stCondLst>
                                            <p:cond delay="0"/>
                                          </p:stCondLst>
                                        </p:cTn>
                                        <p:tgtEl>
                                          <p:spTgt spid="26"/>
                                        </p:tgtEl>
                                        <p:attrNameLst>
                                          <p:attrName>style.visibility</p:attrName>
                                        </p:attrNameLst>
                                      </p:cBhvr>
                                      <p:to>
                                        <p:strVal val="visible"/>
                                      </p:to>
                                    </p:set>
                                    <p:animEffect transition="in" filter="wipe(down)">
                                      <p:cBhvr>
                                        <p:cTn id="38" dur="500"/>
                                        <p:tgtEl>
                                          <p:spTgt spid="26"/>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500"/>
                                        <p:tgtEl>
                                          <p:spTgt spid="16"/>
                                        </p:tgtEl>
                                      </p:cBhvr>
                                    </p:animEffect>
                                  </p:childTnLst>
                                </p:cTn>
                              </p:par>
                            </p:childTnLst>
                          </p:cTn>
                        </p:par>
                        <p:par>
                          <p:cTn id="44" fill="hold" nodeType="afterGroup">
                            <p:stCondLst>
                              <p:cond delay="500"/>
                            </p:stCondLst>
                            <p:childTnLst>
                              <p:par>
                                <p:cTn id="45" presetID="22" presetClass="entr" presetSubtype="8"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ipe(left)">
                                      <p:cBhvr>
                                        <p:cTn id="4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P spid="15" grpId="0" animBg="1"/>
      <p:bldP spid="1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459817E3-DBDE-45ED-AF8D-2D6F35830D43}"/>
              </a:ext>
            </a:extLst>
          </p:cNvPr>
          <p:cNvSpPr/>
          <p:nvPr/>
        </p:nvSpPr>
        <p:spPr>
          <a:xfrm>
            <a:off x="2381250" y="4043363"/>
            <a:ext cx="6007100" cy="2046287"/>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1" name="Title 5"/>
          <p:cNvSpPr>
            <a:spLocks noGrp="1"/>
          </p:cNvSpPr>
          <p:nvPr>
            <p:ph type="title"/>
          </p:nvPr>
        </p:nvSpPr>
        <p:spPr>
          <a:xfrm>
            <a:off x="457200" y="485775"/>
            <a:ext cx="8220075" cy="1165225"/>
          </a:xfrm>
        </p:spPr>
        <p:txBody>
          <a:bodyPr/>
          <a:lstStyle/>
          <a:p>
            <a:pPr eaLnBrk="1" hangingPunct="1"/>
            <a:r>
              <a:rPr lang="en-GB" altLang="en-US" smtClean="0"/>
              <a:t>Bubbles of Gas</a:t>
            </a:r>
          </a:p>
        </p:txBody>
      </p:sp>
      <p:sp>
        <p:nvSpPr>
          <p:cNvPr id="13" name="Rectangle 12">
            <a:extLst>
              <a:ext uri="{FF2B5EF4-FFF2-40B4-BE49-F238E27FC236}">
                <a16:creationId xmlns:a16="http://schemas.microsoft.com/office/drawing/2014/main" id="{B70B35DF-D85C-4BA1-B7E6-4254EED9C8B3}"/>
              </a:ext>
            </a:extLst>
          </p:cNvPr>
          <p:cNvSpPr/>
          <p:nvPr/>
        </p:nvSpPr>
        <p:spPr>
          <a:xfrm>
            <a:off x="755650" y="1643063"/>
            <a:ext cx="5078413" cy="2151062"/>
          </a:xfrm>
          <a:prstGeom prst="rect">
            <a:avLst/>
          </a:prstGeom>
          <a:solidFill>
            <a:srgbClr val="FEFEFE"/>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b="1" dirty="0"/>
          </a:p>
        </p:txBody>
      </p:sp>
      <p:sp>
        <p:nvSpPr>
          <p:cNvPr id="12293" name="Content Placeholder 7"/>
          <p:cNvSpPr>
            <a:spLocks noGrp="1"/>
          </p:cNvSpPr>
          <p:nvPr>
            <p:ph idx="1"/>
          </p:nvPr>
        </p:nvSpPr>
        <p:spPr>
          <a:xfrm>
            <a:off x="1031875" y="1651000"/>
            <a:ext cx="4802188" cy="2143125"/>
          </a:xfrm>
        </p:spPr>
        <p:txBody>
          <a:bodyPr anchor="ctr"/>
          <a:lstStyle/>
          <a:p>
            <a:pPr marL="0" indent="0" eaLnBrk="1" hangingPunct="1">
              <a:lnSpc>
                <a:spcPct val="110000"/>
              </a:lnSpc>
              <a:buFont typeface="Arial" panose="020B0604020202020204" pitchFamily="34" charset="0"/>
              <a:buNone/>
            </a:pPr>
            <a:r>
              <a:rPr lang="en-GB" altLang="en-US" smtClean="0"/>
              <a:t>What are the bubbles in fizzy drinks made of?</a:t>
            </a:r>
          </a:p>
          <a:p>
            <a:pPr marL="0" indent="0" eaLnBrk="1" hangingPunct="1">
              <a:lnSpc>
                <a:spcPct val="110000"/>
              </a:lnSpc>
              <a:buFont typeface="Arial" panose="020B0604020202020204" pitchFamily="34" charset="0"/>
              <a:buNone/>
            </a:pPr>
            <a:r>
              <a:rPr lang="en-GB" altLang="en-US" smtClean="0"/>
              <a:t>Why are there bubbles in fizzy drinks?</a:t>
            </a:r>
          </a:p>
          <a:p>
            <a:pPr marL="0" indent="0" eaLnBrk="1" hangingPunct="1">
              <a:lnSpc>
                <a:spcPct val="110000"/>
              </a:lnSpc>
              <a:buFont typeface="Arial" panose="020B0604020202020204" pitchFamily="34" charset="0"/>
              <a:buNone/>
            </a:pPr>
            <a:r>
              <a:rPr lang="en-GB" altLang="en-US" smtClean="0"/>
              <a:t>How are fizzy drinks made?</a:t>
            </a:r>
          </a:p>
        </p:txBody>
      </p:sp>
      <p:pic>
        <p:nvPicPr>
          <p:cNvPr id="12294"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5" name="Rectangle 1"/>
          <p:cNvSpPr>
            <a:spLocks noChangeArrowheads="1"/>
          </p:cNvSpPr>
          <p:nvPr/>
        </p:nvSpPr>
        <p:spPr bwMode="auto">
          <a:xfrm>
            <a:off x="2847975" y="3868738"/>
            <a:ext cx="61023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10000"/>
              </a:lnSpc>
              <a:spcBef>
                <a:spcPct val="0"/>
              </a:spcBef>
              <a:buFontTx/>
              <a:buNone/>
            </a:pPr>
            <a:endParaRPr lang="en-GB" altLang="en-US">
              <a:solidFill>
                <a:schemeClr val="tx1"/>
              </a:solidFill>
            </a:endParaRPr>
          </a:p>
        </p:txBody>
      </p:sp>
      <p:sp>
        <p:nvSpPr>
          <p:cNvPr id="12" name="Rectangle 11">
            <a:extLst>
              <a:ext uri="{FF2B5EF4-FFF2-40B4-BE49-F238E27FC236}">
                <a16:creationId xmlns:a16="http://schemas.microsoft.com/office/drawing/2014/main" id="{2FC2435F-CFEB-4C35-B358-59DD12585701}"/>
              </a:ext>
            </a:extLst>
          </p:cNvPr>
          <p:cNvSpPr/>
          <p:nvPr/>
        </p:nvSpPr>
        <p:spPr>
          <a:xfrm>
            <a:off x="5918200" y="1643063"/>
            <a:ext cx="2484438" cy="2151062"/>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b="1" dirty="0"/>
          </a:p>
        </p:txBody>
      </p:sp>
      <p:pic>
        <p:nvPicPr>
          <p:cNvPr id="1229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735638" y="1455738"/>
            <a:ext cx="2847975" cy="2433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Picture 3">
            <a:hlinkClick r:id="rId4" action="ppaction://hlinksldjump"/>
          </p:cNvPr>
          <p:cNvPicPr>
            <a:picLocks noChangeAspect="1"/>
          </p:cNvPicPr>
          <p:nvPr/>
        </p:nvPicPr>
        <p:blipFill>
          <a:blip r:embed="rId5">
            <a:extLst>
              <a:ext uri="{28A0092B-C50C-407E-A947-70E740481C1C}">
                <a14:useLocalDpi xmlns:a14="http://schemas.microsoft.com/office/drawing/2010/main" val="0"/>
              </a:ext>
            </a:extLst>
          </a:blip>
          <a:srcRect l="60591" t="43146" r="21487" b="35446"/>
          <a:stretch>
            <a:fillRect/>
          </a:stretch>
        </p:blipFill>
        <p:spPr bwMode="auto">
          <a:xfrm>
            <a:off x="793750" y="2089150"/>
            <a:ext cx="377825"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9" name="Picture 3">
            <a:hlinkClick r:id="rId6" action="ppaction://hlinksldjump"/>
          </p:cNvPr>
          <p:cNvPicPr>
            <a:picLocks noChangeAspect="1"/>
          </p:cNvPicPr>
          <p:nvPr/>
        </p:nvPicPr>
        <p:blipFill>
          <a:blip r:embed="rId5">
            <a:extLst>
              <a:ext uri="{28A0092B-C50C-407E-A947-70E740481C1C}">
                <a14:useLocalDpi xmlns:a14="http://schemas.microsoft.com/office/drawing/2010/main" val="0"/>
              </a:ext>
            </a:extLst>
          </a:blip>
          <a:srcRect l="60591" t="43146" r="21487" b="35446"/>
          <a:stretch>
            <a:fillRect/>
          </a:stretch>
        </p:blipFill>
        <p:spPr bwMode="auto">
          <a:xfrm>
            <a:off x="793750" y="2533650"/>
            <a:ext cx="377825"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0" name="Picture 3">
            <a:hlinkClick r:id="rId7" action="ppaction://hlinksldjump"/>
          </p:cNvPr>
          <p:cNvPicPr>
            <a:picLocks noChangeAspect="1"/>
          </p:cNvPicPr>
          <p:nvPr/>
        </p:nvPicPr>
        <p:blipFill>
          <a:blip r:embed="rId5">
            <a:extLst>
              <a:ext uri="{28A0092B-C50C-407E-A947-70E740481C1C}">
                <a14:useLocalDpi xmlns:a14="http://schemas.microsoft.com/office/drawing/2010/main" val="0"/>
              </a:ext>
            </a:extLst>
          </a:blip>
          <a:srcRect l="60591" t="43146" r="21487" b="35446"/>
          <a:stretch>
            <a:fillRect/>
          </a:stretch>
        </p:blipFill>
        <p:spPr bwMode="auto">
          <a:xfrm>
            <a:off x="793750" y="2952750"/>
            <a:ext cx="377825" cy="384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01" name="TextBox 2"/>
          <p:cNvSpPr txBox="1">
            <a:spLocks noChangeArrowheads="1"/>
          </p:cNvSpPr>
          <p:nvPr/>
        </p:nvSpPr>
        <p:spPr bwMode="auto">
          <a:xfrm>
            <a:off x="3662363" y="4608513"/>
            <a:ext cx="43434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Click on the bubbles by each question and read the short fact files to find the answers to these questions!</a:t>
            </a:r>
          </a:p>
        </p:txBody>
      </p:sp>
      <p:pic>
        <p:nvPicPr>
          <p:cNvPr id="12302" name="Picture 3"/>
          <p:cNvPicPr>
            <a:picLocks noChangeAspect="1"/>
          </p:cNvPicPr>
          <p:nvPr/>
        </p:nvPicPr>
        <p:blipFill>
          <a:blip r:embed="rId8">
            <a:extLst>
              <a:ext uri="{28A0092B-C50C-407E-A947-70E740481C1C}">
                <a14:useLocalDpi xmlns:a14="http://schemas.microsoft.com/office/drawing/2010/main" val="0"/>
              </a:ext>
            </a:extLst>
          </a:blip>
          <a:srcRect b="21510"/>
          <a:stretch>
            <a:fillRect/>
          </a:stretch>
        </p:blipFill>
        <p:spPr bwMode="auto">
          <a:xfrm>
            <a:off x="755650" y="3429000"/>
            <a:ext cx="2747963" cy="291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303" name="Group 6"/>
          <p:cNvGrpSpPr>
            <a:grpSpLocks/>
          </p:cNvGrpSpPr>
          <p:nvPr/>
        </p:nvGrpSpPr>
        <p:grpSpPr bwMode="auto">
          <a:xfrm>
            <a:off x="7432675" y="5295900"/>
            <a:ext cx="1130300" cy="998538"/>
            <a:chOff x="7432084" y="5295883"/>
            <a:chExt cx="1130263" cy="998722"/>
          </a:xfrm>
        </p:grpSpPr>
        <p:sp>
          <p:nvSpPr>
            <p:cNvPr id="5" name="Oval 4">
              <a:extLst>
                <a:ext uri="{FF2B5EF4-FFF2-40B4-BE49-F238E27FC236}">
                  <a16:creationId xmlns:a16="http://schemas.microsoft.com/office/drawing/2014/main" id="{6586FDAF-A01E-4C25-B4AD-C875E1DE8A7A}"/>
                </a:ext>
              </a:extLst>
            </p:cNvPr>
            <p:cNvSpPr/>
            <p:nvPr/>
          </p:nvSpPr>
          <p:spPr>
            <a:xfrm>
              <a:off x="7509869" y="5295883"/>
              <a:ext cx="1000092" cy="998722"/>
            </a:xfrm>
            <a:prstGeom prst="ellipse">
              <a:avLst/>
            </a:prstGeom>
            <a:solidFill>
              <a:srgbClr val="709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2306" name="TextBox 5"/>
            <p:cNvSpPr txBox="1">
              <a:spLocks noChangeArrowheads="1"/>
            </p:cNvSpPr>
            <p:nvPr/>
          </p:nvSpPr>
          <p:spPr bwMode="auto">
            <a:xfrm>
              <a:off x="7432084" y="5576642"/>
              <a:ext cx="11302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400" b="1">
                  <a:solidFill>
                    <a:schemeClr val="bg1"/>
                  </a:solidFill>
                </a:rPr>
                <a:t>Next</a:t>
              </a:r>
            </a:p>
          </p:txBody>
        </p:sp>
      </p:grpSp>
      <p:sp>
        <p:nvSpPr>
          <p:cNvPr id="8" name="Oval 7">
            <a:hlinkClick r:id="rId9" action="ppaction://hlinksldjump"/>
            <a:extLst>
              <a:ext uri="{FF2B5EF4-FFF2-40B4-BE49-F238E27FC236}">
                <a16:creationId xmlns:a16="http://schemas.microsoft.com/office/drawing/2014/main" id="{DCF85E91-2343-42D1-BC33-C188375111B7}"/>
              </a:ext>
            </a:extLst>
          </p:cNvPr>
          <p:cNvSpPr/>
          <p:nvPr/>
        </p:nvSpPr>
        <p:spPr>
          <a:xfrm>
            <a:off x="7510463" y="5264150"/>
            <a:ext cx="1035050" cy="1036638"/>
          </a:xfrm>
          <a:prstGeom prst="ellipse">
            <a:avLst/>
          </a:pr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
          <p:cNvSpPr>
            <a:spLocks noGrp="1"/>
          </p:cNvSpPr>
          <p:nvPr>
            <p:ph type="title"/>
          </p:nvPr>
        </p:nvSpPr>
        <p:spPr>
          <a:xfrm>
            <a:off x="457200" y="485775"/>
            <a:ext cx="8220075" cy="1747838"/>
          </a:xfrm>
        </p:spPr>
        <p:txBody>
          <a:bodyPr/>
          <a:lstStyle/>
          <a:p>
            <a:pPr algn="ctr" eaLnBrk="1" hangingPunct="1"/>
            <a:r>
              <a:rPr lang="en-GB" altLang="en-US" smtClean="0"/>
              <a:t>What Are the Bubbles in Fizzy Drinks Made Of? </a:t>
            </a:r>
          </a:p>
        </p:txBody>
      </p:sp>
      <p:sp>
        <p:nvSpPr>
          <p:cNvPr id="13315" name="Rectangle 6"/>
          <p:cNvSpPr>
            <a:spLocks noChangeArrowheads="1"/>
          </p:cNvSpPr>
          <p:nvPr/>
        </p:nvSpPr>
        <p:spPr bwMode="auto">
          <a:xfrm>
            <a:off x="871538" y="2392363"/>
            <a:ext cx="460375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nSpc>
                <a:spcPct val="100000"/>
              </a:lnSpc>
              <a:spcBef>
                <a:spcPct val="0"/>
              </a:spcBef>
              <a:buFont typeface="Arial" panose="020B0604020202020204" pitchFamily="34" charset="0"/>
              <a:buNone/>
            </a:pPr>
            <a:r>
              <a:rPr lang="en-GB" altLang="en-US">
                <a:solidFill>
                  <a:schemeClr val="tx1"/>
                </a:solidFill>
              </a:rPr>
              <a:t>Bubbles in fizzy drinks are made from a gas called </a:t>
            </a:r>
            <a:r>
              <a:rPr lang="en-GB" altLang="en-US" b="1">
                <a:solidFill>
                  <a:schemeClr val="tx1"/>
                </a:solidFill>
              </a:rPr>
              <a:t>carbon dioxide</a:t>
            </a:r>
            <a:r>
              <a:rPr lang="en-GB" altLang="en-US">
                <a:solidFill>
                  <a:schemeClr val="tx1"/>
                </a:solidFill>
              </a:rPr>
              <a:t>. </a:t>
            </a:r>
          </a:p>
          <a:p>
            <a:pPr>
              <a:lnSpc>
                <a:spcPct val="100000"/>
              </a:lnSpc>
              <a:spcBef>
                <a:spcPct val="0"/>
              </a:spcBef>
              <a:buFont typeface="Arial" panose="020B0604020202020204" pitchFamily="34" charset="0"/>
              <a:buNone/>
            </a:pPr>
            <a:endParaRPr lang="en-GB" altLang="en-US">
              <a:solidFill>
                <a:schemeClr val="tx1"/>
              </a:solidFill>
            </a:endParaRPr>
          </a:p>
          <a:p>
            <a:pPr>
              <a:lnSpc>
                <a:spcPct val="100000"/>
              </a:lnSpc>
              <a:spcBef>
                <a:spcPct val="0"/>
              </a:spcBef>
              <a:buFont typeface="Arial" panose="020B0604020202020204" pitchFamily="34" charset="0"/>
              <a:buNone/>
            </a:pPr>
            <a:r>
              <a:rPr lang="en-GB" altLang="en-US">
                <a:solidFill>
                  <a:schemeClr val="tx1"/>
                </a:solidFill>
              </a:rPr>
              <a:t>Carbon dioxide is a gas that is all </a:t>
            </a:r>
            <a:br>
              <a:rPr lang="en-GB" altLang="en-US">
                <a:solidFill>
                  <a:schemeClr val="tx1"/>
                </a:solidFill>
              </a:rPr>
            </a:br>
            <a:r>
              <a:rPr lang="en-GB" altLang="en-US">
                <a:solidFill>
                  <a:schemeClr val="tx1"/>
                </a:solidFill>
              </a:rPr>
              <a:t>around us. It makes up only about</a:t>
            </a:r>
            <a:br>
              <a:rPr lang="en-GB" altLang="en-US">
                <a:solidFill>
                  <a:schemeClr val="tx1"/>
                </a:solidFill>
              </a:rPr>
            </a:br>
            <a:r>
              <a:rPr lang="en-GB" altLang="en-US">
                <a:solidFill>
                  <a:schemeClr val="tx1"/>
                </a:solidFill>
              </a:rPr>
              <a:t>0.04% of the Earth's atmosphere. </a:t>
            </a:r>
          </a:p>
        </p:txBody>
      </p:sp>
      <p:pic>
        <p:nvPicPr>
          <p:cNvPr id="9" name="Picture 8">
            <a:extLst>
              <a:ext uri="{FF2B5EF4-FFF2-40B4-BE49-F238E27FC236}">
                <a16:creationId xmlns:a16="http://schemas.microsoft.com/office/drawing/2014/main" id="{512B43AB-46C6-4622-8200-3A6BB7E20C3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884" t="3140" r="15884"/>
          <a:stretch/>
        </p:blipFill>
        <p:spPr>
          <a:xfrm>
            <a:off x="4512733" y="2338075"/>
            <a:ext cx="3642439" cy="3656289"/>
          </a:xfrm>
          <a:prstGeom prst="ellipse">
            <a:avLst/>
          </a:prstGeom>
          <a:ln w="19050">
            <a:solidFill>
              <a:srgbClr val="7095A5"/>
            </a:solidFill>
          </a:ln>
        </p:spPr>
      </p:pic>
      <p:grpSp>
        <p:nvGrpSpPr>
          <p:cNvPr id="13317" name="Group 9"/>
          <p:cNvGrpSpPr>
            <a:grpSpLocks/>
          </p:cNvGrpSpPr>
          <p:nvPr/>
        </p:nvGrpSpPr>
        <p:grpSpPr bwMode="auto">
          <a:xfrm>
            <a:off x="641350" y="5168900"/>
            <a:ext cx="1130300" cy="998538"/>
            <a:chOff x="7432084" y="5295883"/>
            <a:chExt cx="1130263" cy="998722"/>
          </a:xfrm>
        </p:grpSpPr>
        <p:sp>
          <p:nvSpPr>
            <p:cNvPr id="11" name="Oval 10">
              <a:extLst>
                <a:ext uri="{FF2B5EF4-FFF2-40B4-BE49-F238E27FC236}">
                  <a16:creationId xmlns:a16="http://schemas.microsoft.com/office/drawing/2014/main" id="{4CCFD9E9-38C5-4286-B08A-4C0BBFE1BDE8}"/>
                </a:ext>
              </a:extLst>
            </p:cNvPr>
            <p:cNvSpPr/>
            <p:nvPr/>
          </p:nvSpPr>
          <p:spPr>
            <a:xfrm>
              <a:off x="7509869" y="5295883"/>
              <a:ext cx="1000092" cy="998722"/>
            </a:xfrm>
            <a:prstGeom prst="ellipse">
              <a:avLst/>
            </a:prstGeom>
            <a:solidFill>
              <a:srgbClr val="709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3320" name="TextBox 11"/>
            <p:cNvSpPr txBox="1">
              <a:spLocks noChangeArrowheads="1"/>
            </p:cNvSpPr>
            <p:nvPr/>
          </p:nvSpPr>
          <p:spPr bwMode="auto">
            <a:xfrm>
              <a:off x="7432084" y="5576642"/>
              <a:ext cx="11302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400" b="1">
                  <a:solidFill>
                    <a:schemeClr val="bg1"/>
                  </a:solidFill>
                </a:rPr>
                <a:t>Back</a:t>
              </a:r>
            </a:p>
          </p:txBody>
        </p:sp>
      </p:grpSp>
      <p:sp>
        <p:nvSpPr>
          <p:cNvPr id="13" name="Oval 12">
            <a:hlinkClick r:id="rId3" action="ppaction://hlinksldjump"/>
            <a:extLst>
              <a:ext uri="{FF2B5EF4-FFF2-40B4-BE49-F238E27FC236}">
                <a16:creationId xmlns:a16="http://schemas.microsoft.com/office/drawing/2014/main" id="{EA6473B5-5890-4D24-A0D5-A530630E6AAC}"/>
              </a:ext>
            </a:extLst>
          </p:cNvPr>
          <p:cNvSpPr/>
          <p:nvPr/>
        </p:nvSpPr>
        <p:spPr>
          <a:xfrm>
            <a:off x="696913" y="5148263"/>
            <a:ext cx="1035050" cy="1036637"/>
          </a:xfrm>
          <a:prstGeom prst="ellipse">
            <a:avLst/>
          </a:pr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5"/>
          <p:cNvSpPr>
            <a:spLocks noGrp="1"/>
          </p:cNvSpPr>
          <p:nvPr>
            <p:ph type="title"/>
          </p:nvPr>
        </p:nvSpPr>
        <p:spPr>
          <a:xfrm>
            <a:off x="457200" y="485775"/>
            <a:ext cx="8220075" cy="1747838"/>
          </a:xfrm>
        </p:spPr>
        <p:txBody>
          <a:bodyPr/>
          <a:lstStyle/>
          <a:p>
            <a:pPr algn="ctr" eaLnBrk="1" hangingPunct="1"/>
            <a:r>
              <a:rPr lang="en-GB" altLang="en-US" smtClean="0"/>
              <a:t>Who Invented the First </a:t>
            </a:r>
            <a:br>
              <a:rPr lang="en-GB" altLang="en-US" smtClean="0"/>
            </a:br>
            <a:r>
              <a:rPr lang="en-GB" altLang="en-US" smtClean="0"/>
              <a:t>Fizzy Drink?</a:t>
            </a:r>
          </a:p>
        </p:txBody>
      </p:sp>
      <p:sp>
        <p:nvSpPr>
          <p:cNvPr id="14339" name="Rectangle 6"/>
          <p:cNvSpPr>
            <a:spLocks noChangeArrowheads="1"/>
          </p:cNvSpPr>
          <p:nvPr/>
        </p:nvSpPr>
        <p:spPr bwMode="auto">
          <a:xfrm>
            <a:off x="871538" y="2392363"/>
            <a:ext cx="460375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nSpc>
                <a:spcPct val="100000"/>
              </a:lnSpc>
              <a:spcBef>
                <a:spcPct val="0"/>
              </a:spcBef>
              <a:buFont typeface="Arial" panose="020B0604020202020204" pitchFamily="34" charset="0"/>
              <a:buNone/>
            </a:pPr>
            <a:r>
              <a:rPr lang="en-GB" altLang="en-US">
                <a:solidFill>
                  <a:schemeClr val="tx1"/>
                </a:solidFill>
              </a:rPr>
              <a:t>In 1767, a clergyman and scientist called Joseph Priestly accidentally invented the first fizzy drink. He found a way to dissolve gas in water, making the first soda water, or carbonated water.</a:t>
            </a:r>
          </a:p>
          <a:p>
            <a:pPr>
              <a:lnSpc>
                <a:spcPct val="100000"/>
              </a:lnSpc>
              <a:spcBef>
                <a:spcPct val="0"/>
              </a:spcBef>
              <a:buFont typeface="Arial" panose="020B0604020202020204" pitchFamily="34" charset="0"/>
              <a:buNone/>
            </a:pPr>
            <a:endParaRPr lang="en-GB" altLang="en-US">
              <a:solidFill>
                <a:schemeClr val="tx1"/>
              </a:solidFill>
            </a:endParaRPr>
          </a:p>
          <a:p>
            <a:pPr>
              <a:lnSpc>
                <a:spcPct val="100000"/>
              </a:lnSpc>
              <a:spcBef>
                <a:spcPct val="0"/>
              </a:spcBef>
              <a:buFont typeface="Arial" panose="020B0604020202020204" pitchFamily="34" charset="0"/>
              <a:buNone/>
            </a:pPr>
            <a:r>
              <a:rPr lang="en-GB" altLang="en-US">
                <a:solidFill>
                  <a:schemeClr val="tx1"/>
                </a:solidFill>
              </a:rPr>
              <a:t>When he drank the fizzy water, he described a “peculiar satisfaction”.</a:t>
            </a:r>
          </a:p>
        </p:txBody>
      </p:sp>
      <p:grpSp>
        <p:nvGrpSpPr>
          <p:cNvPr id="14340" name="Group 9"/>
          <p:cNvGrpSpPr>
            <a:grpSpLocks/>
          </p:cNvGrpSpPr>
          <p:nvPr/>
        </p:nvGrpSpPr>
        <p:grpSpPr bwMode="auto">
          <a:xfrm>
            <a:off x="641350" y="5168900"/>
            <a:ext cx="1130300" cy="998538"/>
            <a:chOff x="7432084" y="5295883"/>
            <a:chExt cx="1130263" cy="998722"/>
          </a:xfrm>
        </p:grpSpPr>
        <p:sp>
          <p:nvSpPr>
            <p:cNvPr id="11" name="Oval 10">
              <a:extLst>
                <a:ext uri="{FF2B5EF4-FFF2-40B4-BE49-F238E27FC236}">
                  <a16:creationId xmlns:a16="http://schemas.microsoft.com/office/drawing/2014/main" id="{329142A5-1DBC-4053-B9D1-7429E498693E}"/>
                </a:ext>
              </a:extLst>
            </p:cNvPr>
            <p:cNvSpPr/>
            <p:nvPr/>
          </p:nvSpPr>
          <p:spPr>
            <a:xfrm>
              <a:off x="7509869" y="5295883"/>
              <a:ext cx="1000092" cy="998722"/>
            </a:xfrm>
            <a:prstGeom prst="ellipse">
              <a:avLst/>
            </a:prstGeom>
            <a:solidFill>
              <a:srgbClr val="709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344" name="TextBox 11"/>
            <p:cNvSpPr txBox="1">
              <a:spLocks noChangeArrowheads="1"/>
            </p:cNvSpPr>
            <p:nvPr/>
          </p:nvSpPr>
          <p:spPr bwMode="auto">
            <a:xfrm>
              <a:off x="7432084" y="5576642"/>
              <a:ext cx="11302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400" b="1">
                  <a:solidFill>
                    <a:schemeClr val="bg1"/>
                  </a:solidFill>
                </a:rPr>
                <a:t>Back</a:t>
              </a:r>
            </a:p>
          </p:txBody>
        </p:sp>
      </p:grpSp>
      <p:pic>
        <p:nvPicPr>
          <p:cNvPr id="14341" name="Picture 7"/>
          <p:cNvPicPr>
            <a:picLocks noChangeAspect="1"/>
          </p:cNvPicPr>
          <p:nvPr/>
        </p:nvPicPr>
        <p:blipFill>
          <a:blip r:embed="rId2">
            <a:extLst>
              <a:ext uri="{28A0092B-C50C-407E-A947-70E740481C1C}">
                <a14:useLocalDpi xmlns:a14="http://schemas.microsoft.com/office/drawing/2010/main" val="0"/>
              </a:ext>
            </a:extLst>
          </a:blip>
          <a:srcRect b="9277"/>
          <a:stretch>
            <a:fillRect/>
          </a:stretch>
        </p:blipFill>
        <p:spPr bwMode="auto">
          <a:xfrm>
            <a:off x="5181600" y="2098675"/>
            <a:ext cx="3459163" cy="4246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Oval 12">
            <a:hlinkClick r:id="rId3" action="ppaction://hlinksldjump"/>
            <a:extLst>
              <a:ext uri="{FF2B5EF4-FFF2-40B4-BE49-F238E27FC236}">
                <a16:creationId xmlns:a16="http://schemas.microsoft.com/office/drawing/2014/main" id="{8402D22F-1B17-4BA9-BF18-9E8080FBF93B}"/>
              </a:ext>
            </a:extLst>
          </p:cNvPr>
          <p:cNvSpPr/>
          <p:nvPr/>
        </p:nvSpPr>
        <p:spPr>
          <a:xfrm>
            <a:off x="696913" y="5148263"/>
            <a:ext cx="1035050" cy="1036637"/>
          </a:xfrm>
          <a:prstGeom prst="ellipse">
            <a:avLst/>
          </a:pr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5"/>
          <p:cNvSpPr>
            <a:spLocks noGrp="1"/>
          </p:cNvSpPr>
          <p:nvPr>
            <p:ph type="title"/>
          </p:nvPr>
        </p:nvSpPr>
        <p:spPr>
          <a:xfrm>
            <a:off x="457200" y="485775"/>
            <a:ext cx="8220075" cy="1747838"/>
          </a:xfrm>
        </p:spPr>
        <p:txBody>
          <a:bodyPr/>
          <a:lstStyle/>
          <a:p>
            <a:pPr algn="ctr" eaLnBrk="1" hangingPunct="1"/>
            <a:r>
              <a:rPr lang="en-GB" altLang="en-US" smtClean="0"/>
              <a:t>How Are Fizzy Drinks Made?</a:t>
            </a:r>
          </a:p>
        </p:txBody>
      </p:sp>
      <p:sp>
        <p:nvSpPr>
          <p:cNvPr id="15363" name="Rectangle 6"/>
          <p:cNvSpPr>
            <a:spLocks noChangeArrowheads="1"/>
          </p:cNvSpPr>
          <p:nvPr/>
        </p:nvSpPr>
        <p:spPr bwMode="auto">
          <a:xfrm>
            <a:off x="871538" y="2087563"/>
            <a:ext cx="6969125"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nSpc>
                <a:spcPct val="100000"/>
              </a:lnSpc>
              <a:spcBef>
                <a:spcPct val="0"/>
              </a:spcBef>
              <a:buFont typeface="Arial" panose="020B0604020202020204" pitchFamily="34" charset="0"/>
              <a:buNone/>
            </a:pPr>
            <a:r>
              <a:rPr lang="en-GB" altLang="en-US">
                <a:solidFill>
                  <a:schemeClr val="tx1"/>
                </a:solidFill>
              </a:rPr>
              <a:t>Fizzy drinks are made by adding carbon dioxide to liquid under huge pressure. The carbon dioxide dissolves in the liquid and settles in the space above the liquid in the bottle or can.</a:t>
            </a:r>
          </a:p>
        </p:txBody>
      </p:sp>
      <p:grpSp>
        <p:nvGrpSpPr>
          <p:cNvPr id="15364" name="Group 9"/>
          <p:cNvGrpSpPr>
            <a:grpSpLocks/>
          </p:cNvGrpSpPr>
          <p:nvPr/>
        </p:nvGrpSpPr>
        <p:grpSpPr bwMode="auto">
          <a:xfrm>
            <a:off x="641350" y="5168900"/>
            <a:ext cx="1130300" cy="998538"/>
            <a:chOff x="7432084" y="5295883"/>
            <a:chExt cx="1130263" cy="998722"/>
          </a:xfrm>
        </p:grpSpPr>
        <p:sp>
          <p:nvSpPr>
            <p:cNvPr id="11" name="Oval 10">
              <a:extLst>
                <a:ext uri="{FF2B5EF4-FFF2-40B4-BE49-F238E27FC236}">
                  <a16:creationId xmlns:a16="http://schemas.microsoft.com/office/drawing/2014/main" id="{24BE6425-BF6F-4B98-867A-07E2505F11B6}"/>
                </a:ext>
              </a:extLst>
            </p:cNvPr>
            <p:cNvSpPr/>
            <p:nvPr/>
          </p:nvSpPr>
          <p:spPr>
            <a:xfrm>
              <a:off x="7509869" y="5295883"/>
              <a:ext cx="1000092" cy="998722"/>
            </a:xfrm>
            <a:prstGeom prst="ellipse">
              <a:avLst/>
            </a:prstGeom>
            <a:solidFill>
              <a:srgbClr val="709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5369" name="TextBox 11"/>
            <p:cNvSpPr txBox="1">
              <a:spLocks noChangeArrowheads="1"/>
            </p:cNvSpPr>
            <p:nvPr/>
          </p:nvSpPr>
          <p:spPr bwMode="auto">
            <a:xfrm>
              <a:off x="7432084" y="5576642"/>
              <a:ext cx="113026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a:lnSpc>
                  <a:spcPct val="100000"/>
                </a:lnSpc>
                <a:spcBef>
                  <a:spcPct val="0"/>
                </a:spcBef>
                <a:buFontTx/>
                <a:buNone/>
              </a:pPr>
              <a:r>
                <a:rPr lang="en-GB" altLang="en-US" sz="2400" b="1">
                  <a:solidFill>
                    <a:schemeClr val="bg1"/>
                  </a:solidFill>
                </a:rPr>
                <a:t>Back</a:t>
              </a:r>
            </a:p>
          </p:txBody>
        </p:sp>
      </p:grpSp>
      <p:sp>
        <p:nvSpPr>
          <p:cNvPr id="15365" name="Rectangle 1"/>
          <p:cNvSpPr>
            <a:spLocks noChangeArrowheads="1"/>
          </p:cNvSpPr>
          <p:nvPr/>
        </p:nvSpPr>
        <p:spPr bwMode="auto">
          <a:xfrm>
            <a:off x="871538" y="3384550"/>
            <a:ext cx="4572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When the container is opened, the pressure decreases and the gas escapes quickly,  making a hissing sound. The bubbles appear as the carbon dioxide turns into gas. </a:t>
            </a:r>
          </a:p>
        </p:txBody>
      </p:sp>
      <p:pic>
        <p:nvPicPr>
          <p:cNvPr id="15366"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29238" y="2916238"/>
            <a:ext cx="271145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Oval 12">
            <a:hlinkClick r:id="rId3" action="ppaction://hlinksldjump"/>
            <a:extLst>
              <a:ext uri="{FF2B5EF4-FFF2-40B4-BE49-F238E27FC236}">
                <a16:creationId xmlns:a16="http://schemas.microsoft.com/office/drawing/2014/main" id="{BBA218E4-BC74-4324-A09A-94ADB0A62F2E}"/>
              </a:ext>
            </a:extLst>
          </p:cNvPr>
          <p:cNvSpPr/>
          <p:nvPr/>
        </p:nvSpPr>
        <p:spPr>
          <a:xfrm>
            <a:off x="696913" y="5148263"/>
            <a:ext cx="1035050" cy="1036637"/>
          </a:xfrm>
          <a:prstGeom prst="ellipse">
            <a:avLst/>
          </a:prstGeom>
          <a:solidFill>
            <a:schemeClr val="bg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5"/>
          <p:cNvSpPr>
            <a:spLocks noGrp="1"/>
          </p:cNvSpPr>
          <p:nvPr>
            <p:ph type="title"/>
          </p:nvPr>
        </p:nvSpPr>
        <p:spPr>
          <a:xfrm>
            <a:off x="457200" y="485775"/>
            <a:ext cx="8220075" cy="1165225"/>
          </a:xfrm>
        </p:spPr>
        <p:txBody>
          <a:bodyPr/>
          <a:lstStyle/>
          <a:p>
            <a:pPr eaLnBrk="1" hangingPunct="1"/>
            <a:r>
              <a:rPr lang="en-GB" altLang="en-US" smtClean="0"/>
              <a:t>Bubbles of Gas</a:t>
            </a:r>
          </a:p>
        </p:txBody>
      </p:sp>
      <p:sp>
        <p:nvSpPr>
          <p:cNvPr id="13" name="Rectangle 12">
            <a:extLst>
              <a:ext uri="{FF2B5EF4-FFF2-40B4-BE49-F238E27FC236}">
                <a16:creationId xmlns:a16="http://schemas.microsoft.com/office/drawing/2014/main" id="{2A82A6A3-5E9D-43A4-A4A7-22F985176371}"/>
              </a:ext>
            </a:extLst>
          </p:cNvPr>
          <p:cNvSpPr/>
          <p:nvPr/>
        </p:nvSpPr>
        <p:spPr>
          <a:xfrm>
            <a:off x="755650" y="1643063"/>
            <a:ext cx="5183188" cy="4449762"/>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b="1" dirty="0"/>
          </a:p>
        </p:txBody>
      </p:sp>
      <p:sp>
        <p:nvSpPr>
          <p:cNvPr id="16388" name="Content Placeholder 7"/>
          <p:cNvSpPr>
            <a:spLocks noGrp="1"/>
          </p:cNvSpPr>
          <p:nvPr>
            <p:ph idx="1"/>
          </p:nvPr>
        </p:nvSpPr>
        <p:spPr>
          <a:xfrm>
            <a:off x="755650" y="1651000"/>
            <a:ext cx="5183188" cy="4441825"/>
          </a:xfrm>
        </p:spPr>
        <p:txBody>
          <a:bodyPr anchor="ctr"/>
          <a:lstStyle/>
          <a:p>
            <a:pPr marL="0" indent="0" eaLnBrk="1" hangingPunct="1">
              <a:lnSpc>
                <a:spcPct val="110000"/>
              </a:lnSpc>
              <a:buFont typeface="Arial" panose="020B0604020202020204" pitchFamily="34" charset="0"/>
              <a:buNone/>
            </a:pPr>
            <a:r>
              <a:rPr lang="en-GB" altLang="en-US" smtClean="0"/>
              <a:t>Carbon dioxide can be very useful.</a:t>
            </a:r>
          </a:p>
          <a:p>
            <a:pPr marL="0" indent="0" eaLnBrk="1" hangingPunct="1">
              <a:lnSpc>
                <a:spcPct val="110000"/>
              </a:lnSpc>
              <a:buFont typeface="Arial" panose="020B0604020202020204" pitchFamily="34" charset="0"/>
              <a:buNone/>
            </a:pPr>
            <a:r>
              <a:rPr lang="en-GB" altLang="en-US" smtClean="0"/>
              <a:t>Some fire extinguishers use carbon dioxide to cool flames and to stop oxygen getting to the fire.</a:t>
            </a:r>
          </a:p>
          <a:p>
            <a:pPr marL="0" indent="0" eaLnBrk="1" hangingPunct="1">
              <a:lnSpc>
                <a:spcPct val="110000"/>
              </a:lnSpc>
              <a:buFont typeface="Arial" panose="020B0604020202020204" pitchFamily="34" charset="0"/>
              <a:buNone/>
            </a:pPr>
            <a:r>
              <a:rPr lang="en-GB" altLang="en-US" smtClean="0"/>
              <a:t>Carbon dioxide freezes at -78°C, and it becomes a solid called dry ice. It is used to transport food that needs to be kept cool and fresh, such as on aeroplanes and trains.</a:t>
            </a:r>
          </a:p>
          <a:p>
            <a:pPr marL="0" indent="0" eaLnBrk="1" hangingPunct="1">
              <a:lnSpc>
                <a:spcPct val="110000"/>
              </a:lnSpc>
              <a:buFont typeface="Arial" panose="020B0604020202020204" pitchFamily="34" charset="0"/>
              <a:buNone/>
            </a:pPr>
            <a:r>
              <a:rPr lang="en-GB" altLang="en-US" smtClean="0"/>
              <a:t>And as you have read, carbon dioxide is dissolved in water to create fizzy drinks.</a:t>
            </a:r>
          </a:p>
        </p:txBody>
      </p:sp>
      <p:sp>
        <p:nvSpPr>
          <p:cNvPr id="21" name="Rectangle 20">
            <a:extLst>
              <a:ext uri="{FF2B5EF4-FFF2-40B4-BE49-F238E27FC236}">
                <a16:creationId xmlns:a16="http://schemas.microsoft.com/office/drawing/2014/main" id="{BF583958-44EB-4946-9B6D-EA8E9CF1843B}"/>
              </a:ext>
            </a:extLst>
          </p:cNvPr>
          <p:cNvSpPr/>
          <p:nvPr/>
        </p:nvSpPr>
        <p:spPr>
          <a:xfrm>
            <a:off x="6029325" y="1643063"/>
            <a:ext cx="2359025" cy="4449762"/>
          </a:xfrm>
          <a:prstGeom prst="rect">
            <a:avLst/>
          </a:prstGeom>
          <a:solidFill>
            <a:srgbClr val="7095A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6390"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27713" y="1498600"/>
            <a:ext cx="2679700" cy="452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AF94425-1925-44C3-8487-5B9DD9A0119E}"/>
              </a:ext>
            </a:extLst>
          </p:cNvPr>
          <p:cNvSpPr/>
          <p:nvPr/>
        </p:nvSpPr>
        <p:spPr>
          <a:xfrm>
            <a:off x="750888" y="2620963"/>
            <a:ext cx="2517775" cy="3460750"/>
          </a:xfrm>
          <a:prstGeom prst="rect">
            <a:avLst/>
          </a:prstGeom>
          <a:solidFill>
            <a:srgbClr val="A7E6DE"/>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9" name="Rectangle 28">
            <a:extLst>
              <a:ext uri="{FF2B5EF4-FFF2-40B4-BE49-F238E27FC236}">
                <a16:creationId xmlns:a16="http://schemas.microsoft.com/office/drawing/2014/main" id="{876471C2-50E6-468F-A1A1-BEE39894129A}"/>
              </a:ext>
            </a:extLst>
          </p:cNvPr>
          <p:cNvSpPr/>
          <p:nvPr/>
        </p:nvSpPr>
        <p:spPr>
          <a:xfrm>
            <a:off x="3311525" y="2620963"/>
            <a:ext cx="2517775" cy="3460750"/>
          </a:xfrm>
          <a:prstGeom prst="rect">
            <a:avLst/>
          </a:prstGeom>
          <a:solidFill>
            <a:srgbClr val="A7E6DE"/>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 name="Rectangle 29">
            <a:extLst>
              <a:ext uri="{FF2B5EF4-FFF2-40B4-BE49-F238E27FC236}">
                <a16:creationId xmlns:a16="http://schemas.microsoft.com/office/drawing/2014/main" id="{59CED830-8945-4B1B-9405-FF69AE383417}"/>
              </a:ext>
            </a:extLst>
          </p:cNvPr>
          <p:cNvSpPr/>
          <p:nvPr/>
        </p:nvSpPr>
        <p:spPr>
          <a:xfrm>
            <a:off x="5873750" y="2620963"/>
            <a:ext cx="2516188" cy="3460750"/>
          </a:xfrm>
          <a:prstGeom prst="rect">
            <a:avLst/>
          </a:prstGeom>
          <a:solidFill>
            <a:srgbClr val="A7E6DE"/>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Rectangle 16">
            <a:extLst>
              <a:ext uri="{FF2B5EF4-FFF2-40B4-BE49-F238E27FC236}">
                <a16:creationId xmlns:a16="http://schemas.microsoft.com/office/drawing/2014/main" id="{6AFE01BF-3937-41E2-B4B3-031C025AC1E4}"/>
              </a:ext>
            </a:extLst>
          </p:cNvPr>
          <p:cNvSpPr/>
          <p:nvPr/>
        </p:nvSpPr>
        <p:spPr>
          <a:xfrm>
            <a:off x="755650" y="1643063"/>
            <a:ext cx="7632700" cy="936625"/>
          </a:xfrm>
          <a:prstGeom prst="rect">
            <a:avLst/>
          </a:prstGeom>
          <a:solidFill>
            <a:srgbClr val="D3F3EF"/>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4" name="Title 5"/>
          <p:cNvSpPr>
            <a:spLocks noGrp="1"/>
          </p:cNvSpPr>
          <p:nvPr>
            <p:ph type="title"/>
          </p:nvPr>
        </p:nvSpPr>
        <p:spPr>
          <a:xfrm>
            <a:off x="457200" y="485775"/>
            <a:ext cx="8220075" cy="1165225"/>
          </a:xfrm>
        </p:spPr>
        <p:txBody>
          <a:bodyPr/>
          <a:lstStyle/>
          <a:p>
            <a:pPr eaLnBrk="1" hangingPunct="1"/>
            <a:r>
              <a:rPr lang="en-GB" altLang="en-US" sz="3600" smtClean="0"/>
              <a:t>Do Gases Weigh Anything?</a:t>
            </a:r>
          </a:p>
        </p:txBody>
      </p:sp>
      <p:sp>
        <p:nvSpPr>
          <p:cNvPr id="17415" name="Content Placeholder 7"/>
          <p:cNvSpPr>
            <a:spLocks/>
          </p:cNvSpPr>
          <p:nvPr/>
        </p:nvSpPr>
        <p:spPr bwMode="auto">
          <a:xfrm>
            <a:off x="3311525" y="4649788"/>
            <a:ext cx="2517775" cy="14319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10000"/>
              </a:lnSpc>
              <a:buFont typeface="Arial" panose="020B0604020202020204" pitchFamily="34" charset="0"/>
              <a:buNone/>
            </a:pPr>
            <a:r>
              <a:rPr lang="en-GB" altLang="en-US"/>
              <a:t>Gas has no weight because it is invisible.</a:t>
            </a:r>
          </a:p>
        </p:txBody>
      </p:sp>
      <p:sp>
        <p:nvSpPr>
          <p:cNvPr id="17416" name="Content Placeholder 7"/>
          <p:cNvSpPr>
            <a:spLocks/>
          </p:cNvSpPr>
          <p:nvPr/>
        </p:nvSpPr>
        <p:spPr bwMode="auto">
          <a:xfrm>
            <a:off x="5883275" y="4649788"/>
            <a:ext cx="2505075" cy="14319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10000"/>
              </a:lnSpc>
              <a:buFont typeface="Arial" panose="020B0604020202020204" pitchFamily="34" charset="0"/>
              <a:buNone/>
            </a:pPr>
            <a:r>
              <a:rPr lang="en-GB" altLang="en-US"/>
              <a:t>A gas does have weight because it is a material.</a:t>
            </a:r>
          </a:p>
        </p:txBody>
      </p:sp>
      <p:sp>
        <p:nvSpPr>
          <p:cNvPr id="17417" name="Content Placeholder 7"/>
          <p:cNvSpPr>
            <a:spLocks/>
          </p:cNvSpPr>
          <p:nvPr/>
        </p:nvSpPr>
        <p:spPr bwMode="auto">
          <a:xfrm>
            <a:off x="750888" y="4649788"/>
            <a:ext cx="2517775" cy="14319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10000"/>
              </a:lnSpc>
              <a:buFont typeface="Arial" panose="020B0604020202020204" pitchFamily="34" charset="0"/>
              <a:buNone/>
            </a:pPr>
            <a:r>
              <a:rPr lang="en-GB" altLang="en-US"/>
              <a:t>Gases are lighter than air, so they do not weigh anything.</a:t>
            </a:r>
          </a:p>
        </p:txBody>
      </p:sp>
      <p:pic>
        <p:nvPicPr>
          <p:cNvPr id="1741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33788" y="2722563"/>
            <a:ext cx="1927225" cy="192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9"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50925" y="2722563"/>
            <a:ext cx="1927225" cy="192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0"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65850" y="2722563"/>
            <a:ext cx="1927225" cy="1927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1" name="Content Placeholder 7"/>
          <p:cNvSpPr>
            <a:spLocks noGrp="1"/>
          </p:cNvSpPr>
          <p:nvPr>
            <p:ph idx="1"/>
          </p:nvPr>
        </p:nvSpPr>
        <p:spPr>
          <a:xfrm>
            <a:off x="755650" y="1651000"/>
            <a:ext cx="7632700" cy="928688"/>
          </a:xfrm>
        </p:spPr>
        <p:txBody>
          <a:bodyPr anchor="ctr"/>
          <a:lstStyle/>
          <a:p>
            <a:pPr marL="0" indent="0" eaLnBrk="1" hangingPunct="1">
              <a:lnSpc>
                <a:spcPct val="110000"/>
              </a:lnSpc>
              <a:buFont typeface="Arial" panose="020B0604020202020204" pitchFamily="34" charset="0"/>
              <a:buNone/>
            </a:pPr>
            <a:r>
              <a:rPr lang="en-GB" altLang="en-US" smtClean="0"/>
              <a:t>These children are talking about the weight of gas. Who do you agree with?</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51">
            <a:extLst>
              <a:ext uri="{FF2B5EF4-FFF2-40B4-BE49-F238E27FC236}">
                <a16:creationId xmlns:a16="http://schemas.microsoft.com/office/drawing/2014/main" id="{D2995518-8FAA-41E7-BDB3-99A7F2E06294}"/>
              </a:ext>
            </a:extLst>
          </p:cNvPr>
          <p:cNvSpPr/>
          <p:nvPr/>
        </p:nvSpPr>
        <p:spPr>
          <a:xfrm>
            <a:off x="755650" y="3868738"/>
            <a:ext cx="3776663" cy="2224087"/>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8435" name="Title 5"/>
          <p:cNvSpPr>
            <a:spLocks noGrp="1"/>
          </p:cNvSpPr>
          <p:nvPr>
            <p:ph type="title"/>
          </p:nvPr>
        </p:nvSpPr>
        <p:spPr>
          <a:xfrm>
            <a:off x="457200" y="485775"/>
            <a:ext cx="8220075" cy="1165225"/>
          </a:xfrm>
        </p:spPr>
        <p:txBody>
          <a:bodyPr/>
          <a:lstStyle/>
          <a:p>
            <a:pPr eaLnBrk="1" hangingPunct="1"/>
            <a:r>
              <a:rPr lang="en-GB" altLang="en-US" sz="3600" smtClean="0"/>
              <a:t>Do Gases Weigh Anything?</a:t>
            </a:r>
          </a:p>
        </p:txBody>
      </p:sp>
      <p:sp>
        <p:nvSpPr>
          <p:cNvPr id="13" name="Rectangle 12">
            <a:extLst>
              <a:ext uri="{FF2B5EF4-FFF2-40B4-BE49-F238E27FC236}">
                <a16:creationId xmlns:a16="http://schemas.microsoft.com/office/drawing/2014/main" id="{3D7E01C4-C247-45D5-A22A-7FC0715D4029}"/>
              </a:ext>
            </a:extLst>
          </p:cNvPr>
          <p:cNvSpPr/>
          <p:nvPr/>
        </p:nvSpPr>
        <p:spPr>
          <a:xfrm>
            <a:off x="755650" y="1643063"/>
            <a:ext cx="3776663" cy="2151062"/>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b="1" dirty="0"/>
          </a:p>
        </p:txBody>
      </p:sp>
      <p:sp>
        <p:nvSpPr>
          <p:cNvPr id="18437" name="Content Placeholder 7"/>
          <p:cNvSpPr>
            <a:spLocks noGrp="1"/>
          </p:cNvSpPr>
          <p:nvPr>
            <p:ph idx="1"/>
          </p:nvPr>
        </p:nvSpPr>
        <p:spPr>
          <a:xfrm>
            <a:off x="755650" y="1651000"/>
            <a:ext cx="3776663" cy="2143125"/>
          </a:xfrm>
        </p:spPr>
        <p:txBody>
          <a:bodyPr anchor="ctr"/>
          <a:lstStyle/>
          <a:p>
            <a:pPr marL="0" indent="0" eaLnBrk="1" hangingPunct="1">
              <a:lnSpc>
                <a:spcPct val="110000"/>
              </a:lnSpc>
              <a:buFont typeface="Arial" panose="020B0604020202020204" pitchFamily="34" charset="0"/>
              <a:buNone/>
            </a:pPr>
            <a:r>
              <a:rPr lang="en-GB" altLang="en-US" smtClean="0"/>
              <a:t>Watch this film to see some children thinking about this question by wondering about whether the bubbles of gas in a fizzy drink affect its weight.</a:t>
            </a:r>
          </a:p>
        </p:txBody>
      </p:sp>
      <p:pic>
        <p:nvPicPr>
          <p:cNvPr id="18438"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a:extLst>
              <a:ext uri="{FF2B5EF4-FFF2-40B4-BE49-F238E27FC236}">
                <a16:creationId xmlns:a16="http://schemas.microsoft.com/office/drawing/2014/main" id="{46C6B51E-9BAD-49DC-AB49-F7368D8111CE}"/>
              </a:ext>
            </a:extLst>
          </p:cNvPr>
          <p:cNvPicPr>
            <a:picLocks noChangeAspect="1"/>
          </p:cNvPicPr>
          <p:nvPr/>
        </p:nvPicPr>
        <p:blipFill>
          <a:blip r:embed="rId3"/>
          <a:stretch>
            <a:fillRect/>
          </a:stretch>
        </p:blipFill>
        <p:spPr>
          <a:xfrm>
            <a:off x="850900" y="3978275"/>
            <a:ext cx="3586163" cy="2003425"/>
          </a:xfrm>
          <a:prstGeom prst="rect">
            <a:avLst/>
          </a:prstGeom>
          <a:ln w="19050">
            <a:solidFill>
              <a:schemeClr val="accent5">
                <a:lumMod val="50000"/>
              </a:schemeClr>
            </a:solidFill>
          </a:ln>
        </p:spPr>
      </p:pic>
      <p:pic>
        <p:nvPicPr>
          <p:cNvPr id="18440" name="Picture 17">
            <a:hlinkClick r:id="rId4"/>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25475" y="5345113"/>
            <a:ext cx="854075" cy="852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Rectangle 19">
            <a:extLst>
              <a:ext uri="{FF2B5EF4-FFF2-40B4-BE49-F238E27FC236}">
                <a16:creationId xmlns:a16="http://schemas.microsoft.com/office/drawing/2014/main" id="{DE4A3D83-373C-437F-A6D3-67B966B171C4}"/>
              </a:ext>
            </a:extLst>
          </p:cNvPr>
          <p:cNvSpPr/>
          <p:nvPr/>
        </p:nvSpPr>
        <p:spPr>
          <a:xfrm>
            <a:off x="4625975" y="1651000"/>
            <a:ext cx="3776663" cy="4441825"/>
          </a:xfrm>
          <a:prstGeom prst="rect">
            <a:avLst/>
          </a:prstGeom>
          <a:solidFill>
            <a:srgbClr val="A7E6D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8442" name="Group 10"/>
          <p:cNvGrpSpPr>
            <a:grpSpLocks/>
          </p:cNvGrpSpPr>
          <p:nvPr/>
        </p:nvGrpSpPr>
        <p:grpSpPr bwMode="auto">
          <a:xfrm>
            <a:off x="5438775" y="1682750"/>
            <a:ext cx="2700338" cy="4346575"/>
            <a:chOff x="5398806" y="1682269"/>
            <a:chExt cx="2700216" cy="4346323"/>
          </a:xfrm>
        </p:grpSpPr>
        <p:pic>
          <p:nvPicPr>
            <p:cNvPr id="18443" name="Picture 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398806" y="1682269"/>
              <a:ext cx="1239185" cy="42079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4" name="Picture 8"/>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671077" y="4087175"/>
              <a:ext cx="1427945" cy="1786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5" name="Picture 9"/>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087259" y="4482515"/>
              <a:ext cx="1039652" cy="1546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22983C86-606B-405E-BBB3-329664FFBB73}"/>
              </a:ext>
            </a:extLst>
          </p:cNvPr>
          <p:cNvSpPr/>
          <p:nvPr/>
        </p:nvSpPr>
        <p:spPr>
          <a:xfrm>
            <a:off x="2116138" y="1643063"/>
            <a:ext cx="6272212" cy="1989137"/>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59" name="Content Placeholder 7"/>
          <p:cNvSpPr>
            <a:spLocks/>
          </p:cNvSpPr>
          <p:nvPr/>
        </p:nvSpPr>
        <p:spPr bwMode="auto">
          <a:xfrm>
            <a:off x="2674938" y="1481138"/>
            <a:ext cx="5713412" cy="23463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10000"/>
              </a:lnSpc>
              <a:buFont typeface="Arial" panose="020B0604020202020204" pitchFamily="34" charset="0"/>
              <a:buNone/>
            </a:pPr>
            <a:r>
              <a:rPr lang="en-GB" altLang="en-US"/>
              <a:t>This is Maya. She weighed a glass of fizzy lemonade. It weighed 173.1g. Gently, she swirled the glass around to make the liquid flat, in other words, to remove the carbon dioxide. She weighed the glass again and this time it weighed 172.6g. The drink was </a:t>
            </a:r>
            <a:r>
              <a:rPr lang="en-GB" altLang="en-US" b="1"/>
              <a:t>lighter</a:t>
            </a:r>
            <a:r>
              <a:rPr lang="en-GB" altLang="en-US"/>
              <a:t> after the gas had been removed. </a:t>
            </a:r>
          </a:p>
        </p:txBody>
      </p:sp>
      <p:pic>
        <p:nvPicPr>
          <p:cNvPr id="19460" name="Picture 2"/>
          <p:cNvPicPr>
            <a:picLocks noChangeAspect="1"/>
          </p:cNvPicPr>
          <p:nvPr/>
        </p:nvPicPr>
        <p:blipFill>
          <a:blip r:embed="rId2">
            <a:extLst>
              <a:ext uri="{28A0092B-C50C-407E-A947-70E740481C1C}">
                <a14:useLocalDpi xmlns:a14="http://schemas.microsoft.com/office/drawing/2010/main" val="0"/>
              </a:ext>
            </a:extLst>
          </a:blip>
          <a:srcRect b="18684"/>
          <a:stretch>
            <a:fillRect/>
          </a:stretch>
        </p:blipFill>
        <p:spPr bwMode="auto">
          <a:xfrm>
            <a:off x="755650" y="1450975"/>
            <a:ext cx="2205038" cy="247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Title 5"/>
          <p:cNvSpPr>
            <a:spLocks noGrp="1"/>
          </p:cNvSpPr>
          <p:nvPr>
            <p:ph type="title"/>
          </p:nvPr>
        </p:nvSpPr>
        <p:spPr>
          <a:xfrm>
            <a:off x="457200" y="485775"/>
            <a:ext cx="8220075" cy="1165225"/>
          </a:xfrm>
        </p:spPr>
        <p:txBody>
          <a:bodyPr/>
          <a:lstStyle/>
          <a:p>
            <a:pPr algn="ctr" eaLnBrk="1" hangingPunct="1"/>
            <a:r>
              <a:rPr lang="en-GB" altLang="en-US" sz="3600" smtClean="0"/>
              <a:t>Do Gases Weigh Anything?</a:t>
            </a:r>
          </a:p>
        </p:txBody>
      </p:sp>
      <p:pic>
        <p:nvPicPr>
          <p:cNvPr id="19462" name="Pair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0">
            <a:extLst>
              <a:ext uri="{FF2B5EF4-FFF2-40B4-BE49-F238E27FC236}">
                <a16:creationId xmlns:a16="http://schemas.microsoft.com/office/drawing/2014/main" id="{8C53FAF3-7F90-4002-B34E-03BF6CF3B7B9}"/>
              </a:ext>
            </a:extLst>
          </p:cNvPr>
          <p:cNvSpPr/>
          <p:nvPr/>
        </p:nvSpPr>
        <p:spPr>
          <a:xfrm>
            <a:off x="755650" y="3857625"/>
            <a:ext cx="5032375" cy="2235200"/>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9464" name="Content Placeholder 7"/>
          <p:cNvSpPr>
            <a:spLocks/>
          </p:cNvSpPr>
          <p:nvPr/>
        </p:nvSpPr>
        <p:spPr bwMode="auto">
          <a:xfrm>
            <a:off x="758825" y="3598863"/>
            <a:ext cx="4494213" cy="16113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This shows that the gas in the fizzy drink, carbon dioxide, does have a weight.</a:t>
            </a:r>
          </a:p>
          <a:p>
            <a:pPr>
              <a:lnSpc>
                <a:spcPct val="100000"/>
              </a:lnSpc>
              <a:spcBef>
                <a:spcPct val="0"/>
              </a:spcBef>
              <a:buFontTx/>
              <a:buNone/>
            </a:pPr>
            <a:r>
              <a:rPr lang="en-GB" altLang="en-US" b="1">
                <a:solidFill>
                  <a:schemeClr val="tx1"/>
                </a:solidFill>
              </a:rPr>
              <a:t>Do Gases Weigh Anything?</a:t>
            </a:r>
          </a:p>
        </p:txBody>
      </p:sp>
      <p:grpSp>
        <p:nvGrpSpPr>
          <p:cNvPr id="19465" name="Group 1"/>
          <p:cNvGrpSpPr>
            <a:grpSpLocks/>
          </p:cNvGrpSpPr>
          <p:nvPr/>
        </p:nvGrpSpPr>
        <p:grpSpPr bwMode="auto">
          <a:xfrm>
            <a:off x="5661025" y="3794125"/>
            <a:ext cx="2900363" cy="2006600"/>
            <a:chOff x="5184161" y="3429000"/>
            <a:chExt cx="3287033" cy="2274248"/>
          </a:xfrm>
        </p:grpSpPr>
        <p:pic>
          <p:nvPicPr>
            <p:cNvPr id="19467"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185121">
              <a:off x="7050608" y="4702016"/>
              <a:ext cx="898922" cy="768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8"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rot="1875655">
              <a:off x="5950371" y="4772068"/>
              <a:ext cx="1089718" cy="931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9" name="Picture 1"/>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3025584">
              <a:off x="6343688" y="3281626"/>
              <a:ext cx="967979" cy="32870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0"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835490" y="3429000"/>
              <a:ext cx="1089718" cy="931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 name="Content Placeholder 7"/>
          <p:cNvSpPr>
            <a:spLocks/>
          </p:cNvSpPr>
          <p:nvPr/>
        </p:nvSpPr>
        <p:spPr bwMode="auto">
          <a:xfrm>
            <a:off x="758825" y="4679950"/>
            <a:ext cx="5151438" cy="1611313"/>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b="1">
                <a:solidFill>
                  <a:schemeClr val="tx1"/>
                </a:solidFill>
              </a:rPr>
              <a:t>Answer: </a:t>
            </a:r>
            <a:r>
              <a:rPr lang="en-GB" altLang="en-US">
                <a:solidFill>
                  <a:schemeClr val="tx1"/>
                </a:solidFill>
              </a:rPr>
              <a:t>The glass of fizzy lemonade was heavier than the flat drink because it contained carbon dioxide. Some gases are lighter than air and some are heavier. Carbon dioxide is heavier than air.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p:cNvPicPr>
          <p:nvPr/>
        </p:nvPicPr>
        <p:blipFill>
          <a:blip r:embed="rId2">
            <a:extLst>
              <a:ext uri="{28A0092B-C50C-407E-A947-70E740481C1C}">
                <a14:useLocalDpi xmlns:a14="http://schemas.microsoft.com/office/drawing/2010/main" val="0"/>
              </a:ext>
            </a:extLst>
          </a:blip>
          <a:srcRect b="18684"/>
          <a:stretch>
            <a:fillRect/>
          </a:stretch>
        </p:blipFill>
        <p:spPr bwMode="auto">
          <a:xfrm>
            <a:off x="904875" y="1825625"/>
            <a:ext cx="2205038" cy="247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ectangle 15">
            <a:extLst>
              <a:ext uri="{FF2B5EF4-FFF2-40B4-BE49-F238E27FC236}">
                <a16:creationId xmlns:a16="http://schemas.microsoft.com/office/drawing/2014/main" id="{1EDE3F1A-DBD0-42CC-B51E-D3DA95CF2BC1}"/>
              </a:ext>
            </a:extLst>
          </p:cNvPr>
          <p:cNvSpPr/>
          <p:nvPr/>
        </p:nvSpPr>
        <p:spPr>
          <a:xfrm>
            <a:off x="752475" y="4303713"/>
            <a:ext cx="3048000" cy="1414462"/>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9461" name="Title 5">
            <a:extLst>
              <a:ext uri="{FF2B5EF4-FFF2-40B4-BE49-F238E27FC236}">
                <a16:creationId xmlns:a16="http://schemas.microsoft.com/office/drawing/2014/main" id="{9FB10614-2044-464E-A8A5-FE4F6E7C891C}"/>
              </a:ext>
            </a:extLst>
          </p:cNvPr>
          <p:cNvSpPr>
            <a:spLocks noGrp="1"/>
          </p:cNvSpPr>
          <p:nvPr>
            <p:ph type="title"/>
          </p:nvPr>
        </p:nvSpPr>
        <p:spPr>
          <a:xfrm>
            <a:off x="457200" y="485775"/>
            <a:ext cx="8220075" cy="1165225"/>
          </a:xfrm>
        </p:spPr>
        <p:txBody>
          <a:bodyPr>
            <a:normAutofit fontScale="90000"/>
          </a:bodyPr>
          <a:lstStyle/>
          <a:p>
            <a:pPr algn="ctr" eaLnBrk="1" hangingPunct="1">
              <a:defRPr/>
            </a:pPr>
            <a:r>
              <a:rPr lang="en-GB" altLang="en-US" sz="3600" dirty="0"/>
              <a:t>Comparing the</a:t>
            </a:r>
            <a:br>
              <a:rPr lang="en-GB" altLang="en-US" sz="3600" dirty="0"/>
            </a:br>
            <a:r>
              <a:rPr lang="en-GB" altLang="en-US" sz="3600" dirty="0"/>
              <a:t>Weight of Gases</a:t>
            </a:r>
          </a:p>
        </p:txBody>
      </p:sp>
      <p:pic>
        <p:nvPicPr>
          <p:cNvPr id="20485" name="Pairs"/>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6" name="Rectangle 1"/>
          <p:cNvSpPr>
            <a:spLocks noChangeArrowheads="1"/>
          </p:cNvSpPr>
          <p:nvPr/>
        </p:nvSpPr>
        <p:spPr bwMode="auto">
          <a:xfrm>
            <a:off x="1023938" y="4516438"/>
            <a:ext cx="2986087"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nSpc>
                <a:spcPct val="100000"/>
              </a:lnSpc>
              <a:spcBef>
                <a:spcPct val="0"/>
              </a:spcBef>
              <a:buFontTx/>
              <a:buNone/>
            </a:pPr>
            <a:r>
              <a:rPr lang="en-GB" altLang="en-US">
                <a:solidFill>
                  <a:schemeClr val="tx1"/>
                </a:solidFill>
              </a:rPr>
              <a:t>Maya wants to find the fizziest drink to serve to guests at her party.</a:t>
            </a:r>
          </a:p>
        </p:txBody>
      </p:sp>
      <p:sp>
        <p:nvSpPr>
          <p:cNvPr id="18" name="Rectangle 17">
            <a:extLst>
              <a:ext uri="{FF2B5EF4-FFF2-40B4-BE49-F238E27FC236}">
                <a16:creationId xmlns:a16="http://schemas.microsoft.com/office/drawing/2014/main" id="{A2D24D16-B297-44D4-AC3B-0B35EAE97CCB}"/>
              </a:ext>
            </a:extLst>
          </p:cNvPr>
          <p:cNvSpPr/>
          <p:nvPr/>
        </p:nvSpPr>
        <p:spPr>
          <a:xfrm>
            <a:off x="3878263" y="2025650"/>
            <a:ext cx="4613275" cy="3692525"/>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9" name="Rectangle 18">
            <a:extLst>
              <a:ext uri="{FF2B5EF4-FFF2-40B4-BE49-F238E27FC236}">
                <a16:creationId xmlns:a16="http://schemas.microsoft.com/office/drawing/2014/main" id="{B9510BA2-76D9-4213-B49D-405A87B467D7}"/>
              </a:ext>
            </a:extLst>
          </p:cNvPr>
          <p:cNvSpPr/>
          <p:nvPr/>
        </p:nvSpPr>
        <p:spPr>
          <a:xfrm>
            <a:off x="4021138" y="2441575"/>
            <a:ext cx="4470400" cy="2862263"/>
          </a:xfrm>
          <a:prstGeom prst="rect">
            <a:avLst/>
          </a:prstGeom>
        </p:spPr>
        <p:txBody>
          <a:bodyPr>
            <a:spAutoFit/>
          </a:bodyPr>
          <a:lstStyle/>
          <a:p>
            <a:pPr>
              <a:defRPr/>
            </a:pPr>
            <a:r>
              <a:rPr lang="en-GB" dirty="0"/>
              <a:t>What type of scientific enquiry do you think would be a good way for Maya to find out which drink is fizziest?</a:t>
            </a:r>
          </a:p>
          <a:p>
            <a:pPr>
              <a:defRPr/>
            </a:pPr>
            <a:endParaRPr lang="en-GB" dirty="0"/>
          </a:p>
          <a:p>
            <a:pPr>
              <a:defRPr/>
            </a:pPr>
            <a:r>
              <a:rPr lang="en-GB" dirty="0"/>
              <a:t>E.g.</a:t>
            </a:r>
          </a:p>
          <a:p>
            <a:pPr marL="285750" indent="-285750">
              <a:buFont typeface="Arial" panose="020B0604020202020204" pitchFamily="34" charset="0"/>
              <a:buChar char="•"/>
              <a:defRPr/>
            </a:pPr>
            <a:r>
              <a:rPr lang="en-GB" dirty="0"/>
              <a:t>observing;</a:t>
            </a:r>
          </a:p>
          <a:p>
            <a:pPr marL="285750" indent="-285750">
              <a:buFont typeface="Arial" panose="020B0604020202020204" pitchFamily="34" charset="0"/>
              <a:buChar char="•"/>
              <a:defRPr/>
            </a:pPr>
            <a:r>
              <a:rPr lang="en-GB" dirty="0"/>
              <a:t>noticing patterns;</a:t>
            </a:r>
          </a:p>
          <a:p>
            <a:pPr marL="285750" indent="-285750">
              <a:buFont typeface="Arial" panose="020B0604020202020204" pitchFamily="34" charset="0"/>
              <a:buChar char="•"/>
              <a:defRPr/>
            </a:pPr>
            <a:r>
              <a:rPr lang="en-GB" dirty="0"/>
              <a:t>grouping and classifying;</a:t>
            </a:r>
          </a:p>
          <a:p>
            <a:pPr marL="285750" indent="-285750">
              <a:buFont typeface="Arial" panose="020B0604020202020204" pitchFamily="34" charset="0"/>
              <a:buChar char="•"/>
              <a:defRPr/>
            </a:pPr>
            <a:r>
              <a:rPr lang="en-GB" dirty="0"/>
              <a:t>comparative and fair testing</a:t>
            </a:r>
          </a:p>
          <a:p>
            <a:pPr marL="285750" indent="-285750">
              <a:buFont typeface="Arial" panose="020B0604020202020204" pitchFamily="34" charset="0"/>
              <a:buChar char="•"/>
              <a:defRPr/>
            </a:pPr>
            <a:r>
              <a:rPr lang="en-GB" dirty="0"/>
              <a:t>researching from books or the internet.</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FAD1273-C1DE-4DAC-91D3-FE55B4059595}"/>
              </a:ext>
            </a:extLst>
          </p:cNvPr>
          <p:cNvSpPr/>
          <p:nvPr/>
        </p:nvSpPr>
        <p:spPr>
          <a:xfrm>
            <a:off x="755650" y="1643063"/>
            <a:ext cx="3783013" cy="4449762"/>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8" name="Rectangle 7">
            <a:extLst>
              <a:ext uri="{FF2B5EF4-FFF2-40B4-BE49-F238E27FC236}">
                <a16:creationId xmlns:a16="http://schemas.microsoft.com/office/drawing/2014/main" id="{D4FAFCB5-1CDD-4F44-AAE0-2F03F786B93E}"/>
              </a:ext>
            </a:extLst>
          </p:cNvPr>
          <p:cNvSpPr/>
          <p:nvPr/>
        </p:nvSpPr>
        <p:spPr>
          <a:xfrm>
            <a:off x="4605338" y="1643063"/>
            <a:ext cx="3783012" cy="4449762"/>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12" name="Title 5">
            <a:extLst>
              <a:ext uri="{FF2B5EF4-FFF2-40B4-BE49-F238E27FC236}">
                <a16:creationId xmlns:a16="http://schemas.microsoft.com/office/drawing/2014/main" id="{23FFE407-27D6-4D96-85BD-64A6E0C2A284}"/>
              </a:ext>
            </a:extLst>
          </p:cNvPr>
          <p:cNvSpPr>
            <a:spLocks noGrp="1"/>
          </p:cNvSpPr>
          <p:nvPr>
            <p:ph type="title"/>
          </p:nvPr>
        </p:nvSpPr>
        <p:spPr>
          <a:xfrm>
            <a:off x="457200" y="485775"/>
            <a:ext cx="8220075" cy="1165225"/>
          </a:xfrm>
        </p:spPr>
        <p:txBody>
          <a:bodyPr>
            <a:normAutofit fontScale="90000"/>
          </a:bodyPr>
          <a:lstStyle/>
          <a:p>
            <a:pPr algn="ctr" eaLnBrk="1" hangingPunct="1">
              <a:defRPr/>
            </a:pPr>
            <a:r>
              <a:rPr lang="en-GB" altLang="en-US" sz="3600"/>
              <a:t>Comparing the</a:t>
            </a:r>
            <a:br>
              <a:rPr lang="en-GB" altLang="en-US" sz="3600"/>
            </a:br>
            <a:r>
              <a:rPr lang="en-GB" altLang="en-US" sz="3600"/>
              <a:t>Weight of Gases</a:t>
            </a:r>
          </a:p>
        </p:txBody>
      </p:sp>
      <p:sp>
        <p:nvSpPr>
          <p:cNvPr id="21509" name="Content Placeholder 7"/>
          <p:cNvSpPr>
            <a:spLocks/>
          </p:cNvSpPr>
          <p:nvPr/>
        </p:nvSpPr>
        <p:spPr bwMode="auto">
          <a:xfrm>
            <a:off x="755650" y="1633538"/>
            <a:ext cx="3783013" cy="28813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buFont typeface="Arial" panose="020B0604020202020204" pitchFamily="34" charset="0"/>
              <a:buNone/>
            </a:pPr>
            <a:r>
              <a:rPr lang="en-GB" altLang="en-US"/>
              <a:t>You will carry out a fair and comparative test.</a:t>
            </a:r>
          </a:p>
          <a:p>
            <a:pPr eaLnBrk="1" hangingPunct="1">
              <a:lnSpc>
                <a:spcPct val="100000"/>
              </a:lnSpc>
              <a:buFont typeface="Arial" panose="020B0604020202020204" pitchFamily="34" charset="0"/>
              <a:buNone/>
            </a:pPr>
            <a:r>
              <a:rPr lang="en-GB" altLang="en-US"/>
              <a:t>You will weigh each fizzy drink, then shake it until it is flat and weigh it again.</a:t>
            </a:r>
          </a:p>
          <a:p>
            <a:pPr eaLnBrk="1" hangingPunct="1">
              <a:lnSpc>
                <a:spcPct val="100000"/>
              </a:lnSpc>
              <a:buFont typeface="Arial" panose="020B0604020202020204" pitchFamily="34" charset="0"/>
              <a:buNone/>
            </a:pPr>
            <a:r>
              <a:rPr lang="en-GB" altLang="en-US"/>
              <a:t>The difference between the two weights will tell you how much carbon dioxide is </a:t>
            </a:r>
            <a:br>
              <a:rPr lang="en-GB" altLang="en-US"/>
            </a:br>
            <a:r>
              <a:rPr lang="en-GB" altLang="en-US"/>
              <a:t>in each drink.</a:t>
            </a:r>
          </a:p>
          <a:p>
            <a:pPr eaLnBrk="1" hangingPunct="1">
              <a:lnSpc>
                <a:spcPct val="100000"/>
              </a:lnSpc>
              <a:buFont typeface="Arial" panose="020B0604020202020204" pitchFamily="34" charset="0"/>
              <a:buNone/>
            </a:pPr>
            <a:endParaRPr lang="en-GB" altLang="en-US"/>
          </a:p>
        </p:txBody>
      </p:sp>
      <p:sp>
        <p:nvSpPr>
          <p:cNvPr id="21510" name="Content Placeholder 7"/>
          <p:cNvSpPr>
            <a:spLocks/>
          </p:cNvSpPr>
          <p:nvPr/>
        </p:nvSpPr>
        <p:spPr bwMode="auto">
          <a:xfrm>
            <a:off x="4605338" y="1643063"/>
            <a:ext cx="3783012" cy="3284537"/>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10000"/>
              </a:lnSpc>
              <a:buFont typeface="Arial" panose="020B0604020202020204" pitchFamily="34" charset="0"/>
              <a:buNone/>
            </a:pPr>
            <a:r>
              <a:rPr lang="en-GB" altLang="en-US"/>
              <a:t>Use your Comparing Gases Activity Sheet to make your prediction, and answer the questions about your investigation.</a:t>
            </a:r>
          </a:p>
          <a:p>
            <a:pPr eaLnBrk="1" hangingPunct="1">
              <a:lnSpc>
                <a:spcPct val="110000"/>
              </a:lnSpc>
              <a:buFont typeface="Arial" panose="020B0604020202020204" pitchFamily="34" charset="0"/>
              <a:buNone/>
            </a:pPr>
            <a:r>
              <a:rPr lang="en-GB" altLang="en-US"/>
              <a:t>When you have gathered your results, come to a conclusion and recommend a drink for Maya to serve at her party.</a:t>
            </a:r>
          </a:p>
        </p:txBody>
      </p:sp>
      <p:grpSp>
        <p:nvGrpSpPr>
          <p:cNvPr id="21511" name="Group 20"/>
          <p:cNvGrpSpPr>
            <a:grpSpLocks/>
          </p:cNvGrpSpPr>
          <p:nvPr/>
        </p:nvGrpSpPr>
        <p:grpSpPr bwMode="auto">
          <a:xfrm>
            <a:off x="5289550" y="4622800"/>
            <a:ext cx="2414588" cy="1319213"/>
            <a:chOff x="5197220" y="4622575"/>
            <a:chExt cx="2415693" cy="1319001"/>
          </a:xfrm>
        </p:grpSpPr>
        <p:pic>
          <p:nvPicPr>
            <p:cNvPr id="21516"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284758">
              <a:off x="5197220" y="4661013"/>
              <a:ext cx="905301" cy="12805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1517"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52416" y="4622575"/>
              <a:ext cx="905301" cy="12805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21518" name="Picture 1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345301">
              <a:off x="6707612" y="4661013"/>
              <a:ext cx="905301" cy="128056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pic>
        <p:nvPicPr>
          <p:cNvPr id="21512" name="Pairs"/>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513" name="Group 10"/>
          <p:cNvGrpSpPr>
            <a:grpSpLocks/>
          </p:cNvGrpSpPr>
          <p:nvPr/>
        </p:nvGrpSpPr>
        <p:grpSpPr bwMode="auto">
          <a:xfrm>
            <a:off x="2432050" y="4135438"/>
            <a:ext cx="1884363" cy="1841500"/>
            <a:chOff x="1405231" y="3776174"/>
            <a:chExt cx="2252133" cy="2200659"/>
          </a:xfrm>
        </p:grpSpPr>
        <p:pic>
          <p:nvPicPr>
            <p:cNvPr id="21514" name="Picture 9"/>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405231" y="4734036"/>
              <a:ext cx="2252133" cy="1242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5" name="Picture 2"/>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51275" y="3776174"/>
              <a:ext cx="1211295" cy="1515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FAD1273-C1DE-4DAC-91D3-FE55B4059595}"/>
              </a:ext>
            </a:extLst>
          </p:cNvPr>
          <p:cNvSpPr/>
          <p:nvPr/>
        </p:nvSpPr>
        <p:spPr>
          <a:xfrm>
            <a:off x="755650" y="1643063"/>
            <a:ext cx="3783013" cy="4449762"/>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8" name="Rectangle 7">
            <a:extLst>
              <a:ext uri="{FF2B5EF4-FFF2-40B4-BE49-F238E27FC236}">
                <a16:creationId xmlns:a16="http://schemas.microsoft.com/office/drawing/2014/main" id="{D4FAFCB5-1CDD-4F44-AAE0-2F03F786B93E}"/>
              </a:ext>
            </a:extLst>
          </p:cNvPr>
          <p:cNvSpPr/>
          <p:nvPr/>
        </p:nvSpPr>
        <p:spPr>
          <a:xfrm>
            <a:off x="4605338" y="1643063"/>
            <a:ext cx="3783012" cy="4449762"/>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2532" name="Title 5"/>
          <p:cNvSpPr>
            <a:spLocks noGrp="1"/>
          </p:cNvSpPr>
          <p:nvPr>
            <p:ph type="title"/>
          </p:nvPr>
        </p:nvSpPr>
        <p:spPr>
          <a:xfrm>
            <a:off x="457200" y="485775"/>
            <a:ext cx="8220075" cy="1165225"/>
          </a:xfrm>
        </p:spPr>
        <p:txBody>
          <a:bodyPr/>
          <a:lstStyle/>
          <a:p>
            <a:pPr algn="ctr" eaLnBrk="1" hangingPunct="1"/>
            <a:r>
              <a:rPr lang="en-GB" altLang="en-US" sz="3600" smtClean="0"/>
              <a:t>Evaluating</a:t>
            </a:r>
          </a:p>
        </p:txBody>
      </p:sp>
      <p:sp>
        <p:nvSpPr>
          <p:cNvPr id="22533" name="Content Placeholder 7"/>
          <p:cNvSpPr>
            <a:spLocks/>
          </p:cNvSpPr>
          <p:nvPr/>
        </p:nvSpPr>
        <p:spPr bwMode="auto">
          <a:xfrm>
            <a:off x="755650" y="1633538"/>
            <a:ext cx="3783013" cy="28813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buFont typeface="Arial" panose="020B0604020202020204" pitchFamily="34" charset="0"/>
              <a:buNone/>
            </a:pPr>
            <a:r>
              <a:rPr lang="en-GB" altLang="en-US"/>
              <a:t>Can you think of any ways this investigation could be improved? Share your ideas with </a:t>
            </a:r>
            <a:br>
              <a:rPr lang="en-GB" altLang="en-US"/>
            </a:br>
            <a:r>
              <a:rPr lang="en-GB" altLang="en-US"/>
              <a:t>your partner.</a:t>
            </a:r>
          </a:p>
        </p:txBody>
      </p:sp>
      <p:sp>
        <p:nvSpPr>
          <p:cNvPr id="22534" name="Content Placeholder 7"/>
          <p:cNvSpPr>
            <a:spLocks/>
          </p:cNvSpPr>
          <p:nvPr/>
        </p:nvSpPr>
        <p:spPr bwMode="auto">
          <a:xfrm>
            <a:off x="4605338" y="1643063"/>
            <a:ext cx="3783012" cy="3284537"/>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10000"/>
              </a:lnSpc>
              <a:buFont typeface="Arial" panose="020B0604020202020204" pitchFamily="34" charset="0"/>
              <a:buNone/>
            </a:pPr>
            <a:r>
              <a:rPr lang="en-GB" altLang="en-US"/>
              <a:t>Having completed this investigation, are there any further questions you would like to test? </a:t>
            </a:r>
          </a:p>
          <a:p>
            <a:pPr eaLnBrk="1" hangingPunct="1">
              <a:lnSpc>
                <a:spcPct val="110000"/>
              </a:lnSpc>
              <a:buFont typeface="Arial" panose="020B0604020202020204" pitchFamily="34" charset="0"/>
              <a:buNone/>
            </a:pPr>
            <a:endParaRPr lang="en-GB" altLang="en-US"/>
          </a:p>
          <a:p>
            <a:pPr eaLnBrk="1" hangingPunct="1">
              <a:lnSpc>
                <a:spcPct val="110000"/>
              </a:lnSpc>
              <a:buFont typeface="Arial" panose="020B0604020202020204" pitchFamily="34" charset="0"/>
              <a:buNone/>
            </a:pPr>
            <a:r>
              <a:rPr lang="en-GB" altLang="en-US"/>
              <a:t>Discuss your ideas. </a:t>
            </a:r>
          </a:p>
        </p:txBody>
      </p:sp>
      <p:pic>
        <p:nvPicPr>
          <p:cNvPr id="22535" name="Pair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2536" name="Group 10"/>
          <p:cNvGrpSpPr>
            <a:grpSpLocks/>
          </p:cNvGrpSpPr>
          <p:nvPr/>
        </p:nvGrpSpPr>
        <p:grpSpPr bwMode="auto">
          <a:xfrm>
            <a:off x="1409700" y="3136900"/>
            <a:ext cx="2906713" cy="2840038"/>
            <a:chOff x="1405231" y="3776174"/>
            <a:chExt cx="2252133" cy="2200659"/>
          </a:xfrm>
        </p:grpSpPr>
        <p:pic>
          <p:nvPicPr>
            <p:cNvPr id="22539"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05231" y="4734036"/>
              <a:ext cx="2252133" cy="1242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0"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151275" y="3776174"/>
              <a:ext cx="1211295" cy="15154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2537" name="Picture 2"/>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789738" y="4160838"/>
            <a:ext cx="1446212"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8" name="Picture 4"/>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784725" y="4160838"/>
            <a:ext cx="1431925"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5"/>
          <p:cNvSpPr>
            <a:spLocks noGrp="1"/>
          </p:cNvSpPr>
          <p:nvPr>
            <p:ph type="title"/>
          </p:nvPr>
        </p:nvSpPr>
        <p:spPr>
          <a:xfrm>
            <a:off x="457200" y="485775"/>
            <a:ext cx="8220075" cy="1165225"/>
          </a:xfrm>
        </p:spPr>
        <p:txBody>
          <a:bodyPr/>
          <a:lstStyle/>
          <a:p>
            <a:pPr eaLnBrk="1" hangingPunct="1"/>
            <a:r>
              <a:rPr lang="en-GB" altLang="en-US" smtClean="0"/>
              <a:t>True or False?</a:t>
            </a:r>
          </a:p>
        </p:txBody>
      </p:sp>
      <p:sp>
        <p:nvSpPr>
          <p:cNvPr id="11" name="Rectangle 10">
            <a:extLst>
              <a:ext uri="{FF2B5EF4-FFF2-40B4-BE49-F238E27FC236}">
                <a16:creationId xmlns:a16="http://schemas.microsoft.com/office/drawing/2014/main" id="{6C28ADAD-11B4-4214-A772-962CE3B6B145}"/>
              </a:ext>
            </a:extLst>
          </p:cNvPr>
          <p:cNvSpPr/>
          <p:nvPr/>
        </p:nvSpPr>
        <p:spPr>
          <a:xfrm>
            <a:off x="755650" y="2687638"/>
            <a:ext cx="2505075" cy="167481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ectangle 12">
            <a:extLst>
              <a:ext uri="{FF2B5EF4-FFF2-40B4-BE49-F238E27FC236}">
                <a16:creationId xmlns:a16="http://schemas.microsoft.com/office/drawing/2014/main" id="{F6D9BE4F-F678-44C8-BF24-64F5579C2B1B}"/>
              </a:ext>
            </a:extLst>
          </p:cNvPr>
          <p:cNvSpPr/>
          <p:nvPr/>
        </p:nvSpPr>
        <p:spPr>
          <a:xfrm>
            <a:off x="755650" y="1643063"/>
            <a:ext cx="7632700" cy="990600"/>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57" name="Content Placeholder 7"/>
          <p:cNvSpPr>
            <a:spLocks noGrp="1"/>
          </p:cNvSpPr>
          <p:nvPr>
            <p:ph idx="1"/>
          </p:nvPr>
        </p:nvSpPr>
        <p:spPr>
          <a:xfrm>
            <a:off x="755650" y="1651000"/>
            <a:ext cx="7632700" cy="982663"/>
          </a:xfrm>
        </p:spPr>
        <p:txBody>
          <a:bodyPr anchor="ctr"/>
          <a:lstStyle/>
          <a:p>
            <a:pPr marL="0" indent="0" algn="ctr" eaLnBrk="1" hangingPunct="1">
              <a:lnSpc>
                <a:spcPct val="100000"/>
              </a:lnSpc>
              <a:buFont typeface="Arial" panose="020B0604020202020204" pitchFamily="34" charset="0"/>
              <a:buNone/>
            </a:pPr>
            <a:r>
              <a:rPr lang="en-GB" altLang="en-US" smtClean="0"/>
              <a:t>Look at the statements and decide whether they are true or false.</a:t>
            </a:r>
          </a:p>
        </p:txBody>
      </p:sp>
      <p:pic>
        <p:nvPicPr>
          <p:cNvPr id="23558"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Rectangle 38">
            <a:extLst>
              <a:ext uri="{FF2B5EF4-FFF2-40B4-BE49-F238E27FC236}">
                <a16:creationId xmlns:a16="http://schemas.microsoft.com/office/drawing/2014/main" id="{BCA438E2-1CFD-4A45-A096-5AE235350C68}"/>
              </a:ext>
            </a:extLst>
          </p:cNvPr>
          <p:cNvSpPr/>
          <p:nvPr/>
        </p:nvSpPr>
        <p:spPr>
          <a:xfrm>
            <a:off x="3319463" y="2687638"/>
            <a:ext cx="2505075" cy="167481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0" name="Rectangle 39">
            <a:extLst>
              <a:ext uri="{FF2B5EF4-FFF2-40B4-BE49-F238E27FC236}">
                <a16:creationId xmlns:a16="http://schemas.microsoft.com/office/drawing/2014/main" id="{C3DDAEAE-D89D-4541-B84D-2B9A2F9D2B23}"/>
              </a:ext>
            </a:extLst>
          </p:cNvPr>
          <p:cNvSpPr/>
          <p:nvPr/>
        </p:nvSpPr>
        <p:spPr>
          <a:xfrm>
            <a:off x="5883275" y="2687638"/>
            <a:ext cx="2505075" cy="167481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1" name="Rectangle 40">
            <a:extLst>
              <a:ext uri="{FF2B5EF4-FFF2-40B4-BE49-F238E27FC236}">
                <a16:creationId xmlns:a16="http://schemas.microsoft.com/office/drawing/2014/main" id="{29A2E633-A89A-4CE0-AED3-07A22A2CF5A8}"/>
              </a:ext>
            </a:extLst>
          </p:cNvPr>
          <p:cNvSpPr/>
          <p:nvPr/>
        </p:nvSpPr>
        <p:spPr>
          <a:xfrm>
            <a:off x="755650" y="4418013"/>
            <a:ext cx="2505075" cy="167481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2" name="Rectangle 41">
            <a:extLst>
              <a:ext uri="{FF2B5EF4-FFF2-40B4-BE49-F238E27FC236}">
                <a16:creationId xmlns:a16="http://schemas.microsoft.com/office/drawing/2014/main" id="{EC973529-D254-4C5A-BFC4-96A644AE1C09}"/>
              </a:ext>
            </a:extLst>
          </p:cNvPr>
          <p:cNvSpPr/>
          <p:nvPr/>
        </p:nvSpPr>
        <p:spPr>
          <a:xfrm>
            <a:off x="3319463" y="4418013"/>
            <a:ext cx="2505075" cy="167481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3" name="Rectangle 42">
            <a:extLst>
              <a:ext uri="{FF2B5EF4-FFF2-40B4-BE49-F238E27FC236}">
                <a16:creationId xmlns:a16="http://schemas.microsoft.com/office/drawing/2014/main" id="{8980CEE2-52AE-438F-BAB2-F3A5BB0F1693}"/>
              </a:ext>
            </a:extLst>
          </p:cNvPr>
          <p:cNvSpPr/>
          <p:nvPr/>
        </p:nvSpPr>
        <p:spPr>
          <a:xfrm>
            <a:off x="5883275" y="4418013"/>
            <a:ext cx="2505075" cy="167481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3564" name="Content Placeholder 7"/>
          <p:cNvSpPr>
            <a:spLocks/>
          </p:cNvSpPr>
          <p:nvPr/>
        </p:nvSpPr>
        <p:spPr bwMode="auto">
          <a:xfrm>
            <a:off x="755650" y="2687638"/>
            <a:ext cx="2505075" cy="16748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buFont typeface="Arial" panose="020B0604020202020204" pitchFamily="34" charset="0"/>
              <a:buNone/>
            </a:pPr>
            <a:r>
              <a:rPr lang="en-GB" altLang="en-US"/>
              <a:t>Carbon dioxide is a gas at room temperature.</a:t>
            </a:r>
          </a:p>
        </p:txBody>
      </p:sp>
      <p:sp>
        <p:nvSpPr>
          <p:cNvPr id="23565" name="Content Placeholder 7"/>
          <p:cNvSpPr>
            <a:spLocks/>
          </p:cNvSpPr>
          <p:nvPr/>
        </p:nvSpPr>
        <p:spPr bwMode="auto">
          <a:xfrm>
            <a:off x="3314700" y="2687638"/>
            <a:ext cx="2505075" cy="16748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buFont typeface="Arial" panose="020B0604020202020204" pitchFamily="34" charset="0"/>
              <a:buNone/>
            </a:pPr>
            <a:r>
              <a:rPr lang="en-GB" altLang="en-US"/>
              <a:t>Gases keep</a:t>
            </a:r>
            <a:br>
              <a:rPr lang="en-GB" altLang="en-US"/>
            </a:br>
            <a:r>
              <a:rPr lang="en-GB" altLang="en-US"/>
              <a:t>their shape.</a:t>
            </a:r>
          </a:p>
        </p:txBody>
      </p:sp>
      <p:sp>
        <p:nvSpPr>
          <p:cNvPr id="23566" name="Content Placeholder 7"/>
          <p:cNvSpPr>
            <a:spLocks/>
          </p:cNvSpPr>
          <p:nvPr/>
        </p:nvSpPr>
        <p:spPr bwMode="auto">
          <a:xfrm>
            <a:off x="5883275" y="2697163"/>
            <a:ext cx="2505075" cy="16748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buFont typeface="Arial" panose="020B0604020202020204" pitchFamily="34" charset="0"/>
              <a:buNone/>
            </a:pPr>
            <a:r>
              <a:rPr lang="en-GB" altLang="en-US"/>
              <a:t>Carbon dioxide</a:t>
            </a:r>
            <a:br>
              <a:rPr lang="en-GB" altLang="en-US"/>
            </a:br>
            <a:r>
              <a:rPr lang="en-GB" altLang="en-US"/>
              <a:t>is useful.</a:t>
            </a:r>
          </a:p>
        </p:txBody>
      </p:sp>
      <p:sp>
        <p:nvSpPr>
          <p:cNvPr id="23567" name="Content Placeholder 7"/>
          <p:cNvSpPr>
            <a:spLocks/>
          </p:cNvSpPr>
          <p:nvPr/>
        </p:nvSpPr>
        <p:spPr bwMode="auto">
          <a:xfrm>
            <a:off x="755650" y="4418013"/>
            <a:ext cx="2505075" cy="16748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buFont typeface="Arial" panose="020B0604020202020204" pitchFamily="34" charset="0"/>
              <a:buNone/>
            </a:pPr>
            <a:r>
              <a:rPr lang="en-GB" altLang="en-US"/>
              <a:t>The bubbles in</a:t>
            </a:r>
            <a:br>
              <a:rPr lang="en-GB" altLang="en-US"/>
            </a:br>
            <a:r>
              <a:rPr lang="en-GB" altLang="en-US"/>
              <a:t>fizzy drinks are bubbles of gas.</a:t>
            </a:r>
          </a:p>
        </p:txBody>
      </p:sp>
      <p:sp>
        <p:nvSpPr>
          <p:cNvPr id="23568" name="Content Placeholder 7"/>
          <p:cNvSpPr>
            <a:spLocks/>
          </p:cNvSpPr>
          <p:nvPr/>
        </p:nvSpPr>
        <p:spPr bwMode="auto">
          <a:xfrm>
            <a:off x="3319463" y="4418013"/>
            <a:ext cx="2505075" cy="16748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buFont typeface="Arial" panose="020B0604020202020204" pitchFamily="34" charset="0"/>
              <a:buNone/>
            </a:pPr>
            <a:r>
              <a:rPr lang="en-GB" altLang="en-US"/>
              <a:t>Gases that are lighter than air weigh nothing.</a:t>
            </a:r>
          </a:p>
        </p:txBody>
      </p:sp>
      <p:sp>
        <p:nvSpPr>
          <p:cNvPr id="23569" name="Content Placeholder 7"/>
          <p:cNvSpPr>
            <a:spLocks/>
          </p:cNvSpPr>
          <p:nvPr/>
        </p:nvSpPr>
        <p:spPr bwMode="auto">
          <a:xfrm>
            <a:off x="5883275" y="4418013"/>
            <a:ext cx="2505075" cy="16748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buFont typeface="Arial" panose="020B0604020202020204" pitchFamily="34" charset="0"/>
              <a:buNone/>
            </a:pPr>
            <a:r>
              <a:rPr lang="en-GB" altLang="en-US"/>
              <a:t>You can find the weight of gases.</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5"/>
          <p:cNvSpPr>
            <a:spLocks noGrp="1"/>
          </p:cNvSpPr>
          <p:nvPr>
            <p:ph type="title"/>
          </p:nvPr>
        </p:nvSpPr>
        <p:spPr>
          <a:xfrm>
            <a:off x="457200" y="485775"/>
            <a:ext cx="8220075" cy="1165225"/>
          </a:xfrm>
        </p:spPr>
        <p:txBody>
          <a:bodyPr/>
          <a:lstStyle/>
          <a:p>
            <a:pPr eaLnBrk="1" hangingPunct="1"/>
            <a:r>
              <a:rPr lang="en-GB" altLang="en-US" smtClean="0"/>
              <a:t>True or False?</a:t>
            </a:r>
          </a:p>
        </p:txBody>
      </p:sp>
      <p:sp>
        <p:nvSpPr>
          <p:cNvPr id="11" name="Rectangle 10">
            <a:extLst>
              <a:ext uri="{FF2B5EF4-FFF2-40B4-BE49-F238E27FC236}">
                <a16:creationId xmlns:a16="http://schemas.microsoft.com/office/drawing/2014/main" id="{2C027942-FF22-4B6A-A22A-BBB053FD35AC}"/>
              </a:ext>
            </a:extLst>
          </p:cNvPr>
          <p:cNvSpPr/>
          <p:nvPr/>
        </p:nvSpPr>
        <p:spPr>
          <a:xfrm>
            <a:off x="755650" y="2687638"/>
            <a:ext cx="2505075" cy="167481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ectangle 12">
            <a:extLst>
              <a:ext uri="{FF2B5EF4-FFF2-40B4-BE49-F238E27FC236}">
                <a16:creationId xmlns:a16="http://schemas.microsoft.com/office/drawing/2014/main" id="{0259B6B1-9F98-476B-B5D9-0A03F5D365DA}"/>
              </a:ext>
            </a:extLst>
          </p:cNvPr>
          <p:cNvSpPr/>
          <p:nvPr/>
        </p:nvSpPr>
        <p:spPr>
          <a:xfrm>
            <a:off x="755650" y="1643063"/>
            <a:ext cx="7632700" cy="990600"/>
          </a:xfrm>
          <a:prstGeom prst="rect">
            <a:avLst/>
          </a:prstGeom>
          <a:solidFill>
            <a:schemeClr val="accent3">
              <a:lumMod val="20000"/>
              <a:lumOff val="80000"/>
            </a:schemeClr>
          </a:solidFill>
          <a:ln>
            <a:solidFill>
              <a:srgbClr val="7095A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81" name="Content Placeholder 7"/>
          <p:cNvSpPr>
            <a:spLocks noGrp="1"/>
          </p:cNvSpPr>
          <p:nvPr>
            <p:ph idx="1"/>
          </p:nvPr>
        </p:nvSpPr>
        <p:spPr>
          <a:xfrm>
            <a:off x="755650" y="1651000"/>
            <a:ext cx="7632700" cy="982663"/>
          </a:xfrm>
        </p:spPr>
        <p:txBody>
          <a:bodyPr anchor="ctr"/>
          <a:lstStyle/>
          <a:p>
            <a:pPr marL="0" indent="0" algn="ctr" eaLnBrk="1" hangingPunct="1">
              <a:lnSpc>
                <a:spcPct val="100000"/>
              </a:lnSpc>
              <a:buFont typeface="Arial" panose="020B0604020202020204" pitchFamily="34" charset="0"/>
              <a:buNone/>
            </a:pPr>
            <a:r>
              <a:rPr lang="en-GB" altLang="en-US" smtClean="0"/>
              <a:t>How did you do?</a:t>
            </a:r>
          </a:p>
        </p:txBody>
      </p:sp>
      <p:pic>
        <p:nvPicPr>
          <p:cNvPr id="24582"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Rectangle 38">
            <a:extLst>
              <a:ext uri="{FF2B5EF4-FFF2-40B4-BE49-F238E27FC236}">
                <a16:creationId xmlns:a16="http://schemas.microsoft.com/office/drawing/2014/main" id="{112AAD4F-A34A-42D8-B66C-7E3DF62D9745}"/>
              </a:ext>
            </a:extLst>
          </p:cNvPr>
          <p:cNvSpPr/>
          <p:nvPr/>
        </p:nvSpPr>
        <p:spPr>
          <a:xfrm>
            <a:off x="3319463" y="2687638"/>
            <a:ext cx="2505075" cy="167481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0" name="Rectangle 39">
            <a:extLst>
              <a:ext uri="{FF2B5EF4-FFF2-40B4-BE49-F238E27FC236}">
                <a16:creationId xmlns:a16="http://schemas.microsoft.com/office/drawing/2014/main" id="{E33C1342-C62A-4FB0-A050-E13D0583D49A}"/>
              </a:ext>
            </a:extLst>
          </p:cNvPr>
          <p:cNvSpPr/>
          <p:nvPr/>
        </p:nvSpPr>
        <p:spPr>
          <a:xfrm>
            <a:off x="5883275" y="2687638"/>
            <a:ext cx="2505075" cy="167481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1" name="Rectangle 40">
            <a:extLst>
              <a:ext uri="{FF2B5EF4-FFF2-40B4-BE49-F238E27FC236}">
                <a16:creationId xmlns:a16="http://schemas.microsoft.com/office/drawing/2014/main" id="{A4A3C370-0B3A-45C3-833F-6302E6F04073}"/>
              </a:ext>
            </a:extLst>
          </p:cNvPr>
          <p:cNvSpPr/>
          <p:nvPr/>
        </p:nvSpPr>
        <p:spPr>
          <a:xfrm>
            <a:off x="755650" y="4418013"/>
            <a:ext cx="2505075" cy="167481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2" name="Rectangle 41">
            <a:extLst>
              <a:ext uri="{FF2B5EF4-FFF2-40B4-BE49-F238E27FC236}">
                <a16:creationId xmlns:a16="http://schemas.microsoft.com/office/drawing/2014/main" id="{4DDA22FF-5E4C-4080-9BE5-E68703FE08DA}"/>
              </a:ext>
            </a:extLst>
          </p:cNvPr>
          <p:cNvSpPr/>
          <p:nvPr/>
        </p:nvSpPr>
        <p:spPr>
          <a:xfrm>
            <a:off x="3319463" y="4418013"/>
            <a:ext cx="2505075" cy="167481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3" name="Rectangle 42">
            <a:extLst>
              <a:ext uri="{FF2B5EF4-FFF2-40B4-BE49-F238E27FC236}">
                <a16:creationId xmlns:a16="http://schemas.microsoft.com/office/drawing/2014/main" id="{5E0D5884-3ABE-49BC-A3C0-03CD2EA22FD9}"/>
              </a:ext>
            </a:extLst>
          </p:cNvPr>
          <p:cNvSpPr/>
          <p:nvPr/>
        </p:nvSpPr>
        <p:spPr>
          <a:xfrm>
            <a:off x="5883275" y="4418013"/>
            <a:ext cx="2505075" cy="167481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4588" name="Content Placeholder 7"/>
          <p:cNvSpPr>
            <a:spLocks/>
          </p:cNvSpPr>
          <p:nvPr/>
        </p:nvSpPr>
        <p:spPr bwMode="auto">
          <a:xfrm>
            <a:off x="755650" y="2687638"/>
            <a:ext cx="2505075" cy="16748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buFont typeface="Arial" panose="020B0604020202020204" pitchFamily="34" charset="0"/>
              <a:buNone/>
            </a:pPr>
            <a:r>
              <a:rPr lang="en-GB" altLang="en-US"/>
              <a:t>Carbon dioxide is a gas at room temperature.</a:t>
            </a:r>
          </a:p>
        </p:txBody>
      </p:sp>
      <p:sp>
        <p:nvSpPr>
          <p:cNvPr id="24589" name="Content Placeholder 7"/>
          <p:cNvSpPr>
            <a:spLocks/>
          </p:cNvSpPr>
          <p:nvPr/>
        </p:nvSpPr>
        <p:spPr bwMode="auto">
          <a:xfrm>
            <a:off x="3314700" y="2687638"/>
            <a:ext cx="2505075" cy="16748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buFont typeface="Arial" panose="020B0604020202020204" pitchFamily="34" charset="0"/>
              <a:buNone/>
            </a:pPr>
            <a:r>
              <a:rPr lang="en-GB" altLang="en-US"/>
              <a:t>Gases keep</a:t>
            </a:r>
            <a:br>
              <a:rPr lang="en-GB" altLang="en-US"/>
            </a:br>
            <a:r>
              <a:rPr lang="en-GB" altLang="en-US"/>
              <a:t>their shape.</a:t>
            </a:r>
          </a:p>
        </p:txBody>
      </p:sp>
      <p:sp>
        <p:nvSpPr>
          <p:cNvPr id="24590" name="Content Placeholder 7"/>
          <p:cNvSpPr>
            <a:spLocks/>
          </p:cNvSpPr>
          <p:nvPr/>
        </p:nvSpPr>
        <p:spPr bwMode="auto">
          <a:xfrm>
            <a:off x="5883275" y="2697163"/>
            <a:ext cx="2505075" cy="16748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buFont typeface="Arial" panose="020B0604020202020204" pitchFamily="34" charset="0"/>
              <a:buNone/>
            </a:pPr>
            <a:r>
              <a:rPr lang="en-GB" altLang="en-US"/>
              <a:t>Carbon dioxide</a:t>
            </a:r>
            <a:br>
              <a:rPr lang="en-GB" altLang="en-US"/>
            </a:br>
            <a:r>
              <a:rPr lang="en-GB" altLang="en-US"/>
              <a:t>is useful.</a:t>
            </a:r>
          </a:p>
        </p:txBody>
      </p:sp>
      <p:sp>
        <p:nvSpPr>
          <p:cNvPr id="24591" name="Content Placeholder 7"/>
          <p:cNvSpPr>
            <a:spLocks/>
          </p:cNvSpPr>
          <p:nvPr/>
        </p:nvSpPr>
        <p:spPr bwMode="auto">
          <a:xfrm>
            <a:off x="755650" y="4418013"/>
            <a:ext cx="2505075" cy="16748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buFont typeface="Arial" panose="020B0604020202020204" pitchFamily="34" charset="0"/>
              <a:buNone/>
            </a:pPr>
            <a:r>
              <a:rPr lang="en-GB" altLang="en-US"/>
              <a:t>The bubbles in</a:t>
            </a:r>
            <a:br>
              <a:rPr lang="en-GB" altLang="en-US"/>
            </a:br>
            <a:r>
              <a:rPr lang="en-GB" altLang="en-US"/>
              <a:t>fizzy drinks are bubbles of gas.</a:t>
            </a:r>
          </a:p>
        </p:txBody>
      </p:sp>
      <p:sp>
        <p:nvSpPr>
          <p:cNvPr id="24592" name="Content Placeholder 7"/>
          <p:cNvSpPr>
            <a:spLocks/>
          </p:cNvSpPr>
          <p:nvPr/>
        </p:nvSpPr>
        <p:spPr bwMode="auto">
          <a:xfrm>
            <a:off x="3319463" y="4418013"/>
            <a:ext cx="2505075" cy="16748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buFont typeface="Arial" panose="020B0604020202020204" pitchFamily="34" charset="0"/>
              <a:buNone/>
            </a:pPr>
            <a:r>
              <a:rPr lang="en-GB" altLang="en-US"/>
              <a:t>Gases that are lighter than air weigh nothing.</a:t>
            </a:r>
          </a:p>
        </p:txBody>
      </p:sp>
      <p:sp>
        <p:nvSpPr>
          <p:cNvPr id="24593" name="Content Placeholder 7"/>
          <p:cNvSpPr>
            <a:spLocks/>
          </p:cNvSpPr>
          <p:nvPr/>
        </p:nvSpPr>
        <p:spPr bwMode="auto">
          <a:xfrm>
            <a:off x="5883275" y="4418013"/>
            <a:ext cx="2505075" cy="16748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algn="ctr" eaLnBrk="1" hangingPunct="1">
              <a:lnSpc>
                <a:spcPct val="100000"/>
              </a:lnSpc>
              <a:buFont typeface="Arial" panose="020B0604020202020204" pitchFamily="34" charset="0"/>
              <a:buNone/>
            </a:pPr>
            <a:r>
              <a:rPr lang="en-GB" altLang="en-US"/>
              <a:t>You can find the weight of gases.</a:t>
            </a:r>
          </a:p>
        </p:txBody>
      </p:sp>
      <p:sp>
        <p:nvSpPr>
          <p:cNvPr id="19" name="Rectangle 18">
            <a:extLst>
              <a:ext uri="{FF2B5EF4-FFF2-40B4-BE49-F238E27FC236}">
                <a16:creationId xmlns:a16="http://schemas.microsoft.com/office/drawing/2014/main" id="{A851636D-C9E9-4343-A405-694F75D7BE5E}"/>
              </a:ext>
            </a:extLst>
          </p:cNvPr>
          <p:cNvSpPr/>
          <p:nvPr/>
        </p:nvSpPr>
        <p:spPr>
          <a:xfrm>
            <a:off x="746125" y="2687638"/>
            <a:ext cx="2505075" cy="167481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4000" dirty="0">
                <a:solidFill>
                  <a:schemeClr val="tx1"/>
                </a:solidFill>
                <a:latin typeface="Londrina Solid" panose="02000506000000020003" pitchFamily="50" charset="0"/>
              </a:rPr>
              <a:t>True.</a:t>
            </a:r>
          </a:p>
        </p:txBody>
      </p:sp>
      <p:sp>
        <p:nvSpPr>
          <p:cNvPr id="21" name="Rectangle 20">
            <a:extLst>
              <a:ext uri="{FF2B5EF4-FFF2-40B4-BE49-F238E27FC236}">
                <a16:creationId xmlns:a16="http://schemas.microsoft.com/office/drawing/2014/main" id="{E5545230-DD96-4FDF-B9F8-721B52FB57C0}"/>
              </a:ext>
            </a:extLst>
          </p:cNvPr>
          <p:cNvSpPr/>
          <p:nvPr/>
        </p:nvSpPr>
        <p:spPr>
          <a:xfrm>
            <a:off x="755650" y="4418013"/>
            <a:ext cx="2505075" cy="167481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4000" dirty="0">
                <a:solidFill>
                  <a:schemeClr val="tx1"/>
                </a:solidFill>
                <a:latin typeface="Londrina Solid" panose="02000506000000020003" pitchFamily="50" charset="0"/>
              </a:rPr>
              <a:t>True.</a:t>
            </a:r>
          </a:p>
        </p:txBody>
      </p:sp>
      <p:sp>
        <p:nvSpPr>
          <p:cNvPr id="22" name="Rectangle 21">
            <a:extLst>
              <a:ext uri="{FF2B5EF4-FFF2-40B4-BE49-F238E27FC236}">
                <a16:creationId xmlns:a16="http://schemas.microsoft.com/office/drawing/2014/main" id="{83869836-0AFD-42C4-903A-E8BA4F32E0D8}"/>
              </a:ext>
            </a:extLst>
          </p:cNvPr>
          <p:cNvSpPr/>
          <p:nvPr/>
        </p:nvSpPr>
        <p:spPr>
          <a:xfrm>
            <a:off x="3319463" y="4418013"/>
            <a:ext cx="2505075" cy="167481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4000" dirty="0">
                <a:solidFill>
                  <a:schemeClr val="tx1"/>
                </a:solidFill>
                <a:latin typeface="Londrina Solid" panose="02000506000000020003" pitchFamily="50" charset="0"/>
              </a:rPr>
              <a:t>False.</a:t>
            </a:r>
          </a:p>
        </p:txBody>
      </p:sp>
      <p:sp>
        <p:nvSpPr>
          <p:cNvPr id="23" name="Rectangle 22">
            <a:extLst>
              <a:ext uri="{FF2B5EF4-FFF2-40B4-BE49-F238E27FC236}">
                <a16:creationId xmlns:a16="http://schemas.microsoft.com/office/drawing/2014/main" id="{156F19D7-160A-425E-AF4E-D39D80842FEB}"/>
              </a:ext>
            </a:extLst>
          </p:cNvPr>
          <p:cNvSpPr/>
          <p:nvPr/>
        </p:nvSpPr>
        <p:spPr>
          <a:xfrm>
            <a:off x="3314700" y="2687638"/>
            <a:ext cx="2505075" cy="167481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4000" dirty="0">
                <a:solidFill>
                  <a:schemeClr val="tx1"/>
                </a:solidFill>
                <a:latin typeface="Londrina Solid" panose="02000506000000020003" pitchFamily="50" charset="0"/>
              </a:rPr>
              <a:t>False.</a:t>
            </a:r>
          </a:p>
        </p:txBody>
      </p:sp>
      <p:sp>
        <p:nvSpPr>
          <p:cNvPr id="24" name="Rectangle 23">
            <a:extLst>
              <a:ext uri="{FF2B5EF4-FFF2-40B4-BE49-F238E27FC236}">
                <a16:creationId xmlns:a16="http://schemas.microsoft.com/office/drawing/2014/main" id="{0DEF738B-8AF6-4DE6-AC87-1A8584DAB8FB}"/>
              </a:ext>
            </a:extLst>
          </p:cNvPr>
          <p:cNvSpPr/>
          <p:nvPr/>
        </p:nvSpPr>
        <p:spPr>
          <a:xfrm>
            <a:off x="5883275" y="2697163"/>
            <a:ext cx="2505075" cy="167481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4000" dirty="0">
                <a:solidFill>
                  <a:schemeClr val="tx1"/>
                </a:solidFill>
                <a:latin typeface="Londrina Solid" panose="02000506000000020003" pitchFamily="50" charset="0"/>
              </a:rPr>
              <a:t>True.</a:t>
            </a:r>
          </a:p>
        </p:txBody>
      </p:sp>
      <p:sp>
        <p:nvSpPr>
          <p:cNvPr id="25" name="Rectangle 24">
            <a:extLst>
              <a:ext uri="{FF2B5EF4-FFF2-40B4-BE49-F238E27FC236}">
                <a16:creationId xmlns:a16="http://schemas.microsoft.com/office/drawing/2014/main" id="{E3FEBC8A-7C6B-413D-AD4F-B79FC22FD2E3}"/>
              </a:ext>
            </a:extLst>
          </p:cNvPr>
          <p:cNvSpPr/>
          <p:nvPr/>
        </p:nvSpPr>
        <p:spPr>
          <a:xfrm>
            <a:off x="5883275" y="4418013"/>
            <a:ext cx="2505075" cy="1674812"/>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4000" dirty="0">
                <a:solidFill>
                  <a:schemeClr val="tx1"/>
                </a:solidFill>
                <a:latin typeface="Londrina Solid" panose="02000506000000020003" pitchFamily="50" charset="0"/>
              </a:rPr>
              <a:t>True.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fade">
                                      <p:cBhvr>
                                        <p:cTn id="22" dur="500"/>
                                        <p:tgtEl>
                                          <p:spTgt spid="2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fade">
                                      <p:cBhvr>
                                        <p:cTn id="3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1" grpId="0" animBg="1"/>
      <p:bldP spid="22" grpId="0" animBg="1"/>
      <p:bldP spid="23" grpId="0" animBg="1"/>
      <p:bldP spid="24" grpId="0" animBg="1"/>
      <p:bldP spid="2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a:extLst>
              <a:ext uri="{FF2B5EF4-FFF2-40B4-BE49-F238E27FC236}">
                <a16:creationId xmlns:a16="http://schemas.microsoft.com/office/drawing/2014/main" id="{691BA019-799B-4912-966B-8394FEEBD3FE}"/>
              </a:ext>
            </a:extLst>
          </p:cNvPr>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a:extLst>
              <a:ext uri="{FF2B5EF4-FFF2-40B4-BE49-F238E27FC236}">
                <a16:creationId xmlns:a16="http://schemas.microsoft.com/office/drawing/2014/main" id="{8DAD8C9E-298F-4CCB-AA50-364B45047280}"/>
              </a:ext>
            </a:extLst>
          </p:cNvPr>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5604"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itchFamily="50" charset="0"/>
              </a:rPr>
              <a:t>Success Criteria</a:t>
            </a:r>
          </a:p>
        </p:txBody>
      </p:sp>
      <p:sp>
        <p:nvSpPr>
          <p:cNvPr id="25605"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US" altLang="en-US" sz="3600" b="1">
                <a:solidFill>
                  <a:schemeClr val="tx1"/>
                </a:solidFill>
                <a:latin typeface="Sassoon Infant Md" pitchFamily="50" charset="0"/>
              </a:rPr>
              <a:t>Aim</a:t>
            </a:r>
          </a:p>
        </p:txBody>
      </p:sp>
      <p:sp>
        <p:nvSpPr>
          <p:cNvPr id="25606" name="Content Placeholder 15"/>
          <p:cNvSpPr>
            <a:spLocks noGrp="1"/>
          </p:cNvSpPr>
          <p:nvPr>
            <p:ph idx="1"/>
          </p:nvPr>
        </p:nvSpPr>
        <p:spPr>
          <a:xfrm>
            <a:off x="628650" y="1127125"/>
            <a:ext cx="7886700" cy="1409700"/>
          </a:xfrm>
        </p:spPr>
        <p:txBody>
          <a:bodyPr/>
          <a:lstStyle/>
          <a:p>
            <a:pPr eaLnBrk="1" hangingPunct="1">
              <a:lnSpc>
                <a:spcPct val="100000"/>
              </a:lnSpc>
            </a:pPr>
            <a:r>
              <a:rPr lang="en-GB" altLang="en-US" smtClean="0"/>
              <a:t>I can investigate gases and explain their properties.</a:t>
            </a:r>
          </a:p>
        </p:txBody>
      </p:sp>
      <p:sp>
        <p:nvSpPr>
          <p:cNvPr id="25607" name="Content Placeholder 15"/>
          <p:cNvSpPr txBox="1">
            <a:spLocks/>
          </p:cNvSpPr>
          <p:nvPr/>
        </p:nvSpPr>
        <p:spPr bwMode="auto">
          <a:xfrm>
            <a:off x="628650" y="3467100"/>
            <a:ext cx="7886700" cy="154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cs typeface="Sassoon Infant Rg" panose="02000503030000020003" pitchFamily="50" charset="0"/>
              </a:defRPr>
            </a:lvl9pPr>
          </a:lstStyle>
          <a:p>
            <a:pPr eaLnBrk="1" hangingPunct="1">
              <a:lnSpc>
                <a:spcPct val="100000"/>
              </a:lnSpc>
            </a:pPr>
            <a:r>
              <a:rPr lang="en-GB" altLang="en-US"/>
              <a:t>I can identify solids, liquids and gases.</a:t>
            </a:r>
          </a:p>
          <a:p>
            <a:pPr eaLnBrk="1" hangingPunct="1">
              <a:lnSpc>
                <a:spcPct val="100000"/>
              </a:lnSpc>
            </a:pPr>
            <a:r>
              <a:rPr lang="en-GB" altLang="en-US"/>
              <a:t>I can explain some uses of gases.</a:t>
            </a:r>
          </a:p>
          <a:p>
            <a:pPr eaLnBrk="1" hangingPunct="1">
              <a:lnSpc>
                <a:spcPct val="100000"/>
              </a:lnSpc>
            </a:pPr>
            <a:r>
              <a:rPr lang="en-GB" altLang="en-US"/>
              <a:t>I can investigate the weight of a gas.</a:t>
            </a:r>
          </a:p>
        </p:txBody>
      </p:sp>
      <p:pic>
        <p:nvPicPr>
          <p:cNvPr id="2560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41C8EC3ECE41145B394528D98C6E0DA" ma:contentTypeVersion="13" ma:contentTypeDescription="Create a new document." ma:contentTypeScope="" ma:versionID="73cf455b8e389ba130c0bd41f2d4ef86">
  <xsd:schema xmlns:xsd="http://www.w3.org/2001/XMLSchema" xmlns:xs="http://www.w3.org/2001/XMLSchema" xmlns:p="http://schemas.microsoft.com/office/2006/metadata/properties" xmlns:ns3="7fd6e460-b7e7-4dc0-8cf2-74cf8c75b1b3" xmlns:ns4="d95db8f1-e1cb-4420-9f59-d163227eb28d" targetNamespace="http://schemas.microsoft.com/office/2006/metadata/properties" ma:root="true" ma:fieldsID="adab954bfff3b1fa9036473221ebe858" ns3:_="" ns4:_="">
    <xsd:import namespace="7fd6e460-b7e7-4dc0-8cf2-74cf8c75b1b3"/>
    <xsd:import namespace="d95db8f1-e1cb-4420-9f59-d163227eb28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fd6e460-b7e7-4dc0-8cf2-74cf8c75b1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95db8f1-e1cb-4420-9f59-d163227eb2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EBA6C0E-9C66-4455-B82F-8CD26D38A3B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fd6e460-b7e7-4dc0-8cf2-74cf8c75b1b3"/>
    <ds:schemaRef ds:uri="d95db8f1-e1cb-4420-9f59-d163227eb2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1E6FDBA-0BBF-46B0-B2EA-066F526F1787}">
  <ds:schemaRefs>
    <ds:schemaRef ds:uri="http://schemas.microsoft.com/sharepoint/v3/contenttype/forms"/>
  </ds:schemaRefs>
</ds:datastoreItem>
</file>

<file path=customXml/itemProps3.xml><?xml version="1.0" encoding="utf-8"?>
<ds:datastoreItem xmlns:ds="http://schemas.openxmlformats.org/officeDocument/2006/customXml" ds:itemID="{F09070E3-48AD-4274-9E64-6FBE548CED5C}">
  <ds:schemaRefs>
    <ds:schemaRef ds:uri="d95db8f1-e1cb-4420-9f59-d163227eb28d"/>
    <ds:schemaRef ds:uri="7fd6e460-b7e7-4dc0-8cf2-74cf8c75b1b3"/>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1303</TotalTime>
  <Words>961</Words>
  <Application>Microsoft Office PowerPoint</Application>
  <PresentationFormat>On-screen Show (4:3)</PresentationFormat>
  <Paragraphs>115</Paragraphs>
  <Slides>20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BPreplay</vt:lpstr>
      <vt:lpstr>Sassoon Infant Md</vt:lpstr>
      <vt:lpstr>Calibri</vt:lpstr>
      <vt:lpstr>Sassoon Infant Rg</vt:lpstr>
      <vt:lpstr>Londrina Solid</vt:lpstr>
      <vt:lpstr>Arial</vt:lpstr>
      <vt:lpstr>Office Theme</vt:lpstr>
      <vt:lpstr>Science</vt:lpstr>
      <vt:lpstr>PowerPoint Presentation</vt:lpstr>
      <vt:lpstr>PowerPoint Presentation</vt:lpstr>
      <vt:lpstr>Identifying States of Matter</vt:lpstr>
      <vt:lpstr>Identifying States of Matter</vt:lpstr>
      <vt:lpstr>Bubbles of Gas</vt:lpstr>
      <vt:lpstr>What Are the Bubbles in Fizzy Drinks Made Of? </vt:lpstr>
      <vt:lpstr>Who Invented the First  Fizzy Drink?</vt:lpstr>
      <vt:lpstr>How Are Fizzy Drinks Made?</vt:lpstr>
      <vt:lpstr>Bubbles of Gas</vt:lpstr>
      <vt:lpstr>Do Gases Weigh Anything?</vt:lpstr>
      <vt:lpstr>Do Gases Weigh Anything?</vt:lpstr>
      <vt:lpstr>Do Gases Weigh Anything?</vt:lpstr>
      <vt:lpstr>Comparing the Weight of Gases</vt:lpstr>
      <vt:lpstr>Comparing the Weight of Gases</vt:lpstr>
      <vt:lpstr>Evaluating</vt:lpstr>
      <vt:lpstr>True or False?</vt:lpstr>
      <vt:lpstr>True or False?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109</cp:revision>
  <dcterms:created xsi:type="dcterms:W3CDTF">2014-10-01T16:09:27Z</dcterms:created>
  <dcterms:modified xsi:type="dcterms:W3CDTF">2021-01-04T16:45:47Z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0x010100F41C8EC3ECE41145B394528D98C6E0DA</vt:lpwstr>
  </property>
</Properties>
</file>