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4"/>
  </p:sldMasterIdLst>
  <p:handoutMasterIdLst>
    <p:handoutMasterId r:id="rId21"/>
  </p:handoutMasterIdLst>
  <p:sldIdLst>
    <p:sldId id="261" r:id="rId5"/>
    <p:sldId id="258" r:id="rId6"/>
    <p:sldId id="263" r:id="rId7"/>
    <p:sldId id="264" r:id="rId8"/>
    <p:sldId id="285" r:id="rId9"/>
    <p:sldId id="293" r:id="rId10"/>
    <p:sldId id="294" r:id="rId11"/>
    <p:sldId id="295" r:id="rId12"/>
    <p:sldId id="296" r:id="rId13"/>
    <p:sldId id="286" r:id="rId14"/>
    <p:sldId id="288" r:id="rId15"/>
    <p:sldId id="291" r:id="rId16"/>
    <p:sldId id="292" r:id="rId17"/>
    <p:sldId id="271" r:id="rId18"/>
    <p:sldId id="284" r:id="rId19"/>
    <p:sldId id="277" r:id="rId20"/>
  </p:sldIdLst>
  <p:sldSz cx="9144000" cy="6858000" type="screen4x3"/>
  <p:notesSz cx="6858000" cy="9144000"/>
  <p:embeddedFontLst>
    <p:embeddedFont>
      <p:font typeface="Sassoon Infant Md" panose="02000603050000020003" pitchFamily="50" charset="0"/>
      <p:regular r:id="rId22"/>
    </p:embeddedFont>
    <p:embeddedFont>
      <p:font typeface="Sassoon Infant Rg" panose="02000503030000020003" pitchFamily="50" charset="0"/>
      <p:regular r:id="rId23"/>
      <p:bold r:id="rId24"/>
    </p:embeddedFont>
    <p:embeddedFont>
      <p:font typeface="BPreplay" panose="02000503000000020004" pitchFamily="50" charset="0"/>
      <p:regular r:id="rId25"/>
      <p:bold r:id="rId26"/>
      <p:italic r:id="rId27"/>
      <p:boldItalic r:id="rId28"/>
    </p:embeddedFont>
    <p:embeddedFont>
      <p:font typeface="Calibri" panose="020F0502020204030204" pitchFamily="34" charset="0"/>
      <p:regular r:id="rId29"/>
      <p:bold r:id="rId30"/>
      <p:italic r:id="rId31"/>
      <p:boldItalic r:id="rId32"/>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itchFamily="50" charset="0"/>
        <a:ea typeface="+mn-ea"/>
        <a:cs typeface="+mn-cs"/>
      </a:defRPr>
    </a:lvl5pPr>
    <a:lvl6pPr marL="2286000" algn="l" defTabSz="914400" rtl="0" eaLnBrk="1" latinLnBrk="0" hangingPunct="1">
      <a:defRPr kern="1200">
        <a:solidFill>
          <a:schemeClr val="tx1"/>
        </a:solidFill>
        <a:latin typeface="Sassoon Infant Rg" pitchFamily="50" charset="0"/>
        <a:ea typeface="+mn-ea"/>
        <a:cs typeface="+mn-cs"/>
      </a:defRPr>
    </a:lvl6pPr>
    <a:lvl7pPr marL="2743200" algn="l" defTabSz="914400" rtl="0" eaLnBrk="1" latinLnBrk="0" hangingPunct="1">
      <a:defRPr kern="1200">
        <a:solidFill>
          <a:schemeClr val="tx1"/>
        </a:solidFill>
        <a:latin typeface="Sassoon Infant Rg" pitchFamily="50" charset="0"/>
        <a:ea typeface="+mn-ea"/>
        <a:cs typeface="+mn-cs"/>
      </a:defRPr>
    </a:lvl7pPr>
    <a:lvl8pPr marL="3200400" algn="l" defTabSz="914400" rtl="0" eaLnBrk="1" latinLnBrk="0" hangingPunct="1">
      <a:defRPr kern="1200">
        <a:solidFill>
          <a:schemeClr val="tx1"/>
        </a:solidFill>
        <a:latin typeface="Sassoon Infant Rg" pitchFamily="50" charset="0"/>
        <a:ea typeface="+mn-ea"/>
        <a:cs typeface="+mn-cs"/>
      </a:defRPr>
    </a:lvl8pPr>
    <a:lvl9pPr marL="3657600" algn="l" defTabSz="914400" rtl="0" eaLnBrk="1" latinLnBrk="0" hangingPunct="1">
      <a:defRPr kern="1200">
        <a:solidFill>
          <a:schemeClr val="tx1"/>
        </a:solidFill>
        <a:latin typeface="Sassoon Infant Rg" pitchFamily="50"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17">
          <p15:clr>
            <a:srgbClr val="A4A3A4"/>
          </p15:clr>
        </p15:guide>
        <p15:guide id="4" orient="horz" pos="3997">
          <p15:clr>
            <a:srgbClr val="A4A3A4"/>
          </p15:clr>
        </p15:guide>
        <p15:guide id="5" pos="5443">
          <p15:clr>
            <a:srgbClr val="A4A3A4"/>
          </p15:clr>
        </p15:guide>
        <p15:guide id="6" orient="horz" pos="323">
          <p15:clr>
            <a:srgbClr val="A4A3A4"/>
          </p15:clr>
        </p15:guide>
        <p15:guide id="7" pos="476">
          <p15:clr>
            <a:srgbClr val="A4A3A4"/>
          </p15:clr>
        </p15:guide>
        <p15:guide id="8" orient="horz" pos="459">
          <p15:clr>
            <a:srgbClr val="A4A3A4"/>
          </p15:clr>
        </p15:guide>
        <p15:guide id="9" orient="horz" pos="3838">
          <p15:clr>
            <a:srgbClr val="A4A3A4"/>
          </p15:clr>
        </p15:guide>
        <p15:guide id="10" pos="52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0E8EC"/>
    <a:srgbClr val="97C8D7"/>
    <a:srgbClr val="A7E6DE"/>
    <a:srgbClr val="FEFEFE"/>
    <a:srgbClr val="7095A5"/>
    <a:srgbClr val="D3F3EF"/>
    <a:srgbClr val="FEFBDA"/>
    <a:srgbClr val="FFFF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726" autoAdjust="0"/>
    <p:restoredTop sz="94660"/>
  </p:normalViewPr>
  <p:slideViewPr>
    <p:cSldViewPr snapToGrid="0">
      <p:cViewPr varScale="1">
        <p:scale>
          <a:sx n="57" d="100"/>
          <a:sy n="57" d="100"/>
        </p:scale>
        <p:origin x="1214" y="48"/>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5.fntdata"/><Relationship Id="rId3" Type="http://schemas.openxmlformats.org/officeDocument/2006/relationships/customXml" Target="../customXml/item3.xml"/><Relationship Id="rId21" Type="http://schemas.openxmlformats.org/officeDocument/2006/relationships/handoutMaster" Target="handoutMasters/handoutMaster1.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4.fntdata"/><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8.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3.fntdata"/><Relationship Id="rId32" Type="http://schemas.openxmlformats.org/officeDocument/2006/relationships/font" Target="fonts/font11.fnt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2.fntdata"/><Relationship Id="rId28" Type="http://schemas.openxmlformats.org/officeDocument/2006/relationships/font" Target="fonts/font7.fntdata"/><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10.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font" Target="fonts/font9.fntdata"/><Relationship Id="rId35"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39DB0DB-F575-406D-9EB0-D327E1D37A2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B3AD411F-8F50-407D-A29C-6D1A638E229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03C1CEC4-D3F4-411B-9523-A217C7621C5E}" type="datetimeFigureOut">
              <a:rPr lang="en-GB"/>
              <a:pPr>
                <a:defRPr/>
              </a:pPr>
              <a:t>11/01/2021</a:t>
            </a:fld>
            <a:endParaRPr lang="en-GB" dirty="0"/>
          </a:p>
        </p:txBody>
      </p:sp>
      <p:sp>
        <p:nvSpPr>
          <p:cNvPr id="4" name="Footer Placeholder 3">
            <a:extLst>
              <a:ext uri="{FF2B5EF4-FFF2-40B4-BE49-F238E27FC236}">
                <a16:creationId xmlns:a16="http://schemas.microsoft.com/office/drawing/2014/main" id="{CD001E46-4A09-45DD-87AE-2786A9A15AE9}"/>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C11ABF28-0B76-4612-BD93-21117CF6F3C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E81301E3-025A-4DE0-AA2B-8D679F7F67C4}" type="slidenum">
              <a:rPr lang="en-GB"/>
              <a:pPr>
                <a:defRPr/>
              </a:pPr>
              <a:t>‹#›</a:t>
            </a:fld>
            <a:endParaRPr lang="en-GB" dirty="0"/>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893A7C2C-7F45-471F-8647-9C276EE5D6F5}"/>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37603876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EF33F512-C840-44EC-909F-78419AF54ECE}"/>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0295427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6114455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9917164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42212152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45491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8"/>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1" r:id="rId4"/>
    <p:sldLayoutId id="2147483712" r:id="rId5"/>
    <p:sldLayoutId id="2147483716" r:id="rId6"/>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7463"/>
            <a:ext cx="9144000" cy="6880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TextBox 6"/>
          <p:cNvSpPr txBox="1">
            <a:spLocks noChangeArrowheads="1"/>
          </p:cNvSpPr>
          <p:nvPr/>
        </p:nvSpPr>
        <p:spPr bwMode="auto">
          <a:xfrm>
            <a:off x="2071688" y="6383338"/>
            <a:ext cx="49926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bg1"/>
                </a:solidFill>
                <a:latin typeface="BPreplay" pitchFamily="50" charset="0"/>
              </a:rPr>
              <a:t>Year One</a:t>
            </a:r>
          </a:p>
        </p:txBody>
      </p:sp>
      <p:sp>
        <p:nvSpPr>
          <p:cNvPr id="4" name="Rectangle 3">
            <a:extLst>
              <a:ext uri="{FF2B5EF4-FFF2-40B4-BE49-F238E27FC236}">
                <a16:creationId xmlns:a16="http://schemas.microsoft.com/office/drawing/2014/main" id="{2B308ED2-7527-4562-BA63-745B58CF22E9}"/>
              </a:ext>
            </a:extLst>
          </p:cNvPr>
          <p:cNvSpPr/>
          <p:nvPr/>
        </p:nvSpPr>
        <p:spPr>
          <a:xfrm>
            <a:off x="0" y="6251575"/>
            <a:ext cx="9144000" cy="61118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cxnSp>
        <p:nvCxnSpPr>
          <p:cNvPr id="6" name="Straight Connector 5">
            <a:extLst>
              <a:ext uri="{FF2B5EF4-FFF2-40B4-BE49-F238E27FC236}">
                <a16:creationId xmlns:a16="http://schemas.microsoft.com/office/drawing/2014/main" id="{6235B5D9-5B5C-4A89-91F9-FC050E93AE83}"/>
              </a:ext>
            </a:extLst>
          </p:cNvPr>
          <p:cNvCxnSpPr/>
          <p:nvPr/>
        </p:nvCxnSpPr>
        <p:spPr>
          <a:xfrm>
            <a:off x="0" y="6251575"/>
            <a:ext cx="926147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174" name="TextBox 10"/>
          <p:cNvSpPr txBox="1">
            <a:spLocks noChangeArrowheads="1"/>
          </p:cNvSpPr>
          <p:nvPr/>
        </p:nvSpPr>
        <p:spPr bwMode="auto">
          <a:xfrm>
            <a:off x="2857500" y="6464300"/>
            <a:ext cx="3421063" cy="20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spcBef>
                <a:spcPct val="0"/>
              </a:spcBef>
              <a:buFontTx/>
              <a:buNone/>
            </a:pPr>
            <a:r>
              <a:rPr lang="en-GB" altLang="en-US" sz="800" b="1">
                <a:solidFill>
                  <a:schemeClr val="bg1"/>
                </a:solidFill>
                <a:latin typeface="BPreplay" pitchFamily="50" charset="0"/>
              </a:rPr>
              <a:t>Science</a:t>
            </a:r>
            <a:r>
              <a:rPr lang="en-GB" altLang="en-US" sz="800">
                <a:solidFill>
                  <a:schemeClr val="bg1"/>
                </a:solidFill>
                <a:latin typeface="BPreplay" pitchFamily="50" charset="0"/>
              </a:rPr>
              <a:t> | Year 4 | States of Matter | Wonderful Water | Lesson 5</a:t>
            </a:r>
          </a:p>
        </p:txBody>
      </p:sp>
      <p:sp>
        <p:nvSpPr>
          <p:cNvPr id="7175" name="Text Placeholder 16"/>
          <p:cNvSpPr>
            <a:spLocks noGrp="1"/>
          </p:cNvSpPr>
          <p:nvPr>
            <p:ph type="body" sz="quarter" idx="10"/>
          </p:nvPr>
        </p:nvSpPr>
        <p:spPr>
          <a:xfrm>
            <a:off x="1655763" y="3200400"/>
            <a:ext cx="5832475" cy="542925"/>
          </a:xfrm>
        </p:spPr>
        <p:txBody>
          <a:bodyPr/>
          <a:lstStyle/>
          <a:p>
            <a:pPr eaLnBrk="1" hangingPunct="1"/>
            <a:r>
              <a:rPr lang="en-GB" altLang="en-US" smtClean="0"/>
              <a:t>States of Matter</a:t>
            </a:r>
          </a:p>
        </p:txBody>
      </p:sp>
      <p:sp>
        <p:nvSpPr>
          <p:cNvPr id="7176" name="Title 17"/>
          <p:cNvSpPr>
            <a:spLocks noGrp="1"/>
          </p:cNvSpPr>
          <p:nvPr>
            <p:ph type="title"/>
          </p:nvPr>
        </p:nvSpPr>
        <p:spPr>
          <a:xfrm>
            <a:off x="539750" y="2359025"/>
            <a:ext cx="8064500" cy="655638"/>
          </a:xfrm>
        </p:spPr>
        <p:txBody>
          <a:bodyPr/>
          <a:lstStyle/>
          <a:p>
            <a:pPr eaLnBrk="1" hangingPunct="1"/>
            <a:r>
              <a:rPr lang="en-GB" altLang="en-US" smtClean="0"/>
              <a:t>Science</a:t>
            </a:r>
          </a:p>
        </p:txBody>
      </p:sp>
      <p:pic>
        <p:nvPicPr>
          <p:cNvPr id="7177" name="Picture 2"/>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65550" y="982663"/>
            <a:ext cx="1612900" cy="1071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8194" name="Picture 3"/>
          <p:cNvPicPr>
            <a:picLocks noChangeAspect="1"/>
          </p:cNvPicPr>
          <p:nvPr/>
        </p:nvPicPr>
        <p:blipFill>
          <a:blip r:embed="rId3" cstate="print">
            <a:grayscl/>
            <a:biLevel thresh="50000"/>
            <a:extLst>
              <a:ext uri="{28A0092B-C50C-407E-A947-70E740481C1C}">
                <a14:useLocalDpi xmlns:a14="http://schemas.microsoft.com/office/drawing/2010/main" val="0"/>
              </a:ext>
            </a:extLst>
          </a:blip>
          <a:srcRect/>
          <a:stretch>
            <a:fillRect/>
          </a:stretch>
        </p:blipFill>
        <p:spPr bwMode="auto">
          <a:xfrm>
            <a:off x="4278313" y="5716588"/>
            <a:ext cx="588962" cy="376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64E87050-A451-4791-87D0-0E86D9BEA340}"/>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ED292930-3053-4959-A02B-9CE69179C66F}"/>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9220"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spcBef>
                <a:spcPct val="0"/>
              </a:spcBef>
              <a:buFontTx/>
              <a:buNone/>
            </a:pPr>
            <a:r>
              <a:rPr lang="en-US" altLang="en-US" sz="3600" b="1">
                <a:solidFill>
                  <a:schemeClr val="tx1"/>
                </a:solidFill>
                <a:latin typeface="Sassoon Infant Md" pitchFamily="50" charset="0"/>
              </a:rPr>
              <a:t>Success Criteria</a:t>
            </a:r>
          </a:p>
        </p:txBody>
      </p:sp>
      <p:sp>
        <p:nvSpPr>
          <p:cNvPr id="9221"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spcBef>
                <a:spcPct val="0"/>
              </a:spcBef>
              <a:buFontTx/>
              <a:buNone/>
            </a:pPr>
            <a:r>
              <a:rPr lang="en-US" altLang="en-US" sz="3600" b="1">
                <a:solidFill>
                  <a:schemeClr val="tx1"/>
                </a:solidFill>
                <a:latin typeface="Sassoon Infant Md" pitchFamily="50" charset="0"/>
              </a:rPr>
              <a:t>Aim</a:t>
            </a:r>
          </a:p>
        </p:txBody>
      </p:sp>
      <p:sp>
        <p:nvSpPr>
          <p:cNvPr id="9222" name="Content Placeholder 15"/>
          <p:cNvSpPr>
            <a:spLocks noGrp="1"/>
          </p:cNvSpPr>
          <p:nvPr>
            <p:ph idx="1"/>
          </p:nvPr>
        </p:nvSpPr>
        <p:spPr>
          <a:xfrm>
            <a:off x="628650" y="1127125"/>
            <a:ext cx="7886700" cy="1409700"/>
          </a:xfrm>
        </p:spPr>
        <p:txBody>
          <a:bodyPr/>
          <a:lstStyle/>
          <a:p>
            <a:pPr eaLnBrk="1" hangingPunct="1">
              <a:lnSpc>
                <a:spcPct val="100000"/>
              </a:lnSpc>
            </a:pPr>
            <a:r>
              <a:rPr lang="en-GB" altLang="en-US" smtClean="0"/>
              <a:t>I can explore how water changes state.</a:t>
            </a:r>
          </a:p>
        </p:txBody>
      </p:sp>
      <p:sp>
        <p:nvSpPr>
          <p:cNvPr id="9223" name="Content Placeholder 15"/>
          <p:cNvSpPr txBox="1">
            <a:spLocks/>
          </p:cNvSpPr>
          <p:nvPr/>
        </p:nvSpPr>
        <p:spPr bwMode="auto">
          <a:xfrm>
            <a:off x="628650" y="3467100"/>
            <a:ext cx="7886700" cy="262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pPr>
            <a:r>
              <a:rPr lang="en-GB" altLang="en-US"/>
              <a:t>I can identify the different states water can be in.</a:t>
            </a:r>
          </a:p>
          <a:p>
            <a:pPr eaLnBrk="1" hangingPunct="1">
              <a:lnSpc>
                <a:spcPct val="100000"/>
              </a:lnSpc>
            </a:pPr>
            <a:r>
              <a:rPr lang="en-GB" altLang="en-US"/>
              <a:t>I can identify the temperatures at which water changes state.</a:t>
            </a:r>
          </a:p>
          <a:p>
            <a:pPr eaLnBrk="1" hangingPunct="1">
              <a:lnSpc>
                <a:spcPct val="100000"/>
              </a:lnSpc>
            </a:pPr>
            <a:r>
              <a:rPr lang="en-GB" altLang="en-US"/>
              <a:t>I can identify and observe the processes that cause water to change state.</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5"/>
          <p:cNvSpPr>
            <a:spLocks noGrp="1"/>
          </p:cNvSpPr>
          <p:nvPr>
            <p:ph type="title"/>
          </p:nvPr>
        </p:nvSpPr>
        <p:spPr>
          <a:xfrm>
            <a:off x="457200" y="485775"/>
            <a:ext cx="8220075" cy="1165225"/>
          </a:xfrm>
        </p:spPr>
        <p:txBody>
          <a:bodyPr/>
          <a:lstStyle/>
          <a:p>
            <a:pPr algn="ctr" eaLnBrk="1" hangingPunct="1"/>
            <a:r>
              <a:rPr lang="en-GB" altLang="en-US" sz="3600" smtClean="0"/>
              <a:t>The Three States of Water</a:t>
            </a:r>
          </a:p>
        </p:txBody>
      </p:sp>
      <p:sp>
        <p:nvSpPr>
          <p:cNvPr id="13" name="Rectangle 12">
            <a:extLst>
              <a:ext uri="{FF2B5EF4-FFF2-40B4-BE49-F238E27FC236}">
                <a16:creationId xmlns:a16="http://schemas.microsoft.com/office/drawing/2014/main" id="{32A29CEF-8AEA-4756-A483-699F3A2F2D92}"/>
              </a:ext>
            </a:extLst>
          </p:cNvPr>
          <p:cNvSpPr/>
          <p:nvPr/>
        </p:nvSpPr>
        <p:spPr>
          <a:xfrm>
            <a:off x="755650" y="1651000"/>
            <a:ext cx="7632700" cy="990600"/>
          </a:xfrm>
          <a:prstGeom prst="rect">
            <a:avLst/>
          </a:prstGeom>
          <a:solidFill>
            <a:srgbClr val="A7E6DE">
              <a:alpha val="50000"/>
            </a:srgb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0244" name="Content Placeholder 7"/>
          <p:cNvSpPr>
            <a:spLocks noGrp="1"/>
          </p:cNvSpPr>
          <p:nvPr>
            <p:ph idx="1"/>
          </p:nvPr>
        </p:nvSpPr>
        <p:spPr>
          <a:xfrm>
            <a:off x="755650" y="1651000"/>
            <a:ext cx="7632700" cy="990600"/>
          </a:xfrm>
        </p:spPr>
        <p:txBody>
          <a:bodyPr anchor="ctr"/>
          <a:lstStyle/>
          <a:p>
            <a:pPr marL="0" indent="0" eaLnBrk="1" hangingPunct="1">
              <a:lnSpc>
                <a:spcPct val="100000"/>
              </a:lnSpc>
              <a:buFont typeface="Arial" panose="020B0604020202020204" pitchFamily="34" charset="0"/>
              <a:buNone/>
            </a:pPr>
            <a:r>
              <a:rPr lang="en-GB" altLang="en-US" sz="1700" smtClean="0"/>
              <a:t>Water can be in one of three states - solid, liquid or gas.</a:t>
            </a:r>
          </a:p>
          <a:p>
            <a:pPr marL="0" indent="0" eaLnBrk="1" hangingPunct="1">
              <a:lnSpc>
                <a:spcPct val="100000"/>
              </a:lnSpc>
              <a:buFont typeface="Arial" panose="020B0604020202020204" pitchFamily="34" charset="0"/>
              <a:buNone/>
            </a:pPr>
            <a:r>
              <a:rPr lang="en-GB" altLang="en-US" sz="1700" smtClean="0"/>
              <a:t>Your group has six questions about the three states of water.</a:t>
            </a:r>
          </a:p>
        </p:txBody>
      </p:sp>
      <p:pic>
        <p:nvPicPr>
          <p:cNvPr id="10245" name="Group Work"/>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6" name="Content Placeholder 7"/>
          <p:cNvSpPr>
            <a:spLocks/>
          </p:cNvSpPr>
          <p:nvPr/>
        </p:nvSpPr>
        <p:spPr bwMode="auto">
          <a:xfrm>
            <a:off x="755650" y="2752725"/>
            <a:ext cx="7627938" cy="1614488"/>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buFont typeface="Arial" panose="020B0604020202020204" pitchFamily="34" charset="0"/>
              <a:buNone/>
            </a:pPr>
            <a:endParaRPr lang="en-GB" altLang="en-US" sz="1700"/>
          </a:p>
        </p:txBody>
      </p:sp>
      <p:sp>
        <p:nvSpPr>
          <p:cNvPr id="10247" name="Content Placeholder 7"/>
          <p:cNvSpPr>
            <a:spLocks/>
          </p:cNvSpPr>
          <p:nvPr/>
        </p:nvSpPr>
        <p:spPr bwMode="auto">
          <a:xfrm>
            <a:off x="755650" y="4478338"/>
            <a:ext cx="7735888" cy="1614487"/>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buFont typeface="Arial" panose="020B0604020202020204" pitchFamily="34" charset="0"/>
              <a:buNone/>
            </a:pPr>
            <a:endParaRPr lang="en-GB" altLang="en-US" sz="170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5"/>
          <p:cNvSpPr>
            <a:spLocks noGrp="1"/>
          </p:cNvSpPr>
          <p:nvPr>
            <p:ph type="title"/>
          </p:nvPr>
        </p:nvSpPr>
        <p:spPr>
          <a:xfrm>
            <a:off x="457200" y="485775"/>
            <a:ext cx="8220075" cy="1165225"/>
          </a:xfrm>
        </p:spPr>
        <p:txBody>
          <a:bodyPr/>
          <a:lstStyle/>
          <a:p>
            <a:pPr algn="ctr" eaLnBrk="1" hangingPunct="1"/>
            <a:r>
              <a:rPr lang="en-GB" altLang="en-US" sz="3600" smtClean="0"/>
              <a:t>Exploring the Processes</a:t>
            </a:r>
          </a:p>
        </p:txBody>
      </p:sp>
      <p:sp>
        <p:nvSpPr>
          <p:cNvPr id="9" name="Rectangle 8">
            <a:extLst>
              <a:ext uri="{FF2B5EF4-FFF2-40B4-BE49-F238E27FC236}">
                <a16:creationId xmlns:a16="http://schemas.microsoft.com/office/drawing/2014/main" id="{8D081F32-39F2-4C3F-828B-538118B273A0}"/>
              </a:ext>
            </a:extLst>
          </p:cNvPr>
          <p:cNvSpPr/>
          <p:nvPr/>
        </p:nvSpPr>
        <p:spPr>
          <a:xfrm>
            <a:off x="755650" y="1643063"/>
            <a:ext cx="2852738" cy="4449762"/>
          </a:xfrm>
          <a:prstGeom prst="rect">
            <a:avLst/>
          </a:prstGeom>
          <a:solidFill>
            <a:schemeClr val="accent3">
              <a:lumMod val="20000"/>
              <a:lumOff val="80000"/>
            </a:schemeClr>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0" name="Rectangle 9">
            <a:extLst>
              <a:ext uri="{FF2B5EF4-FFF2-40B4-BE49-F238E27FC236}">
                <a16:creationId xmlns:a16="http://schemas.microsoft.com/office/drawing/2014/main" id="{24F06CF6-023A-4EC0-8AC9-33A582A6BD2E}"/>
              </a:ext>
            </a:extLst>
          </p:cNvPr>
          <p:cNvSpPr/>
          <p:nvPr/>
        </p:nvSpPr>
        <p:spPr>
          <a:xfrm>
            <a:off x="3681413" y="1643063"/>
            <a:ext cx="4706937" cy="14478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1269" name="Content Placeholder 7"/>
          <p:cNvSpPr>
            <a:spLocks/>
          </p:cNvSpPr>
          <p:nvPr/>
        </p:nvSpPr>
        <p:spPr bwMode="auto">
          <a:xfrm>
            <a:off x="755650" y="1643063"/>
            <a:ext cx="2852738" cy="4449762"/>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10000"/>
              </a:lnSpc>
              <a:buFont typeface="Arial" panose="020B0604020202020204" pitchFamily="34" charset="0"/>
              <a:buNone/>
            </a:pPr>
            <a:r>
              <a:rPr lang="en-GB" altLang="en-US"/>
              <a:t>Let’s find out more about how water changes state, the processes that cause it to change and the temperatures at which it changes.</a:t>
            </a:r>
          </a:p>
        </p:txBody>
      </p:sp>
      <p:sp>
        <p:nvSpPr>
          <p:cNvPr id="25" name="Rectangle 24">
            <a:extLst>
              <a:ext uri="{FF2B5EF4-FFF2-40B4-BE49-F238E27FC236}">
                <a16:creationId xmlns:a16="http://schemas.microsoft.com/office/drawing/2014/main" id="{25E49A32-1F95-4B66-80C9-559574442803}"/>
              </a:ext>
            </a:extLst>
          </p:cNvPr>
          <p:cNvSpPr/>
          <p:nvPr/>
        </p:nvSpPr>
        <p:spPr>
          <a:xfrm>
            <a:off x="3681413" y="3144838"/>
            <a:ext cx="4706937" cy="14478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26" name="Rectangle 25">
            <a:extLst>
              <a:ext uri="{FF2B5EF4-FFF2-40B4-BE49-F238E27FC236}">
                <a16:creationId xmlns:a16="http://schemas.microsoft.com/office/drawing/2014/main" id="{A55FE5C2-1F56-4411-BA2C-BE8DE8B64B36}"/>
              </a:ext>
            </a:extLst>
          </p:cNvPr>
          <p:cNvSpPr/>
          <p:nvPr/>
        </p:nvSpPr>
        <p:spPr>
          <a:xfrm>
            <a:off x="3681413" y="4645025"/>
            <a:ext cx="4706937" cy="14478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pic>
        <p:nvPicPr>
          <p:cNvPr id="11272" name="Picture 4"/>
          <p:cNvPicPr>
            <a:picLocks noChangeAspect="1"/>
          </p:cNvPicPr>
          <p:nvPr/>
        </p:nvPicPr>
        <p:blipFill>
          <a:blip r:embed="rId2">
            <a:extLst>
              <a:ext uri="{28A0092B-C50C-407E-A947-70E740481C1C}">
                <a14:useLocalDpi xmlns:a14="http://schemas.microsoft.com/office/drawing/2010/main" val="0"/>
              </a:ext>
            </a:extLst>
          </a:blip>
          <a:srcRect l="-861" t="8961" r="861" b="46242"/>
          <a:stretch>
            <a:fillRect/>
          </a:stretch>
        </p:blipFill>
        <p:spPr bwMode="auto">
          <a:xfrm>
            <a:off x="3681413" y="1643063"/>
            <a:ext cx="4706937"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3" name="Picture 26"/>
          <p:cNvPicPr>
            <a:picLocks noChangeAspect="1"/>
          </p:cNvPicPr>
          <p:nvPr/>
        </p:nvPicPr>
        <p:blipFill>
          <a:blip r:embed="rId3">
            <a:extLst>
              <a:ext uri="{28A0092B-C50C-407E-A947-70E740481C1C}">
                <a14:useLocalDpi xmlns:a14="http://schemas.microsoft.com/office/drawing/2010/main" val="0"/>
              </a:ext>
            </a:extLst>
          </a:blip>
          <a:srcRect l="3572" t="9088" r="13341" b="39018"/>
          <a:stretch>
            <a:fillRect/>
          </a:stretch>
        </p:blipFill>
        <p:spPr bwMode="auto">
          <a:xfrm>
            <a:off x="3681413" y="3144838"/>
            <a:ext cx="4706937"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4" name="Picture 27"/>
          <p:cNvPicPr>
            <a:picLocks noChangeAspect="1"/>
          </p:cNvPicPr>
          <p:nvPr/>
        </p:nvPicPr>
        <p:blipFill>
          <a:blip r:embed="rId4">
            <a:extLst>
              <a:ext uri="{28A0092B-C50C-407E-A947-70E740481C1C}">
                <a14:useLocalDpi xmlns:a14="http://schemas.microsoft.com/office/drawing/2010/main" val="0"/>
              </a:ext>
            </a:extLst>
          </a:blip>
          <a:srcRect l="9148" t="32195" r="-1524" b="10101"/>
          <a:stretch>
            <a:fillRect/>
          </a:stretch>
        </p:blipFill>
        <p:spPr bwMode="auto">
          <a:xfrm>
            <a:off x="3681413" y="4645025"/>
            <a:ext cx="3432175" cy="144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5" name="Whole Clas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5"/>
          <p:cNvSpPr>
            <a:spLocks noGrp="1"/>
          </p:cNvSpPr>
          <p:nvPr>
            <p:ph type="title"/>
          </p:nvPr>
        </p:nvSpPr>
        <p:spPr>
          <a:xfrm>
            <a:off x="457200" y="485775"/>
            <a:ext cx="8220075" cy="1165225"/>
          </a:xfrm>
        </p:spPr>
        <p:txBody>
          <a:bodyPr/>
          <a:lstStyle/>
          <a:p>
            <a:pPr algn="ctr" eaLnBrk="1" hangingPunct="1"/>
            <a:r>
              <a:rPr lang="en-GB" altLang="en-US" sz="3600" smtClean="0"/>
              <a:t>Exploring the Processes</a:t>
            </a:r>
          </a:p>
        </p:txBody>
      </p:sp>
      <p:sp>
        <p:nvSpPr>
          <p:cNvPr id="9" name="Rectangle 8">
            <a:extLst>
              <a:ext uri="{FF2B5EF4-FFF2-40B4-BE49-F238E27FC236}">
                <a16:creationId xmlns:a16="http://schemas.microsoft.com/office/drawing/2014/main" id="{8D081F32-39F2-4C3F-828B-538118B273A0}"/>
              </a:ext>
            </a:extLst>
          </p:cNvPr>
          <p:cNvSpPr/>
          <p:nvPr/>
        </p:nvSpPr>
        <p:spPr>
          <a:xfrm>
            <a:off x="755650" y="1643063"/>
            <a:ext cx="2852738" cy="1785937"/>
          </a:xfrm>
          <a:prstGeom prst="rect">
            <a:avLst/>
          </a:prstGeom>
          <a:solidFill>
            <a:schemeClr val="accent3">
              <a:lumMod val="20000"/>
              <a:lumOff val="80000"/>
            </a:schemeClr>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0" name="Rectangle 9">
            <a:extLst>
              <a:ext uri="{FF2B5EF4-FFF2-40B4-BE49-F238E27FC236}">
                <a16:creationId xmlns:a16="http://schemas.microsoft.com/office/drawing/2014/main" id="{24F06CF6-023A-4EC0-8AC9-33A582A6BD2E}"/>
              </a:ext>
            </a:extLst>
          </p:cNvPr>
          <p:cNvSpPr/>
          <p:nvPr/>
        </p:nvSpPr>
        <p:spPr>
          <a:xfrm>
            <a:off x="3681413" y="1643063"/>
            <a:ext cx="4706937" cy="1165225"/>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Evaporation happens very easily when water reaches its boiling point of 100˚C.</a:t>
            </a:r>
          </a:p>
        </p:txBody>
      </p:sp>
      <p:sp>
        <p:nvSpPr>
          <p:cNvPr id="12293" name="Content Placeholder 7"/>
          <p:cNvSpPr>
            <a:spLocks/>
          </p:cNvSpPr>
          <p:nvPr/>
        </p:nvSpPr>
        <p:spPr bwMode="auto">
          <a:xfrm>
            <a:off x="755650" y="1643063"/>
            <a:ext cx="2852738" cy="1785937"/>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10000"/>
              </a:lnSpc>
              <a:buFont typeface="Arial" panose="020B0604020202020204" pitchFamily="34" charset="0"/>
              <a:buNone/>
            </a:pPr>
            <a:r>
              <a:rPr lang="en-GB" altLang="en-US" b="1"/>
              <a:t>Evaporation</a:t>
            </a:r>
            <a:r>
              <a:rPr lang="en-GB" altLang="en-US"/>
              <a:t> is when water turns into water vapour (a liquid turning to a gas).</a:t>
            </a:r>
          </a:p>
        </p:txBody>
      </p:sp>
      <p:sp>
        <p:nvSpPr>
          <p:cNvPr id="25" name="Rectangle 24">
            <a:extLst>
              <a:ext uri="{FF2B5EF4-FFF2-40B4-BE49-F238E27FC236}">
                <a16:creationId xmlns:a16="http://schemas.microsoft.com/office/drawing/2014/main" id="{25E49A32-1F95-4B66-80C9-559574442803}"/>
              </a:ext>
            </a:extLst>
          </p:cNvPr>
          <p:cNvSpPr/>
          <p:nvPr/>
        </p:nvSpPr>
        <p:spPr>
          <a:xfrm>
            <a:off x="3681413" y="2890838"/>
            <a:ext cx="4706937" cy="14478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26" name="Rectangle 25">
            <a:extLst>
              <a:ext uri="{FF2B5EF4-FFF2-40B4-BE49-F238E27FC236}">
                <a16:creationId xmlns:a16="http://schemas.microsoft.com/office/drawing/2014/main" id="{A55FE5C2-1F56-4411-BA2C-BE8DE8B64B36}"/>
              </a:ext>
            </a:extLst>
          </p:cNvPr>
          <p:cNvSpPr/>
          <p:nvPr/>
        </p:nvSpPr>
        <p:spPr>
          <a:xfrm>
            <a:off x="3681413" y="4421188"/>
            <a:ext cx="4706937" cy="1671637"/>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However, evaporation can happen more</a:t>
            </a:r>
            <a:br>
              <a:rPr lang="en-GB" dirty="0">
                <a:solidFill>
                  <a:schemeClr val="tx1"/>
                </a:solidFill>
              </a:rPr>
            </a:br>
            <a:r>
              <a:rPr lang="en-GB" dirty="0">
                <a:solidFill>
                  <a:schemeClr val="tx1"/>
                </a:solidFill>
              </a:rPr>
              <a:t>slowly at much lower temperatures. For example, when water in a puddle warms up, water from the surface of the puddle slowly changes to water vapour. </a:t>
            </a:r>
          </a:p>
        </p:txBody>
      </p:sp>
      <p:pic>
        <p:nvPicPr>
          <p:cNvPr id="12296" name="Picture 27"/>
          <p:cNvPicPr>
            <a:picLocks noChangeAspect="1"/>
          </p:cNvPicPr>
          <p:nvPr/>
        </p:nvPicPr>
        <p:blipFill>
          <a:blip r:embed="rId2">
            <a:extLst>
              <a:ext uri="{28A0092B-C50C-407E-A947-70E740481C1C}">
                <a14:useLocalDpi xmlns:a14="http://schemas.microsoft.com/office/drawing/2010/main" val="0"/>
              </a:ext>
            </a:extLst>
          </a:blip>
          <a:srcRect l="9148" t="32195" r="-1524" b="10101"/>
          <a:stretch>
            <a:fillRect/>
          </a:stretch>
        </p:blipFill>
        <p:spPr bwMode="auto">
          <a:xfrm>
            <a:off x="4318000" y="2897188"/>
            <a:ext cx="3432175" cy="144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7" name="Whole Clas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8" name="Picture 2"/>
          <p:cNvPicPr>
            <a:picLocks noChangeAspect="1" noChangeArrowheads="1"/>
          </p:cNvPicPr>
          <p:nvPr/>
        </p:nvPicPr>
        <p:blipFill>
          <a:blip r:embed="rId4">
            <a:extLst>
              <a:ext uri="{28A0092B-C50C-407E-A947-70E740481C1C}">
                <a14:useLocalDpi xmlns:a14="http://schemas.microsoft.com/office/drawing/2010/main" val="0"/>
              </a:ext>
            </a:extLst>
          </a:blip>
          <a:srcRect l="22456" r="14044"/>
          <a:stretch>
            <a:fillRect/>
          </a:stretch>
        </p:blipFill>
        <p:spPr bwMode="auto">
          <a:xfrm>
            <a:off x="755650" y="3538538"/>
            <a:ext cx="2852738" cy="2554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5"/>
          <p:cNvSpPr>
            <a:spLocks noGrp="1"/>
          </p:cNvSpPr>
          <p:nvPr>
            <p:ph type="title"/>
          </p:nvPr>
        </p:nvSpPr>
        <p:spPr>
          <a:xfrm>
            <a:off x="457200" y="485775"/>
            <a:ext cx="8220075" cy="1165225"/>
          </a:xfrm>
        </p:spPr>
        <p:txBody>
          <a:bodyPr/>
          <a:lstStyle/>
          <a:p>
            <a:pPr algn="ctr" eaLnBrk="1" hangingPunct="1"/>
            <a:r>
              <a:rPr lang="en-GB" altLang="en-US" sz="3600" smtClean="0"/>
              <a:t>Exploring the Processes</a:t>
            </a:r>
          </a:p>
        </p:txBody>
      </p:sp>
      <p:sp>
        <p:nvSpPr>
          <p:cNvPr id="9" name="Rectangle 8">
            <a:extLst>
              <a:ext uri="{FF2B5EF4-FFF2-40B4-BE49-F238E27FC236}">
                <a16:creationId xmlns:a16="http://schemas.microsoft.com/office/drawing/2014/main" id="{8D081F32-39F2-4C3F-828B-538118B273A0}"/>
              </a:ext>
            </a:extLst>
          </p:cNvPr>
          <p:cNvSpPr/>
          <p:nvPr/>
        </p:nvSpPr>
        <p:spPr>
          <a:xfrm>
            <a:off x="755650" y="1643063"/>
            <a:ext cx="2852738" cy="2695575"/>
          </a:xfrm>
          <a:prstGeom prst="rect">
            <a:avLst/>
          </a:prstGeom>
          <a:solidFill>
            <a:schemeClr val="accent3">
              <a:lumMod val="20000"/>
              <a:lumOff val="80000"/>
            </a:schemeClr>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lstStyle/>
          <a:p>
            <a:pPr algn="ctr" eaLnBrk="1" fontAlgn="auto" hangingPunct="1">
              <a:spcBef>
                <a:spcPts val="0"/>
              </a:spcBef>
              <a:spcAft>
                <a:spcPts val="0"/>
              </a:spcAft>
              <a:defRPr/>
            </a:pPr>
            <a:endParaRPr lang="en-GB" dirty="0"/>
          </a:p>
        </p:txBody>
      </p:sp>
      <p:sp>
        <p:nvSpPr>
          <p:cNvPr id="13316" name="Content Placeholder 7"/>
          <p:cNvSpPr>
            <a:spLocks/>
          </p:cNvSpPr>
          <p:nvPr/>
        </p:nvSpPr>
        <p:spPr bwMode="auto">
          <a:xfrm>
            <a:off x="755650" y="1643063"/>
            <a:ext cx="2852738" cy="269557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10000"/>
              </a:lnSpc>
              <a:buFont typeface="Arial" panose="020B0604020202020204" pitchFamily="34" charset="0"/>
              <a:buNone/>
            </a:pPr>
            <a:r>
              <a:rPr lang="en-GB" altLang="en-US" b="1"/>
              <a:t>Condensation</a:t>
            </a:r>
            <a:r>
              <a:rPr lang="en-GB" altLang="en-US"/>
              <a:t> is when water vapour is cooled down and turns to water (a gas turning to a liquid). </a:t>
            </a:r>
          </a:p>
        </p:txBody>
      </p:sp>
      <p:sp>
        <p:nvSpPr>
          <p:cNvPr id="25" name="Rectangle 24">
            <a:extLst>
              <a:ext uri="{FF2B5EF4-FFF2-40B4-BE49-F238E27FC236}">
                <a16:creationId xmlns:a16="http://schemas.microsoft.com/office/drawing/2014/main" id="{25E49A32-1F95-4B66-80C9-559574442803}"/>
              </a:ext>
            </a:extLst>
          </p:cNvPr>
          <p:cNvSpPr/>
          <p:nvPr/>
        </p:nvSpPr>
        <p:spPr>
          <a:xfrm>
            <a:off x="3681413" y="1643063"/>
            <a:ext cx="4706937" cy="2695575"/>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26" name="Rectangle 25">
            <a:extLst>
              <a:ext uri="{FF2B5EF4-FFF2-40B4-BE49-F238E27FC236}">
                <a16:creationId xmlns:a16="http://schemas.microsoft.com/office/drawing/2014/main" id="{A55FE5C2-1F56-4411-BA2C-BE8DE8B64B36}"/>
              </a:ext>
            </a:extLst>
          </p:cNvPr>
          <p:cNvSpPr/>
          <p:nvPr/>
        </p:nvSpPr>
        <p:spPr>
          <a:xfrm>
            <a:off x="755650" y="4421188"/>
            <a:ext cx="7632700" cy="1671637"/>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You can see that condensation has happened when you see droplets of water on a window or mirror in a warm room. The water vapour in the air has been cooled by touching the cold surface and this causes it to change to water. </a:t>
            </a:r>
          </a:p>
        </p:txBody>
      </p:sp>
      <p:pic>
        <p:nvPicPr>
          <p:cNvPr id="13319" name="Whole Clas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20" name="Picture 11"/>
          <p:cNvPicPr>
            <a:picLocks noChangeAspect="1"/>
          </p:cNvPicPr>
          <p:nvPr/>
        </p:nvPicPr>
        <p:blipFill>
          <a:blip r:embed="rId3">
            <a:extLst>
              <a:ext uri="{28A0092B-C50C-407E-A947-70E740481C1C}">
                <a14:useLocalDpi xmlns:a14="http://schemas.microsoft.com/office/drawing/2010/main" val="0"/>
              </a:ext>
            </a:extLst>
          </a:blip>
          <a:srcRect l="29491" t="191" r="2412" b="15031"/>
          <a:stretch>
            <a:fillRect/>
          </a:stretch>
        </p:blipFill>
        <p:spPr bwMode="auto">
          <a:xfrm>
            <a:off x="4149725" y="1765300"/>
            <a:ext cx="3768725" cy="245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6200">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5"/>
          <p:cNvSpPr>
            <a:spLocks noGrp="1"/>
          </p:cNvSpPr>
          <p:nvPr>
            <p:ph type="title"/>
          </p:nvPr>
        </p:nvSpPr>
        <p:spPr>
          <a:xfrm>
            <a:off x="457200" y="485775"/>
            <a:ext cx="8220075" cy="1165225"/>
          </a:xfrm>
        </p:spPr>
        <p:txBody>
          <a:bodyPr/>
          <a:lstStyle/>
          <a:p>
            <a:pPr algn="ctr" eaLnBrk="1" hangingPunct="1"/>
            <a:r>
              <a:rPr lang="en-GB" altLang="en-US" sz="3600" smtClean="0"/>
              <a:t>Exploring the Processes</a:t>
            </a:r>
          </a:p>
        </p:txBody>
      </p:sp>
      <p:sp>
        <p:nvSpPr>
          <p:cNvPr id="9" name="Rectangle 8">
            <a:extLst>
              <a:ext uri="{FF2B5EF4-FFF2-40B4-BE49-F238E27FC236}">
                <a16:creationId xmlns:a16="http://schemas.microsoft.com/office/drawing/2014/main" id="{8D081F32-39F2-4C3F-828B-538118B273A0}"/>
              </a:ext>
            </a:extLst>
          </p:cNvPr>
          <p:cNvSpPr/>
          <p:nvPr/>
        </p:nvSpPr>
        <p:spPr>
          <a:xfrm>
            <a:off x="755650" y="1643063"/>
            <a:ext cx="2852738" cy="2309812"/>
          </a:xfrm>
          <a:prstGeom prst="rect">
            <a:avLst/>
          </a:prstGeom>
          <a:solidFill>
            <a:schemeClr val="accent3">
              <a:lumMod val="20000"/>
              <a:lumOff val="80000"/>
            </a:schemeClr>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lstStyle/>
          <a:p>
            <a:pPr algn="ctr" eaLnBrk="1" fontAlgn="auto" hangingPunct="1">
              <a:spcBef>
                <a:spcPts val="0"/>
              </a:spcBef>
              <a:spcAft>
                <a:spcPts val="0"/>
              </a:spcAft>
              <a:defRPr/>
            </a:pPr>
            <a:endParaRPr lang="en-GB" dirty="0"/>
          </a:p>
        </p:txBody>
      </p:sp>
      <p:sp>
        <p:nvSpPr>
          <p:cNvPr id="14340" name="Content Placeholder 7"/>
          <p:cNvSpPr>
            <a:spLocks/>
          </p:cNvSpPr>
          <p:nvPr/>
        </p:nvSpPr>
        <p:spPr bwMode="auto">
          <a:xfrm>
            <a:off x="755650" y="1643063"/>
            <a:ext cx="2852738" cy="2309812"/>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10000"/>
              </a:lnSpc>
              <a:buFont typeface="Arial" panose="020B0604020202020204" pitchFamily="34" charset="0"/>
              <a:buNone/>
            </a:pPr>
            <a:r>
              <a:rPr lang="en-GB" altLang="en-US" b="1"/>
              <a:t>Freezing </a:t>
            </a:r>
            <a:r>
              <a:rPr lang="en-GB" altLang="en-US"/>
              <a:t>occurs when water is made very cold. When water reaches 0˚C it turns to ice. (Freezing is a liquid turning to a solid.) </a:t>
            </a:r>
          </a:p>
        </p:txBody>
      </p:sp>
      <p:sp>
        <p:nvSpPr>
          <p:cNvPr id="25" name="Rectangle 24">
            <a:extLst>
              <a:ext uri="{FF2B5EF4-FFF2-40B4-BE49-F238E27FC236}">
                <a16:creationId xmlns:a16="http://schemas.microsoft.com/office/drawing/2014/main" id="{25E49A32-1F95-4B66-80C9-559574442803}"/>
              </a:ext>
            </a:extLst>
          </p:cNvPr>
          <p:cNvSpPr/>
          <p:nvPr/>
        </p:nvSpPr>
        <p:spPr>
          <a:xfrm>
            <a:off x="3681413" y="1643063"/>
            <a:ext cx="4706937" cy="4449762"/>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pic>
        <p:nvPicPr>
          <p:cNvPr id="14342" name="Whole Clas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a:extLst>
              <a:ext uri="{FF2B5EF4-FFF2-40B4-BE49-F238E27FC236}">
                <a16:creationId xmlns:a16="http://schemas.microsoft.com/office/drawing/2014/main" id="{5D245AA3-9E7A-4D38-BCFE-6DCBD2BCE701}"/>
              </a:ext>
            </a:extLst>
          </p:cNvPr>
          <p:cNvSpPr/>
          <p:nvPr/>
        </p:nvSpPr>
        <p:spPr>
          <a:xfrm>
            <a:off x="755650" y="4022725"/>
            <a:ext cx="2852738" cy="20701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pic>
        <p:nvPicPr>
          <p:cNvPr id="1434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89475" y="1957388"/>
            <a:ext cx="3409950" cy="3829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5"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93763" y="4337050"/>
            <a:ext cx="2498725" cy="154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696072D0-2BF4-4CBF-8F2E-F619DCB55EDC}"/>
              </a:ext>
            </a:extLst>
          </p:cNvPr>
          <p:cNvSpPr/>
          <p:nvPr/>
        </p:nvSpPr>
        <p:spPr>
          <a:xfrm>
            <a:off x="755650" y="4348163"/>
            <a:ext cx="2852738" cy="1744662"/>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5363" name="Title 5"/>
          <p:cNvSpPr>
            <a:spLocks noGrp="1"/>
          </p:cNvSpPr>
          <p:nvPr>
            <p:ph type="title"/>
          </p:nvPr>
        </p:nvSpPr>
        <p:spPr>
          <a:xfrm>
            <a:off x="457200" y="485775"/>
            <a:ext cx="8220075" cy="1165225"/>
          </a:xfrm>
        </p:spPr>
        <p:txBody>
          <a:bodyPr/>
          <a:lstStyle/>
          <a:p>
            <a:pPr algn="ctr" eaLnBrk="1" hangingPunct="1"/>
            <a:r>
              <a:rPr lang="en-GB" altLang="en-US" sz="3600" smtClean="0"/>
              <a:t>Exploring the Processes</a:t>
            </a:r>
          </a:p>
        </p:txBody>
      </p:sp>
      <p:sp>
        <p:nvSpPr>
          <p:cNvPr id="9" name="Rectangle 8">
            <a:extLst>
              <a:ext uri="{FF2B5EF4-FFF2-40B4-BE49-F238E27FC236}">
                <a16:creationId xmlns:a16="http://schemas.microsoft.com/office/drawing/2014/main" id="{8D081F32-39F2-4C3F-828B-538118B273A0}"/>
              </a:ext>
            </a:extLst>
          </p:cNvPr>
          <p:cNvSpPr/>
          <p:nvPr/>
        </p:nvSpPr>
        <p:spPr>
          <a:xfrm>
            <a:off x="755650" y="1643063"/>
            <a:ext cx="2852738" cy="2633662"/>
          </a:xfrm>
          <a:prstGeom prst="rect">
            <a:avLst/>
          </a:prstGeom>
          <a:solidFill>
            <a:schemeClr val="accent3">
              <a:lumMod val="20000"/>
              <a:lumOff val="80000"/>
            </a:schemeClr>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lstStyle/>
          <a:p>
            <a:pPr algn="ctr" eaLnBrk="1" fontAlgn="auto" hangingPunct="1">
              <a:spcBef>
                <a:spcPts val="0"/>
              </a:spcBef>
              <a:spcAft>
                <a:spcPts val="0"/>
              </a:spcAft>
              <a:defRPr/>
            </a:pPr>
            <a:endParaRPr lang="en-GB" dirty="0"/>
          </a:p>
        </p:txBody>
      </p:sp>
      <p:sp>
        <p:nvSpPr>
          <p:cNvPr id="15365" name="Content Placeholder 7"/>
          <p:cNvSpPr>
            <a:spLocks/>
          </p:cNvSpPr>
          <p:nvPr/>
        </p:nvSpPr>
        <p:spPr bwMode="auto">
          <a:xfrm>
            <a:off x="755650" y="1643063"/>
            <a:ext cx="2852738" cy="2633662"/>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10000"/>
              </a:lnSpc>
              <a:buFont typeface="Arial" panose="020B0604020202020204" pitchFamily="34" charset="0"/>
              <a:buNone/>
            </a:pPr>
            <a:r>
              <a:rPr lang="en-GB" altLang="en-US" b="1"/>
              <a:t>Melting </a:t>
            </a:r>
            <a:r>
              <a:rPr lang="en-GB" altLang="en-US"/>
              <a:t>occurs when ice warms up and changes to water (a solid changing to a liquid). </a:t>
            </a:r>
          </a:p>
          <a:p>
            <a:pPr eaLnBrk="1" hangingPunct="1">
              <a:lnSpc>
                <a:spcPct val="110000"/>
              </a:lnSpc>
              <a:buFont typeface="Arial" panose="020B0604020202020204" pitchFamily="34" charset="0"/>
              <a:buNone/>
            </a:pPr>
            <a:r>
              <a:rPr lang="en-GB" altLang="en-US"/>
              <a:t>At temperatures above 0˚C, ice will melt. </a:t>
            </a:r>
          </a:p>
        </p:txBody>
      </p:sp>
      <p:sp>
        <p:nvSpPr>
          <p:cNvPr id="25" name="Rectangle 24">
            <a:extLst>
              <a:ext uri="{FF2B5EF4-FFF2-40B4-BE49-F238E27FC236}">
                <a16:creationId xmlns:a16="http://schemas.microsoft.com/office/drawing/2014/main" id="{25E49A32-1F95-4B66-80C9-559574442803}"/>
              </a:ext>
            </a:extLst>
          </p:cNvPr>
          <p:cNvSpPr/>
          <p:nvPr/>
        </p:nvSpPr>
        <p:spPr>
          <a:xfrm>
            <a:off x="3681413" y="1643063"/>
            <a:ext cx="4706937" cy="4449762"/>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pic>
        <p:nvPicPr>
          <p:cNvPr id="15367" name="Whole Clas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8"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95375" y="4422775"/>
            <a:ext cx="2173288" cy="158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9" name="Picture 6"/>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729288" y="1701800"/>
            <a:ext cx="2659062" cy="434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58374CA3-7BAC-4793-B521-3FA3810CA7F4}"/>
              </a:ext>
            </a:extLst>
          </p:cNvPr>
          <p:cNvSpPr/>
          <p:nvPr/>
        </p:nvSpPr>
        <p:spPr>
          <a:xfrm>
            <a:off x="755650" y="4410075"/>
            <a:ext cx="7632700" cy="1682750"/>
          </a:xfrm>
          <a:prstGeom prst="rect">
            <a:avLst/>
          </a:prstGeom>
          <a:solidFill>
            <a:srgbClr val="A7E6D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6387" name="Title 5"/>
          <p:cNvSpPr>
            <a:spLocks noGrp="1"/>
          </p:cNvSpPr>
          <p:nvPr>
            <p:ph type="title"/>
          </p:nvPr>
        </p:nvSpPr>
        <p:spPr>
          <a:xfrm>
            <a:off x="457200" y="485775"/>
            <a:ext cx="8220075" cy="1165225"/>
          </a:xfrm>
        </p:spPr>
        <p:txBody>
          <a:bodyPr/>
          <a:lstStyle/>
          <a:p>
            <a:pPr algn="ctr" eaLnBrk="1" hangingPunct="1"/>
            <a:r>
              <a:rPr lang="en-GB" altLang="en-US" sz="3600" smtClean="0"/>
              <a:t>Exploring the Processes</a:t>
            </a:r>
          </a:p>
        </p:txBody>
      </p:sp>
      <p:sp>
        <p:nvSpPr>
          <p:cNvPr id="13" name="Rectangle 12">
            <a:extLst>
              <a:ext uri="{FF2B5EF4-FFF2-40B4-BE49-F238E27FC236}">
                <a16:creationId xmlns:a16="http://schemas.microsoft.com/office/drawing/2014/main" id="{1FD547D0-1615-46AB-A476-0F91202B8F99}"/>
              </a:ext>
            </a:extLst>
          </p:cNvPr>
          <p:cNvSpPr/>
          <p:nvPr/>
        </p:nvSpPr>
        <p:spPr>
          <a:xfrm>
            <a:off x="755650" y="1651000"/>
            <a:ext cx="7632700" cy="2693988"/>
          </a:xfrm>
          <a:prstGeom prst="rect">
            <a:avLst/>
          </a:prstGeom>
          <a:solidFill>
            <a:schemeClr val="accent3">
              <a:lumMod val="20000"/>
              <a:lumOff val="80000"/>
            </a:schemeClr>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6389" name="Content Placeholder 7"/>
          <p:cNvSpPr>
            <a:spLocks/>
          </p:cNvSpPr>
          <p:nvPr/>
        </p:nvSpPr>
        <p:spPr bwMode="auto">
          <a:xfrm>
            <a:off x="750888" y="4410075"/>
            <a:ext cx="7632700" cy="16827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buFont typeface="Arial" panose="020B0604020202020204" pitchFamily="34" charset="0"/>
              <a:buNone/>
            </a:pPr>
            <a:r>
              <a:rPr lang="en-GB" altLang="en-US" sz="1700"/>
              <a:t>Water changes state as a result of these processes.</a:t>
            </a:r>
          </a:p>
          <a:p>
            <a:pPr eaLnBrk="1" hangingPunct="1">
              <a:lnSpc>
                <a:spcPct val="100000"/>
              </a:lnSpc>
              <a:buFont typeface="Arial" panose="020B0604020202020204" pitchFamily="34" charset="0"/>
              <a:buNone/>
            </a:pPr>
            <a:r>
              <a:rPr lang="en-GB" altLang="en-US" sz="1700"/>
              <a:t>You will move around the classroom to explore the different processes in a series of activities.</a:t>
            </a:r>
          </a:p>
          <a:p>
            <a:pPr eaLnBrk="1" hangingPunct="1">
              <a:lnSpc>
                <a:spcPct val="100000"/>
              </a:lnSpc>
              <a:buFont typeface="Arial" panose="020B0604020202020204" pitchFamily="34" charset="0"/>
              <a:buNone/>
            </a:pPr>
            <a:r>
              <a:rPr lang="en-GB" altLang="en-US" sz="1700"/>
              <a:t>Keep a record of your observations on your Changing State Activity Sheet.</a:t>
            </a:r>
          </a:p>
        </p:txBody>
      </p:sp>
      <p:sp>
        <p:nvSpPr>
          <p:cNvPr id="9" name="Down Arrow 8">
            <a:extLst>
              <a:ext uri="{FF2B5EF4-FFF2-40B4-BE49-F238E27FC236}">
                <a16:creationId xmlns:a16="http://schemas.microsoft.com/office/drawing/2014/main" id="{ED994ED9-437A-48FA-B249-C58AD8A21533}"/>
              </a:ext>
            </a:extLst>
          </p:cNvPr>
          <p:cNvSpPr/>
          <p:nvPr/>
        </p:nvSpPr>
        <p:spPr>
          <a:xfrm rot="16200000" flipH="1">
            <a:off x="2983707" y="1385094"/>
            <a:ext cx="234950" cy="1817687"/>
          </a:xfrm>
          <a:prstGeom prst="downArrow">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4" name="Oval 3">
            <a:extLst>
              <a:ext uri="{FF2B5EF4-FFF2-40B4-BE49-F238E27FC236}">
                <a16:creationId xmlns:a16="http://schemas.microsoft.com/office/drawing/2014/main" id="{B7C99E37-97A5-40D7-B3FE-C9285E7C8FDC}"/>
              </a:ext>
            </a:extLst>
          </p:cNvPr>
          <p:cNvSpPr/>
          <p:nvPr/>
        </p:nvSpPr>
        <p:spPr>
          <a:xfrm>
            <a:off x="922338" y="2293938"/>
            <a:ext cx="1408112" cy="1408112"/>
          </a:xfrm>
          <a:prstGeom prst="ellipse">
            <a:avLst/>
          </a:prstGeom>
          <a:solidFill>
            <a:srgbClr val="FEFEF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1" name="Oval 10">
            <a:extLst>
              <a:ext uri="{FF2B5EF4-FFF2-40B4-BE49-F238E27FC236}">
                <a16:creationId xmlns:a16="http://schemas.microsoft.com/office/drawing/2014/main" id="{1C650E26-5397-4899-B00B-82826728D1DC}"/>
              </a:ext>
            </a:extLst>
          </p:cNvPr>
          <p:cNvSpPr/>
          <p:nvPr/>
        </p:nvSpPr>
        <p:spPr>
          <a:xfrm>
            <a:off x="3870325" y="2293938"/>
            <a:ext cx="1408113" cy="1408112"/>
          </a:xfrm>
          <a:prstGeom prst="ellipse">
            <a:avLst/>
          </a:prstGeom>
          <a:solidFill>
            <a:srgbClr val="FEFEF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2" name="Oval 11">
            <a:extLst>
              <a:ext uri="{FF2B5EF4-FFF2-40B4-BE49-F238E27FC236}">
                <a16:creationId xmlns:a16="http://schemas.microsoft.com/office/drawing/2014/main" id="{F8597B4F-AD79-49AB-9496-5F522DF20978}"/>
              </a:ext>
            </a:extLst>
          </p:cNvPr>
          <p:cNvSpPr/>
          <p:nvPr/>
        </p:nvSpPr>
        <p:spPr>
          <a:xfrm>
            <a:off x="6818313" y="2293938"/>
            <a:ext cx="1408112" cy="1408112"/>
          </a:xfrm>
          <a:prstGeom prst="ellipse">
            <a:avLst/>
          </a:prstGeom>
          <a:solidFill>
            <a:srgbClr val="FEFEF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pic>
        <p:nvPicPr>
          <p:cNvPr id="5" name="Picture 4">
            <a:extLst>
              <a:ext uri="{FF2B5EF4-FFF2-40B4-BE49-F238E27FC236}">
                <a16:creationId xmlns:a16="http://schemas.microsoft.com/office/drawing/2014/main" id="{16E22CC2-31DD-4EDD-B4A8-30AB849F9C0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428" t="-41659" r="7478" b="6269"/>
          <a:stretch/>
        </p:blipFill>
        <p:spPr>
          <a:xfrm>
            <a:off x="3870690" y="2294092"/>
            <a:ext cx="1408014" cy="1408015"/>
          </a:xfrm>
          <a:prstGeom prst="ellipse">
            <a:avLst/>
          </a:prstGeom>
        </p:spPr>
      </p:pic>
      <p:pic>
        <p:nvPicPr>
          <p:cNvPr id="14" name="Picture 13">
            <a:extLst>
              <a:ext uri="{FF2B5EF4-FFF2-40B4-BE49-F238E27FC236}">
                <a16:creationId xmlns:a16="http://schemas.microsoft.com/office/drawing/2014/main" id="{474C5211-E5D3-4F03-86F1-A93568FE789B}"/>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55" t="-21980" r="46669" b="11122"/>
          <a:stretch/>
        </p:blipFill>
        <p:spPr>
          <a:xfrm>
            <a:off x="922490" y="2294090"/>
            <a:ext cx="1408015" cy="1408017"/>
          </a:xfrm>
          <a:prstGeom prst="ellipse">
            <a:avLst/>
          </a:prstGeom>
        </p:spPr>
      </p:pic>
      <p:pic>
        <p:nvPicPr>
          <p:cNvPr id="16" name="Picture 15">
            <a:extLst>
              <a:ext uri="{FF2B5EF4-FFF2-40B4-BE49-F238E27FC236}">
                <a16:creationId xmlns:a16="http://schemas.microsoft.com/office/drawing/2014/main" id="{273A7C24-F058-447E-BDC6-45345108B144}"/>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3427" t="-2022" r="56647" b="68528"/>
          <a:stretch/>
        </p:blipFill>
        <p:spPr>
          <a:xfrm>
            <a:off x="6818888" y="2294090"/>
            <a:ext cx="1408015" cy="1408017"/>
          </a:xfrm>
          <a:prstGeom prst="ellipse">
            <a:avLst/>
          </a:prstGeom>
        </p:spPr>
      </p:pic>
      <p:sp>
        <p:nvSpPr>
          <p:cNvPr id="17" name="Down Arrow 16">
            <a:extLst>
              <a:ext uri="{FF2B5EF4-FFF2-40B4-BE49-F238E27FC236}">
                <a16:creationId xmlns:a16="http://schemas.microsoft.com/office/drawing/2014/main" id="{13471221-70F1-498B-9486-13273C2179B1}"/>
              </a:ext>
            </a:extLst>
          </p:cNvPr>
          <p:cNvSpPr/>
          <p:nvPr/>
        </p:nvSpPr>
        <p:spPr>
          <a:xfrm rot="5400000">
            <a:off x="5818982" y="2801144"/>
            <a:ext cx="234950" cy="1817687"/>
          </a:xfrm>
          <a:prstGeom prst="downArrow">
            <a:avLst/>
          </a:prstGeom>
          <a:solidFill>
            <a:schemeClr val="bg1"/>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8" name="Down Arrow 17">
            <a:extLst>
              <a:ext uri="{FF2B5EF4-FFF2-40B4-BE49-F238E27FC236}">
                <a16:creationId xmlns:a16="http://schemas.microsoft.com/office/drawing/2014/main" id="{2D4E15CD-C252-4C0B-B1D7-666F34F600D9}"/>
              </a:ext>
            </a:extLst>
          </p:cNvPr>
          <p:cNvSpPr/>
          <p:nvPr/>
        </p:nvSpPr>
        <p:spPr>
          <a:xfrm rot="5400000">
            <a:off x="2983707" y="2793206"/>
            <a:ext cx="234950" cy="1817687"/>
          </a:xfrm>
          <a:prstGeom prst="downArrow">
            <a:avLst/>
          </a:prstGeom>
          <a:solidFill>
            <a:schemeClr val="bg1"/>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9" name="Down Arrow 18">
            <a:extLst>
              <a:ext uri="{FF2B5EF4-FFF2-40B4-BE49-F238E27FC236}">
                <a16:creationId xmlns:a16="http://schemas.microsoft.com/office/drawing/2014/main" id="{F96E95D9-BDF0-4B8A-ACEA-57474FE7F54B}"/>
              </a:ext>
            </a:extLst>
          </p:cNvPr>
          <p:cNvSpPr/>
          <p:nvPr/>
        </p:nvSpPr>
        <p:spPr>
          <a:xfrm rot="16200000" flipH="1">
            <a:off x="5818982" y="1385094"/>
            <a:ext cx="234950" cy="1817687"/>
          </a:xfrm>
          <a:prstGeom prst="downArrow">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6400" name="TextBox 19"/>
          <p:cNvSpPr txBox="1">
            <a:spLocks noChangeArrowheads="1"/>
          </p:cNvSpPr>
          <p:nvPr/>
        </p:nvSpPr>
        <p:spPr bwMode="auto">
          <a:xfrm>
            <a:off x="2667000" y="1852613"/>
            <a:ext cx="8667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melting</a:t>
            </a:r>
          </a:p>
        </p:txBody>
      </p:sp>
      <p:sp>
        <p:nvSpPr>
          <p:cNvPr id="16401" name="TextBox 20"/>
          <p:cNvSpPr txBox="1">
            <a:spLocks noChangeArrowheads="1"/>
          </p:cNvSpPr>
          <p:nvPr/>
        </p:nvSpPr>
        <p:spPr bwMode="auto">
          <a:xfrm>
            <a:off x="5299075" y="3287713"/>
            <a:ext cx="13985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condensation</a:t>
            </a:r>
          </a:p>
        </p:txBody>
      </p:sp>
      <p:sp>
        <p:nvSpPr>
          <p:cNvPr id="16402" name="TextBox 21"/>
          <p:cNvSpPr txBox="1">
            <a:spLocks noChangeArrowheads="1"/>
          </p:cNvSpPr>
          <p:nvPr/>
        </p:nvSpPr>
        <p:spPr bwMode="auto">
          <a:xfrm>
            <a:off x="2681288" y="3265488"/>
            <a:ext cx="90011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freezing</a:t>
            </a:r>
          </a:p>
        </p:txBody>
      </p:sp>
      <p:sp>
        <p:nvSpPr>
          <p:cNvPr id="16403" name="TextBox 22"/>
          <p:cNvSpPr txBox="1">
            <a:spLocks noChangeArrowheads="1"/>
          </p:cNvSpPr>
          <p:nvPr/>
        </p:nvSpPr>
        <p:spPr bwMode="auto">
          <a:xfrm>
            <a:off x="5297488" y="1847850"/>
            <a:ext cx="12779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evaporation</a:t>
            </a:r>
          </a:p>
        </p:txBody>
      </p:sp>
      <p:sp>
        <p:nvSpPr>
          <p:cNvPr id="16404" name="TextBox 23"/>
          <p:cNvSpPr txBox="1">
            <a:spLocks noChangeArrowheads="1"/>
          </p:cNvSpPr>
          <p:nvPr/>
        </p:nvSpPr>
        <p:spPr bwMode="auto">
          <a:xfrm>
            <a:off x="1441450" y="3694113"/>
            <a:ext cx="4302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ice</a:t>
            </a:r>
          </a:p>
        </p:txBody>
      </p:sp>
      <p:sp>
        <p:nvSpPr>
          <p:cNvPr id="16405" name="TextBox 24"/>
          <p:cNvSpPr txBox="1">
            <a:spLocks noChangeArrowheads="1"/>
          </p:cNvSpPr>
          <p:nvPr/>
        </p:nvSpPr>
        <p:spPr bwMode="auto">
          <a:xfrm>
            <a:off x="4219575" y="3694113"/>
            <a:ext cx="7112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water</a:t>
            </a:r>
          </a:p>
        </p:txBody>
      </p:sp>
      <p:sp>
        <p:nvSpPr>
          <p:cNvPr id="16406" name="TextBox 25"/>
          <p:cNvSpPr txBox="1">
            <a:spLocks noChangeArrowheads="1"/>
          </p:cNvSpPr>
          <p:nvPr/>
        </p:nvSpPr>
        <p:spPr bwMode="auto">
          <a:xfrm>
            <a:off x="7108825" y="3694113"/>
            <a:ext cx="827088"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rgbClr val="000000"/>
                </a:solidFill>
              </a:rPr>
              <a:t>water</a:t>
            </a:r>
          </a:p>
          <a:p>
            <a:pPr algn="ctr" eaLnBrk="1" hangingPunct="1">
              <a:lnSpc>
                <a:spcPct val="100000"/>
              </a:lnSpc>
              <a:spcBef>
                <a:spcPct val="0"/>
              </a:spcBef>
              <a:buFontTx/>
              <a:buNone/>
            </a:pPr>
            <a:r>
              <a:rPr lang="en-GB" altLang="en-US">
                <a:solidFill>
                  <a:srgbClr val="000000"/>
                </a:solidFill>
              </a:rPr>
              <a:t>vapour</a:t>
            </a:r>
          </a:p>
        </p:txBody>
      </p:sp>
      <p:pic>
        <p:nvPicPr>
          <p:cNvPr id="16407" name="Whole Clas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5"/>
          <p:cNvSpPr>
            <a:spLocks noGrp="1"/>
          </p:cNvSpPr>
          <p:nvPr>
            <p:ph type="title"/>
          </p:nvPr>
        </p:nvSpPr>
        <p:spPr>
          <a:xfrm>
            <a:off x="457200" y="485775"/>
            <a:ext cx="8220075" cy="1165225"/>
          </a:xfrm>
        </p:spPr>
        <p:txBody>
          <a:bodyPr/>
          <a:lstStyle/>
          <a:p>
            <a:pPr algn="ctr" eaLnBrk="1" hangingPunct="1"/>
            <a:r>
              <a:rPr lang="en-GB" altLang="en-US" smtClean="0"/>
              <a:t>Ice Cube Investigation</a:t>
            </a:r>
          </a:p>
        </p:txBody>
      </p:sp>
      <p:sp>
        <p:nvSpPr>
          <p:cNvPr id="13" name="Rectangle 12">
            <a:extLst>
              <a:ext uri="{FF2B5EF4-FFF2-40B4-BE49-F238E27FC236}">
                <a16:creationId xmlns:a16="http://schemas.microsoft.com/office/drawing/2014/main" id="{CD95E8E1-4E25-4D89-B80D-30C60A228F84}"/>
              </a:ext>
            </a:extLst>
          </p:cNvPr>
          <p:cNvSpPr/>
          <p:nvPr/>
        </p:nvSpPr>
        <p:spPr>
          <a:xfrm>
            <a:off x="755650" y="1651000"/>
            <a:ext cx="7632700" cy="1165225"/>
          </a:xfrm>
          <a:prstGeom prst="rect">
            <a:avLst/>
          </a:prstGeom>
          <a:solidFill>
            <a:schemeClr val="accent3">
              <a:lumMod val="20000"/>
              <a:lumOff val="80000"/>
            </a:schemeClr>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7412" name="Content Placeholder 7"/>
          <p:cNvSpPr>
            <a:spLocks noGrp="1"/>
          </p:cNvSpPr>
          <p:nvPr>
            <p:ph idx="1"/>
          </p:nvPr>
        </p:nvSpPr>
        <p:spPr>
          <a:xfrm>
            <a:off x="755650" y="1651000"/>
            <a:ext cx="7632700" cy="1165225"/>
          </a:xfrm>
        </p:spPr>
        <p:txBody>
          <a:bodyPr anchor="ctr"/>
          <a:lstStyle/>
          <a:p>
            <a:pPr marL="0" indent="0" eaLnBrk="1" hangingPunct="1">
              <a:lnSpc>
                <a:spcPct val="100000"/>
              </a:lnSpc>
              <a:buFont typeface="Arial" panose="020B0604020202020204" pitchFamily="34" charset="0"/>
              <a:buNone/>
            </a:pPr>
            <a:r>
              <a:rPr lang="en-GB" altLang="en-US" smtClean="0"/>
              <a:t>In this activity, you will place two or three ice cubes on some cling film stretched over a container of warm water.</a:t>
            </a:r>
          </a:p>
        </p:txBody>
      </p:sp>
      <p:sp>
        <p:nvSpPr>
          <p:cNvPr id="7" name="Rectangle 6">
            <a:extLst>
              <a:ext uri="{FF2B5EF4-FFF2-40B4-BE49-F238E27FC236}">
                <a16:creationId xmlns:a16="http://schemas.microsoft.com/office/drawing/2014/main" id="{5F8A198F-5A91-4BE0-876A-3F2BAE56F49D}"/>
              </a:ext>
            </a:extLst>
          </p:cNvPr>
          <p:cNvSpPr/>
          <p:nvPr/>
        </p:nvSpPr>
        <p:spPr>
          <a:xfrm>
            <a:off x="3643313" y="2873375"/>
            <a:ext cx="4745037" cy="3219450"/>
          </a:xfrm>
          <a:prstGeom prst="rect">
            <a:avLst/>
          </a:prstGeom>
          <a:solidFill>
            <a:srgbClr val="A7E6D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5" name="Rectangle 14">
            <a:extLst>
              <a:ext uri="{FF2B5EF4-FFF2-40B4-BE49-F238E27FC236}">
                <a16:creationId xmlns:a16="http://schemas.microsoft.com/office/drawing/2014/main" id="{B0C85BCC-DD57-44A4-A72B-C297C3F2A53C}"/>
              </a:ext>
            </a:extLst>
          </p:cNvPr>
          <p:cNvSpPr/>
          <p:nvPr/>
        </p:nvSpPr>
        <p:spPr>
          <a:xfrm>
            <a:off x="755650" y="2873375"/>
            <a:ext cx="2820988" cy="3219450"/>
          </a:xfrm>
          <a:prstGeom prst="rect">
            <a:avLst/>
          </a:prstGeom>
          <a:solidFill>
            <a:srgbClr val="FEFEFE"/>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7415" name="Content Placeholder 7"/>
          <p:cNvSpPr>
            <a:spLocks/>
          </p:cNvSpPr>
          <p:nvPr/>
        </p:nvSpPr>
        <p:spPr bwMode="auto">
          <a:xfrm>
            <a:off x="755650" y="2873375"/>
            <a:ext cx="2820988" cy="32194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buFont typeface="Arial" panose="020B0604020202020204" pitchFamily="34" charset="0"/>
              <a:buNone/>
            </a:pPr>
            <a:r>
              <a:rPr lang="en-GB" altLang="en-US"/>
              <a:t>What do you see in the container?</a:t>
            </a:r>
          </a:p>
          <a:p>
            <a:pPr eaLnBrk="1" hangingPunct="1">
              <a:lnSpc>
                <a:spcPct val="100000"/>
              </a:lnSpc>
              <a:buFont typeface="Arial" panose="020B0604020202020204" pitchFamily="34" charset="0"/>
              <a:buNone/>
            </a:pPr>
            <a:r>
              <a:rPr lang="en-GB" altLang="en-US"/>
              <a:t>What can you observe on the cling film?</a:t>
            </a:r>
          </a:p>
          <a:p>
            <a:pPr eaLnBrk="1" hangingPunct="1">
              <a:lnSpc>
                <a:spcPct val="100000"/>
              </a:lnSpc>
              <a:buFont typeface="Arial" panose="020B0604020202020204" pitchFamily="34" charset="0"/>
              <a:buNone/>
            </a:pPr>
            <a:r>
              <a:rPr lang="en-GB" altLang="en-US"/>
              <a:t>What processes are occurring?</a:t>
            </a:r>
          </a:p>
        </p:txBody>
      </p:sp>
      <p:pic>
        <p:nvPicPr>
          <p:cNvPr id="17416"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759200" y="3578225"/>
            <a:ext cx="4513263" cy="180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7" name="Group Work"/>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5"/>
          <p:cNvSpPr>
            <a:spLocks noGrp="1"/>
          </p:cNvSpPr>
          <p:nvPr>
            <p:ph type="title"/>
          </p:nvPr>
        </p:nvSpPr>
        <p:spPr>
          <a:xfrm>
            <a:off x="457200" y="485775"/>
            <a:ext cx="8220075" cy="1165225"/>
          </a:xfrm>
        </p:spPr>
        <p:txBody>
          <a:bodyPr/>
          <a:lstStyle/>
          <a:p>
            <a:pPr algn="ctr" eaLnBrk="1" hangingPunct="1"/>
            <a:r>
              <a:rPr lang="en-GB" altLang="en-US" smtClean="0"/>
              <a:t>Reversing Changes</a:t>
            </a:r>
          </a:p>
        </p:txBody>
      </p:sp>
      <p:sp>
        <p:nvSpPr>
          <p:cNvPr id="13" name="Rectangle 12">
            <a:extLst>
              <a:ext uri="{FF2B5EF4-FFF2-40B4-BE49-F238E27FC236}">
                <a16:creationId xmlns:a16="http://schemas.microsoft.com/office/drawing/2014/main" id="{96388690-0254-4652-BF64-0FF19F024367}"/>
              </a:ext>
            </a:extLst>
          </p:cNvPr>
          <p:cNvSpPr/>
          <p:nvPr/>
        </p:nvSpPr>
        <p:spPr>
          <a:xfrm>
            <a:off x="755650" y="1651000"/>
            <a:ext cx="7632700" cy="1165225"/>
          </a:xfrm>
          <a:prstGeom prst="rect">
            <a:avLst/>
          </a:prstGeom>
          <a:solidFill>
            <a:schemeClr val="accent3">
              <a:lumMod val="20000"/>
              <a:lumOff val="80000"/>
            </a:schemeClr>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8" name="Content Placeholder 7">
            <a:extLst>
              <a:ext uri="{FF2B5EF4-FFF2-40B4-BE49-F238E27FC236}">
                <a16:creationId xmlns:a16="http://schemas.microsoft.com/office/drawing/2014/main" id="{D48B8C17-8A49-4550-A46E-226E6493D849}"/>
              </a:ext>
            </a:extLst>
          </p:cNvPr>
          <p:cNvSpPr>
            <a:spLocks noGrp="1"/>
          </p:cNvSpPr>
          <p:nvPr>
            <p:ph idx="1"/>
          </p:nvPr>
        </p:nvSpPr>
        <p:spPr>
          <a:xfrm>
            <a:off x="755650" y="1651000"/>
            <a:ext cx="7632700" cy="1165225"/>
          </a:xfrm>
        </p:spPr>
        <p:txBody>
          <a:bodyPr rtlCol="0" anchor="ctr">
            <a:normAutofit fontScale="92500" lnSpcReduction="10000"/>
          </a:bodyPr>
          <a:lstStyle/>
          <a:p>
            <a:pPr marL="0" indent="0" eaLnBrk="1" fontAlgn="auto" hangingPunct="1">
              <a:lnSpc>
                <a:spcPct val="100000"/>
              </a:lnSpc>
              <a:spcAft>
                <a:spcPts val="0"/>
              </a:spcAft>
              <a:buFont typeface="Arial" panose="020B0604020202020204" pitchFamily="34" charset="0"/>
              <a:buNone/>
              <a:defRPr/>
            </a:pPr>
            <a:r>
              <a:rPr lang="en-GB" dirty="0">
                <a:cs typeface="+mn-cs"/>
              </a:rPr>
              <a:t>Work with an adult for this activity.</a:t>
            </a:r>
          </a:p>
          <a:p>
            <a:pPr marL="0" indent="0" eaLnBrk="1" fontAlgn="auto" hangingPunct="1">
              <a:lnSpc>
                <a:spcPct val="100000"/>
              </a:lnSpc>
              <a:spcAft>
                <a:spcPts val="0"/>
              </a:spcAft>
              <a:buFont typeface="Arial" panose="020B0604020202020204" pitchFamily="34" charset="0"/>
              <a:buNone/>
              <a:defRPr/>
            </a:pPr>
            <a:r>
              <a:rPr lang="en-GB" dirty="0">
                <a:cs typeface="+mn-cs"/>
              </a:rPr>
              <a:t>Your teacher will boil a kettle. Watch the water vapour form as it boils.</a:t>
            </a:r>
          </a:p>
        </p:txBody>
      </p:sp>
      <p:sp>
        <p:nvSpPr>
          <p:cNvPr id="7" name="Rectangle 6">
            <a:extLst>
              <a:ext uri="{FF2B5EF4-FFF2-40B4-BE49-F238E27FC236}">
                <a16:creationId xmlns:a16="http://schemas.microsoft.com/office/drawing/2014/main" id="{373919A1-53ED-4190-81C1-F63AA398BBD5}"/>
              </a:ext>
            </a:extLst>
          </p:cNvPr>
          <p:cNvSpPr/>
          <p:nvPr/>
        </p:nvSpPr>
        <p:spPr>
          <a:xfrm>
            <a:off x="6011863" y="2873375"/>
            <a:ext cx="2376487" cy="3219450"/>
          </a:xfrm>
          <a:prstGeom prst="rect">
            <a:avLst/>
          </a:prstGeom>
          <a:solidFill>
            <a:srgbClr val="A7E6D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5" name="Rectangle 14">
            <a:extLst>
              <a:ext uri="{FF2B5EF4-FFF2-40B4-BE49-F238E27FC236}">
                <a16:creationId xmlns:a16="http://schemas.microsoft.com/office/drawing/2014/main" id="{33830B6F-EE64-4000-8DF5-C8A59068B1CE}"/>
              </a:ext>
            </a:extLst>
          </p:cNvPr>
          <p:cNvSpPr/>
          <p:nvPr/>
        </p:nvSpPr>
        <p:spPr>
          <a:xfrm>
            <a:off x="755650" y="2873375"/>
            <a:ext cx="5183188" cy="3219450"/>
          </a:xfrm>
          <a:prstGeom prst="rect">
            <a:avLst/>
          </a:prstGeom>
          <a:solidFill>
            <a:srgbClr val="FEFEFE"/>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8439" name="Content Placeholder 7"/>
          <p:cNvSpPr>
            <a:spLocks/>
          </p:cNvSpPr>
          <p:nvPr/>
        </p:nvSpPr>
        <p:spPr bwMode="auto">
          <a:xfrm>
            <a:off x="755650" y="2873375"/>
            <a:ext cx="5183188" cy="32194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10000"/>
              </a:lnSpc>
              <a:buFont typeface="Arial" panose="020B0604020202020204" pitchFamily="34" charset="0"/>
              <a:buNone/>
            </a:pPr>
            <a:r>
              <a:rPr lang="en-GB" altLang="en-US"/>
              <a:t>How can this gas be turned back into a liquid? Can you reverse the change?</a:t>
            </a:r>
          </a:p>
          <a:p>
            <a:pPr eaLnBrk="1" hangingPunct="1">
              <a:lnSpc>
                <a:spcPct val="110000"/>
              </a:lnSpc>
              <a:buFont typeface="Arial" panose="020B0604020202020204" pitchFamily="34" charset="0"/>
              <a:buNone/>
            </a:pPr>
            <a:r>
              <a:rPr lang="en-GB" altLang="en-US"/>
              <a:t>Watch your teacher demonstrate this process.</a:t>
            </a:r>
          </a:p>
          <a:p>
            <a:pPr eaLnBrk="1" hangingPunct="1">
              <a:lnSpc>
                <a:spcPct val="110000"/>
              </a:lnSpc>
              <a:buFont typeface="Arial" panose="020B0604020202020204" pitchFamily="34" charset="0"/>
              <a:buNone/>
            </a:pPr>
            <a:r>
              <a:rPr lang="en-GB" altLang="en-US"/>
              <a:t>What can you see?</a:t>
            </a:r>
          </a:p>
          <a:p>
            <a:pPr eaLnBrk="1" hangingPunct="1">
              <a:lnSpc>
                <a:spcPct val="110000"/>
              </a:lnSpc>
              <a:buFont typeface="Arial" panose="020B0604020202020204" pitchFamily="34" charset="0"/>
              <a:buNone/>
            </a:pPr>
            <a:r>
              <a:rPr lang="en-GB" altLang="en-US"/>
              <a:t>Which processes have you observed?</a:t>
            </a:r>
          </a:p>
          <a:p>
            <a:pPr eaLnBrk="1" hangingPunct="1">
              <a:lnSpc>
                <a:spcPct val="110000"/>
              </a:lnSpc>
              <a:buFont typeface="Arial" panose="020B0604020202020204" pitchFamily="34" charset="0"/>
              <a:buNone/>
            </a:pPr>
            <a:r>
              <a:rPr lang="en-GB" altLang="en-US"/>
              <a:t>How has the temperature caused these processes?</a:t>
            </a:r>
          </a:p>
        </p:txBody>
      </p:sp>
      <p:pic>
        <p:nvPicPr>
          <p:cNvPr id="18440" name="Picture 2"/>
          <p:cNvPicPr>
            <a:picLocks noChangeAspect="1"/>
          </p:cNvPicPr>
          <p:nvPr/>
        </p:nvPicPr>
        <p:blipFill>
          <a:blip r:embed="rId2">
            <a:extLst>
              <a:ext uri="{28A0092B-C50C-407E-A947-70E740481C1C}">
                <a14:useLocalDpi xmlns:a14="http://schemas.microsoft.com/office/drawing/2010/main" val="0"/>
              </a:ext>
            </a:extLst>
          </a:blip>
          <a:srcRect r="8075"/>
          <a:stretch>
            <a:fillRect/>
          </a:stretch>
        </p:blipFill>
        <p:spPr bwMode="auto">
          <a:xfrm>
            <a:off x="5664200" y="3124200"/>
            <a:ext cx="2724150" cy="2995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5"/>
          <p:cNvSpPr>
            <a:spLocks noGrp="1"/>
          </p:cNvSpPr>
          <p:nvPr>
            <p:ph type="title"/>
          </p:nvPr>
        </p:nvSpPr>
        <p:spPr>
          <a:xfrm>
            <a:off x="457200" y="485775"/>
            <a:ext cx="8220075" cy="1165225"/>
          </a:xfrm>
        </p:spPr>
        <p:txBody>
          <a:bodyPr/>
          <a:lstStyle/>
          <a:p>
            <a:pPr algn="ctr" eaLnBrk="1" hangingPunct="1"/>
            <a:r>
              <a:rPr lang="en-GB" altLang="en-US" smtClean="0"/>
              <a:t>Salt and Ice</a:t>
            </a:r>
          </a:p>
        </p:txBody>
      </p:sp>
      <p:sp>
        <p:nvSpPr>
          <p:cNvPr id="13" name="Rectangle 12">
            <a:extLst>
              <a:ext uri="{FF2B5EF4-FFF2-40B4-BE49-F238E27FC236}">
                <a16:creationId xmlns:a16="http://schemas.microsoft.com/office/drawing/2014/main" id="{487053B1-59C8-43A8-83DC-F3FE3FCF72E8}"/>
              </a:ext>
            </a:extLst>
          </p:cNvPr>
          <p:cNvSpPr/>
          <p:nvPr/>
        </p:nvSpPr>
        <p:spPr>
          <a:xfrm>
            <a:off x="755650" y="1651000"/>
            <a:ext cx="7632700" cy="1544638"/>
          </a:xfrm>
          <a:prstGeom prst="rect">
            <a:avLst/>
          </a:prstGeom>
          <a:solidFill>
            <a:schemeClr val="accent3">
              <a:lumMod val="20000"/>
              <a:lumOff val="80000"/>
            </a:schemeClr>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9460" name="Content Placeholder 7"/>
          <p:cNvSpPr>
            <a:spLocks noGrp="1"/>
          </p:cNvSpPr>
          <p:nvPr>
            <p:ph idx="1"/>
          </p:nvPr>
        </p:nvSpPr>
        <p:spPr>
          <a:xfrm>
            <a:off x="755650" y="1651000"/>
            <a:ext cx="7632700" cy="1544638"/>
          </a:xfrm>
        </p:spPr>
        <p:txBody>
          <a:bodyPr anchor="ctr"/>
          <a:lstStyle/>
          <a:p>
            <a:pPr marL="0" indent="0" eaLnBrk="1" hangingPunct="1">
              <a:lnSpc>
                <a:spcPct val="100000"/>
              </a:lnSpc>
              <a:buFont typeface="Arial" panose="020B0604020202020204" pitchFamily="34" charset="0"/>
              <a:buNone/>
            </a:pPr>
            <a:r>
              <a:rPr lang="en-GB" altLang="en-US" smtClean="0"/>
              <a:t>Put two ice cubes in two beakers. Put a teaspoon of salt on one ice cube, and observe what happens over a few minutes.</a:t>
            </a:r>
          </a:p>
          <a:p>
            <a:pPr marL="0" indent="0" eaLnBrk="1" hangingPunct="1">
              <a:lnSpc>
                <a:spcPct val="100000"/>
              </a:lnSpc>
              <a:buFont typeface="Arial" panose="020B0604020202020204" pitchFamily="34" charset="0"/>
              <a:buNone/>
            </a:pPr>
            <a:r>
              <a:rPr lang="en-GB" altLang="en-US" smtClean="0"/>
              <a:t>Use a thermometer to observe how the temperature in the beakers changes.</a:t>
            </a:r>
          </a:p>
        </p:txBody>
      </p:sp>
      <p:sp>
        <p:nvSpPr>
          <p:cNvPr id="7" name="Rectangle 6">
            <a:extLst>
              <a:ext uri="{FF2B5EF4-FFF2-40B4-BE49-F238E27FC236}">
                <a16:creationId xmlns:a16="http://schemas.microsoft.com/office/drawing/2014/main" id="{2B727A6F-3B81-45F8-AC39-BB2BE87FE7FD}"/>
              </a:ext>
            </a:extLst>
          </p:cNvPr>
          <p:cNvSpPr/>
          <p:nvPr/>
        </p:nvSpPr>
        <p:spPr>
          <a:xfrm>
            <a:off x="4297363" y="3260725"/>
            <a:ext cx="4090987" cy="2832100"/>
          </a:xfrm>
          <a:prstGeom prst="rect">
            <a:avLst/>
          </a:prstGeom>
          <a:solidFill>
            <a:srgbClr val="A7E6D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9" name="Rectangle 8">
            <a:extLst>
              <a:ext uri="{FF2B5EF4-FFF2-40B4-BE49-F238E27FC236}">
                <a16:creationId xmlns:a16="http://schemas.microsoft.com/office/drawing/2014/main" id="{673DB964-25DE-4BBF-AF1A-504190DAC6E6}"/>
              </a:ext>
            </a:extLst>
          </p:cNvPr>
          <p:cNvSpPr/>
          <p:nvPr/>
        </p:nvSpPr>
        <p:spPr>
          <a:xfrm>
            <a:off x="755650" y="3260725"/>
            <a:ext cx="3476625" cy="2832100"/>
          </a:xfrm>
          <a:prstGeom prst="rect">
            <a:avLst/>
          </a:prstGeom>
          <a:solidFill>
            <a:srgbClr val="FEFEFE"/>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9463" name="Content Placeholder 7"/>
          <p:cNvSpPr>
            <a:spLocks/>
          </p:cNvSpPr>
          <p:nvPr/>
        </p:nvSpPr>
        <p:spPr bwMode="auto">
          <a:xfrm>
            <a:off x="755650" y="3260725"/>
            <a:ext cx="3476625" cy="283210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buFont typeface="Arial" panose="020B0604020202020204" pitchFamily="34" charset="0"/>
              <a:buNone/>
            </a:pPr>
            <a:r>
              <a:rPr lang="en-GB" altLang="en-US"/>
              <a:t>What do you notice happening to the two ice cubes?</a:t>
            </a:r>
          </a:p>
          <a:p>
            <a:pPr eaLnBrk="1" hangingPunct="1">
              <a:lnSpc>
                <a:spcPct val="100000"/>
              </a:lnSpc>
              <a:buFont typeface="Arial" panose="020B0604020202020204" pitchFamily="34" charset="0"/>
              <a:buNone/>
            </a:pPr>
            <a:r>
              <a:rPr lang="en-GB" altLang="en-US"/>
              <a:t>What process is occurring?</a:t>
            </a:r>
          </a:p>
          <a:p>
            <a:pPr eaLnBrk="1" hangingPunct="1">
              <a:lnSpc>
                <a:spcPct val="100000"/>
              </a:lnSpc>
              <a:buFont typeface="Arial" panose="020B0604020202020204" pitchFamily="34" charset="0"/>
              <a:buNone/>
            </a:pPr>
            <a:r>
              <a:rPr lang="en-GB" altLang="en-US"/>
              <a:t>What happened to the temperature in the different glasses?</a:t>
            </a:r>
          </a:p>
        </p:txBody>
      </p:sp>
      <p:pic>
        <p:nvPicPr>
          <p:cNvPr id="19464"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376988" y="2968625"/>
            <a:ext cx="2268537" cy="3148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5" name="Picture 11"/>
          <p:cNvPicPr>
            <a:picLocks noChangeAspect="1"/>
          </p:cNvPicPr>
          <p:nvPr/>
        </p:nvPicPr>
        <p:blipFill>
          <a:blip r:embed="rId2">
            <a:extLst>
              <a:ext uri="{28A0092B-C50C-407E-A947-70E740481C1C}">
                <a14:useLocalDpi xmlns:a14="http://schemas.microsoft.com/office/drawing/2010/main" val="0"/>
              </a:ext>
            </a:extLst>
          </a:blip>
          <a:srcRect t="28551"/>
          <a:stretch>
            <a:fillRect/>
          </a:stretch>
        </p:blipFill>
        <p:spPr bwMode="auto">
          <a:xfrm>
            <a:off x="4394200" y="3868738"/>
            <a:ext cx="2268538" cy="224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6" name="Group Work"/>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5"/>
          <p:cNvSpPr>
            <a:spLocks noGrp="1"/>
          </p:cNvSpPr>
          <p:nvPr>
            <p:ph type="title"/>
          </p:nvPr>
        </p:nvSpPr>
        <p:spPr>
          <a:xfrm>
            <a:off x="457200" y="485775"/>
            <a:ext cx="8220075" cy="1165225"/>
          </a:xfrm>
        </p:spPr>
        <p:txBody>
          <a:bodyPr/>
          <a:lstStyle/>
          <a:p>
            <a:pPr eaLnBrk="1" hangingPunct="1"/>
            <a:r>
              <a:rPr lang="en-GB" altLang="en-US" smtClean="0"/>
              <a:t>Guess the Process</a:t>
            </a:r>
          </a:p>
        </p:txBody>
      </p:sp>
      <p:sp>
        <p:nvSpPr>
          <p:cNvPr id="13" name="Rectangle 12">
            <a:extLst>
              <a:ext uri="{FF2B5EF4-FFF2-40B4-BE49-F238E27FC236}">
                <a16:creationId xmlns:a16="http://schemas.microsoft.com/office/drawing/2014/main" id="{FAFDB524-0B0B-48DF-A568-969D4EE59961}"/>
              </a:ext>
            </a:extLst>
          </p:cNvPr>
          <p:cNvSpPr/>
          <p:nvPr/>
        </p:nvSpPr>
        <p:spPr>
          <a:xfrm>
            <a:off x="755650" y="1643063"/>
            <a:ext cx="7004050" cy="1785937"/>
          </a:xfrm>
          <a:prstGeom prst="rect">
            <a:avLst/>
          </a:prstGeom>
          <a:solidFill>
            <a:srgbClr val="FEFEFE"/>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b="1" dirty="0"/>
          </a:p>
        </p:txBody>
      </p:sp>
      <p:sp>
        <p:nvSpPr>
          <p:cNvPr id="20484" name="Content Placeholder 7"/>
          <p:cNvSpPr>
            <a:spLocks noGrp="1"/>
          </p:cNvSpPr>
          <p:nvPr>
            <p:ph idx="1"/>
          </p:nvPr>
        </p:nvSpPr>
        <p:spPr>
          <a:xfrm>
            <a:off x="755650" y="1651000"/>
            <a:ext cx="5410200" cy="1778000"/>
          </a:xfrm>
        </p:spPr>
        <p:txBody>
          <a:bodyPr anchor="ctr"/>
          <a:lstStyle/>
          <a:p>
            <a:pPr marL="0" indent="0" eaLnBrk="1" hangingPunct="1">
              <a:lnSpc>
                <a:spcPct val="110000"/>
              </a:lnSpc>
              <a:buFont typeface="Arial" panose="020B0604020202020204" pitchFamily="34" charset="0"/>
              <a:buNone/>
            </a:pPr>
            <a:r>
              <a:rPr lang="en-GB" altLang="en-US" smtClean="0"/>
              <a:t>This is a team game in which you have to guess what your team member is drawing.</a:t>
            </a:r>
          </a:p>
          <a:p>
            <a:pPr marL="0" indent="0" eaLnBrk="1" hangingPunct="1">
              <a:lnSpc>
                <a:spcPct val="110000"/>
              </a:lnSpc>
              <a:buFont typeface="Arial" panose="020B0604020202020204" pitchFamily="34" charset="0"/>
              <a:buNone/>
            </a:pPr>
            <a:r>
              <a:rPr lang="en-GB" altLang="en-US" smtClean="0"/>
              <a:t>Choose one person from your group to be the artist. </a:t>
            </a:r>
          </a:p>
        </p:txBody>
      </p:sp>
      <p:sp>
        <p:nvSpPr>
          <p:cNvPr id="20" name="Rectangle 19">
            <a:extLst>
              <a:ext uri="{FF2B5EF4-FFF2-40B4-BE49-F238E27FC236}">
                <a16:creationId xmlns:a16="http://schemas.microsoft.com/office/drawing/2014/main" id="{612ABD54-1A72-4601-BB0E-10345613B883}"/>
              </a:ext>
            </a:extLst>
          </p:cNvPr>
          <p:cNvSpPr/>
          <p:nvPr/>
        </p:nvSpPr>
        <p:spPr>
          <a:xfrm>
            <a:off x="755650" y="3511550"/>
            <a:ext cx="7646988" cy="2581275"/>
          </a:xfrm>
          <a:prstGeom prst="rect">
            <a:avLst/>
          </a:prstGeom>
          <a:solidFill>
            <a:srgbClr val="D3F3EF"/>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22" name="Content Placeholder 7">
            <a:extLst>
              <a:ext uri="{FF2B5EF4-FFF2-40B4-BE49-F238E27FC236}">
                <a16:creationId xmlns:a16="http://schemas.microsoft.com/office/drawing/2014/main" id="{36239E67-9B0E-43AA-9577-EB4AC36151C0}"/>
              </a:ext>
            </a:extLst>
          </p:cNvPr>
          <p:cNvSpPr txBox="1">
            <a:spLocks/>
          </p:cNvSpPr>
          <p:nvPr/>
        </p:nvSpPr>
        <p:spPr>
          <a:xfrm>
            <a:off x="755650" y="3511550"/>
            <a:ext cx="7646988" cy="2581275"/>
          </a:xfrm>
          <a:prstGeom prst="roundRect">
            <a:avLst>
              <a:gd name="adj" fmla="val 2585"/>
            </a:avLst>
          </a:prstGeom>
          <a:noFill/>
          <a:ln w="25400">
            <a:noFill/>
          </a:ln>
        </p:spPr>
        <p:txBody>
          <a:bodyPr lIns="252000" tIns="252000" rIns="252000" bIns="252000" anchor="ct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lnSpc>
                <a:spcPct val="110000"/>
              </a:lnSpc>
              <a:spcAft>
                <a:spcPts val="0"/>
              </a:spcAft>
              <a:buFont typeface="Arial" panose="020B0604020202020204" pitchFamily="34" charset="0"/>
              <a:buNone/>
              <a:defRPr/>
            </a:pPr>
            <a:r>
              <a:rPr lang="en-GB" dirty="0"/>
              <a:t>The artists should go to the teacher, who will tell you</a:t>
            </a:r>
            <a:br>
              <a:rPr lang="en-GB" dirty="0"/>
            </a:br>
            <a:r>
              <a:rPr lang="en-GB" dirty="0"/>
              <a:t>the name of a process that causes a change of state.</a:t>
            </a:r>
          </a:p>
          <a:p>
            <a:pPr marL="0" indent="0" fontAlgn="auto">
              <a:lnSpc>
                <a:spcPct val="110000"/>
              </a:lnSpc>
              <a:spcAft>
                <a:spcPts val="0"/>
              </a:spcAft>
              <a:buFont typeface="Arial" panose="020B0604020202020204" pitchFamily="34" charset="0"/>
              <a:buNone/>
              <a:defRPr/>
            </a:pPr>
            <a:r>
              <a:rPr lang="en-GB" dirty="0"/>
              <a:t>The artists should go back to their groups, and when everybody is ready they should draw the process for their group to guess. The artist is not allowed to speak or write any words.</a:t>
            </a:r>
          </a:p>
          <a:p>
            <a:pPr marL="0" indent="0" fontAlgn="auto">
              <a:lnSpc>
                <a:spcPct val="110000"/>
              </a:lnSpc>
              <a:spcAft>
                <a:spcPts val="0"/>
              </a:spcAft>
              <a:buFont typeface="Arial" panose="020B0604020202020204" pitchFamily="34" charset="0"/>
              <a:buNone/>
              <a:defRPr/>
            </a:pPr>
            <a:r>
              <a:rPr lang="en-GB" dirty="0"/>
              <a:t>The first group to guess the process is the winner!</a:t>
            </a:r>
          </a:p>
        </p:txBody>
      </p:sp>
      <p:pic>
        <p:nvPicPr>
          <p:cNvPr id="20487" name="Group Work"/>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8"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99188" y="1558925"/>
            <a:ext cx="2282825" cy="287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6A14CD73-329A-461E-AE95-DA2B32BBBAA0}"/>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1AEEE0F3-0C96-499C-85EE-3565FCF43F1B}"/>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1508"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spcBef>
                <a:spcPct val="0"/>
              </a:spcBef>
              <a:buFontTx/>
              <a:buNone/>
            </a:pPr>
            <a:r>
              <a:rPr lang="en-US" altLang="en-US" sz="3600" b="1">
                <a:solidFill>
                  <a:schemeClr val="tx1"/>
                </a:solidFill>
                <a:latin typeface="Sassoon Infant Md" pitchFamily="50" charset="0"/>
              </a:rPr>
              <a:t>Success Criteria</a:t>
            </a:r>
          </a:p>
        </p:txBody>
      </p:sp>
      <p:sp>
        <p:nvSpPr>
          <p:cNvPr id="21509"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spcBef>
                <a:spcPct val="0"/>
              </a:spcBef>
              <a:buFontTx/>
              <a:buNone/>
            </a:pPr>
            <a:r>
              <a:rPr lang="en-US" altLang="en-US" sz="3600" b="1">
                <a:solidFill>
                  <a:schemeClr val="tx1"/>
                </a:solidFill>
                <a:latin typeface="Sassoon Infant Md" pitchFamily="50" charset="0"/>
              </a:rPr>
              <a:t>Aim</a:t>
            </a:r>
          </a:p>
        </p:txBody>
      </p:sp>
      <p:pic>
        <p:nvPicPr>
          <p:cNvPr id="21510"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1" name="Content Placeholder 15"/>
          <p:cNvSpPr>
            <a:spLocks noGrp="1"/>
          </p:cNvSpPr>
          <p:nvPr>
            <p:ph idx="1"/>
          </p:nvPr>
        </p:nvSpPr>
        <p:spPr>
          <a:xfrm>
            <a:off x="628650" y="1127125"/>
            <a:ext cx="7886700" cy="1409700"/>
          </a:xfrm>
        </p:spPr>
        <p:txBody>
          <a:bodyPr/>
          <a:lstStyle/>
          <a:p>
            <a:pPr eaLnBrk="1" hangingPunct="1">
              <a:lnSpc>
                <a:spcPct val="100000"/>
              </a:lnSpc>
            </a:pPr>
            <a:r>
              <a:rPr lang="en-GB" altLang="en-US" smtClean="0"/>
              <a:t>I can explore how water changes state.</a:t>
            </a:r>
          </a:p>
        </p:txBody>
      </p:sp>
      <p:sp>
        <p:nvSpPr>
          <p:cNvPr id="21512" name="Content Placeholder 15"/>
          <p:cNvSpPr txBox="1">
            <a:spLocks/>
          </p:cNvSpPr>
          <p:nvPr/>
        </p:nvSpPr>
        <p:spPr bwMode="auto">
          <a:xfrm>
            <a:off x="628650" y="3467100"/>
            <a:ext cx="7886700" cy="262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pPr>
            <a:r>
              <a:rPr lang="en-GB" altLang="en-US"/>
              <a:t>I can identify the different states water can be in.</a:t>
            </a:r>
          </a:p>
          <a:p>
            <a:pPr eaLnBrk="1" hangingPunct="1">
              <a:lnSpc>
                <a:spcPct val="100000"/>
              </a:lnSpc>
            </a:pPr>
            <a:r>
              <a:rPr lang="en-GB" altLang="en-US"/>
              <a:t>I can identify the temperatures at which water changes state.</a:t>
            </a:r>
          </a:p>
          <a:p>
            <a:pPr eaLnBrk="1" hangingPunct="1">
              <a:lnSpc>
                <a:spcPct val="100000"/>
              </a:lnSpc>
            </a:pPr>
            <a:r>
              <a:rPr lang="en-GB" altLang="en-US"/>
              <a:t>I can identify and observe the processes that cause water to change state.</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F41C8EC3ECE41145B394528D98C6E0DA" ma:contentTypeVersion="13" ma:contentTypeDescription="Create a new document." ma:contentTypeScope="" ma:versionID="73cf455b8e389ba130c0bd41f2d4ef86">
  <xsd:schema xmlns:xsd="http://www.w3.org/2001/XMLSchema" xmlns:xs="http://www.w3.org/2001/XMLSchema" xmlns:p="http://schemas.microsoft.com/office/2006/metadata/properties" xmlns:ns3="7fd6e460-b7e7-4dc0-8cf2-74cf8c75b1b3" xmlns:ns4="d95db8f1-e1cb-4420-9f59-d163227eb28d" targetNamespace="http://schemas.microsoft.com/office/2006/metadata/properties" ma:root="true" ma:fieldsID="adab954bfff3b1fa9036473221ebe858" ns3:_="" ns4:_="">
    <xsd:import namespace="7fd6e460-b7e7-4dc0-8cf2-74cf8c75b1b3"/>
    <xsd:import namespace="d95db8f1-e1cb-4420-9f59-d163227eb28d"/>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KeyPoints" minOccurs="0"/>
                <xsd:element ref="ns3:MediaServiceKeyPoints" minOccurs="0"/>
                <xsd:element ref="ns3:MediaServiceAutoTags" minOccurs="0"/>
                <xsd:element ref="ns3:MediaServiceGenerationTime" minOccurs="0"/>
                <xsd:element ref="ns3:MediaServiceEventHashCode" minOccurs="0"/>
                <xsd:element ref="ns3:MediaServiceOCR" minOccurs="0"/>
                <xsd:element ref="ns3:MediaServiceDateTaken"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fd6e460-b7e7-4dc0-8cf2-74cf8c75b1b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DateTaken" ma:index="19" nillable="true" ma:displayName="MediaServiceDateTaken" ma:hidden="true" ma:internalName="MediaServiceDateTaken"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95db8f1-e1cb-4420-9f59-d163227eb28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6B0D8576-4287-4501-908D-655F6FE16393}">
  <ds:schemaRefs>
    <ds:schemaRef ds:uri="http://schemas.microsoft.com/sharepoint/v3/contenttype/forms"/>
  </ds:schemaRefs>
</ds:datastoreItem>
</file>

<file path=customXml/itemProps2.xml><?xml version="1.0" encoding="utf-8"?>
<ds:datastoreItem xmlns:ds="http://schemas.openxmlformats.org/officeDocument/2006/customXml" ds:itemID="{FB424EA4-AB45-4783-A7A4-447E42BBEB4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fd6e460-b7e7-4dc0-8cf2-74cf8c75b1b3"/>
    <ds:schemaRef ds:uri="d95db8f1-e1cb-4420-9f59-d163227eb28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08002F5-F316-4F02-9397-31E9E31B5796}">
  <ds:schemaRefs>
    <ds:schemaRef ds:uri="http://schemas.microsoft.com/office/2006/documentManagement/types"/>
    <ds:schemaRef ds:uri="http://schemas.openxmlformats.org/package/2006/metadata/core-properties"/>
    <ds:schemaRef ds:uri="http://purl.org/dc/dcmitype/"/>
    <ds:schemaRef ds:uri="d95db8f1-e1cb-4420-9f59-d163227eb28d"/>
    <ds:schemaRef ds:uri="7fd6e460-b7e7-4dc0-8cf2-74cf8c75b1b3"/>
    <ds:schemaRef ds:uri="http://purl.org/dc/elements/1.1/"/>
    <ds:schemaRef ds:uri="http://schemas.microsoft.com/office/2006/metadata/properties"/>
    <ds:schemaRef ds:uri="http://schemas.microsoft.com/office/infopath/2007/PartnerControls"/>
    <ds:schemaRef ds:uri="http://www.w3.org/XML/1998/namespace"/>
    <ds:schemaRef ds:uri="http://purl.org/dc/terms/"/>
  </ds:schemaRefs>
</ds:datastoreItem>
</file>

<file path=docProps/app.xml><?xml version="1.0" encoding="utf-8"?>
<Properties xmlns="http://schemas.openxmlformats.org/officeDocument/2006/extended-properties" xmlns:vt="http://schemas.openxmlformats.org/officeDocument/2006/docPropsVTypes">
  <Template/>
  <TotalTime>1575</TotalTime>
  <Words>634</Words>
  <Application>Microsoft Office PowerPoint</Application>
  <PresentationFormat>On-screen Show (4:3)</PresentationFormat>
  <Paragraphs>74</Paragraphs>
  <Slides>16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Sassoon Infant Md</vt:lpstr>
      <vt:lpstr>Sassoon Infant Rg</vt:lpstr>
      <vt:lpstr>Arial</vt:lpstr>
      <vt:lpstr>BPreplay</vt:lpstr>
      <vt:lpstr>Calibri</vt:lpstr>
      <vt:lpstr>Office Theme</vt:lpstr>
      <vt:lpstr>Science</vt:lpstr>
      <vt:lpstr>PowerPoint Presentation</vt:lpstr>
      <vt:lpstr>PowerPoint Presentation</vt:lpstr>
      <vt:lpstr>The Three States of Water</vt:lpstr>
      <vt:lpstr>Exploring the Processes</vt:lpstr>
      <vt:lpstr>Exploring the Processes</vt:lpstr>
      <vt:lpstr>Exploring the Processes</vt:lpstr>
      <vt:lpstr>Exploring the Processes</vt:lpstr>
      <vt:lpstr>Exploring the Processes</vt:lpstr>
      <vt:lpstr>Exploring the Processes</vt:lpstr>
      <vt:lpstr>Ice Cube Investigation</vt:lpstr>
      <vt:lpstr>Reversing Changes</vt:lpstr>
      <vt:lpstr>Salt and Ice</vt:lpstr>
      <vt:lpstr>Guess the Process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Janine Nayler</cp:lastModifiedBy>
  <cp:revision>120</cp:revision>
  <dcterms:created xsi:type="dcterms:W3CDTF">2014-10-01T16:09:27Z</dcterms:created>
  <dcterms:modified xsi:type="dcterms:W3CDTF">2021-01-11T12:43:50Z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0x010100F41C8EC3ECE41145B394528D98C6E0DA</vt:lpwstr>
  </property>
</Properties>
</file>