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0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35ABB33-0D06-4A2C-9676-9987A3F4EC38}" type="datetimeFigureOut">
              <a:rPr lang="en-GB" smtClean="0"/>
              <a:t>18/03/2020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7B3137-3103-4143-A4C0-92A10D637452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1" r:id="rId1"/>
    <p:sldLayoutId id="2147484142" r:id="rId2"/>
    <p:sldLayoutId id="2147484143" r:id="rId3"/>
    <p:sldLayoutId id="2147484144" r:id="rId4"/>
    <p:sldLayoutId id="2147484145" r:id="rId5"/>
    <p:sldLayoutId id="2147484146" r:id="rId6"/>
    <p:sldLayoutId id="2147484147" r:id="rId7"/>
    <p:sldLayoutId id="2147484148" r:id="rId8"/>
    <p:sldLayoutId id="2147484149" r:id="rId9"/>
    <p:sldLayoutId id="2147484150" r:id="rId10"/>
    <p:sldLayoutId id="21474841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Spelling Module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Plurals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620688"/>
            <a:ext cx="1500758" cy="1500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51" y="3284984"/>
            <a:ext cx="1728192" cy="158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34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The aim of today’s lesson is to create an understanding of the rules on how to spell words correctly in the plural form.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Aims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576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By the end of the lesson:</a:t>
            </a:r>
          </a:p>
          <a:p>
            <a:pPr marL="109728" indent="0">
              <a:buNone/>
            </a:pPr>
            <a:endParaRPr lang="en-GB" dirty="0" smtClean="0"/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All learners will be able to spell words plural with an ‘s’.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Most learners will be able to recognise the different rules for spelling words plural.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Some learners will be able to correctly spell words plural following these rules.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Objectives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723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GB" dirty="0" smtClean="0"/>
              <a:t>Most words have a plural form and it is important that you know how to spell these words in that form.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There are a number of rules to remember when it comes to making words plural.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There are also some exceptions to these rules.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Spelling words that are plural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83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GB" dirty="0" smtClean="0"/>
              <a:t>A noun is a word class used to identify a person, thing, quality or action.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Most nouns have both a singular and a plural form.</a:t>
            </a:r>
          </a:p>
          <a:p>
            <a:pPr marL="109728" indent="0">
              <a:buNone/>
            </a:pPr>
            <a:r>
              <a:rPr lang="en-GB" dirty="0" smtClean="0"/>
              <a:t>Noun examples: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Chair 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Table 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Kitchen 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Flower</a:t>
            </a:r>
          </a:p>
          <a:p>
            <a:pPr algn="ctr">
              <a:buFont typeface="Wingdings" pitchFamily="2" charset="2"/>
              <a:buChar char="v"/>
            </a:pPr>
            <a:r>
              <a:rPr lang="en-GB" dirty="0" smtClean="0"/>
              <a:t>Apple 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Recap – what is a noun?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53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Singular noun = refers only to one</a:t>
            </a:r>
          </a:p>
          <a:p>
            <a:pPr marL="109728" indent="0">
              <a:buNone/>
            </a:pPr>
            <a:r>
              <a:rPr lang="en-GB" dirty="0" smtClean="0"/>
              <a:t>e.g.  one table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one girl 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one doctor</a:t>
            </a:r>
          </a:p>
          <a:p>
            <a:pPr marL="109728" indent="0">
              <a:buNone/>
            </a:pPr>
            <a:r>
              <a:rPr lang="en-GB" dirty="0" smtClean="0"/>
              <a:t>Plural nouns = refers to more than one </a:t>
            </a:r>
          </a:p>
          <a:p>
            <a:pPr marL="109728" indent="0">
              <a:buNone/>
            </a:pPr>
            <a:r>
              <a:rPr lang="en-GB" dirty="0" smtClean="0"/>
              <a:t>e.g. table</a:t>
            </a:r>
            <a:r>
              <a:rPr lang="en-GB" u="sng" dirty="0" smtClean="0"/>
              <a:t>s</a:t>
            </a:r>
            <a:r>
              <a:rPr lang="en-GB" dirty="0" smtClean="0"/>
              <a:t> is the plural form of the singular word table.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Singular and Plural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226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GB" dirty="0" smtClean="0"/>
              <a:t>Rule number one:</a:t>
            </a:r>
          </a:p>
          <a:p>
            <a:pPr marL="109728" indent="0" algn="ctr">
              <a:buNone/>
            </a:pPr>
            <a:r>
              <a:rPr lang="en-GB" dirty="0" smtClean="0"/>
              <a:t>Add an ‘s’</a:t>
            </a:r>
          </a:p>
          <a:p>
            <a:pPr marL="109728" indent="0">
              <a:buNone/>
            </a:pPr>
            <a:r>
              <a:rPr lang="en-GB" dirty="0" smtClean="0"/>
              <a:t>This is the most common and straight forward rule to make a word plural. </a:t>
            </a:r>
          </a:p>
          <a:p>
            <a:pPr marL="109728" indent="0">
              <a:buNone/>
            </a:pPr>
            <a:r>
              <a:rPr lang="en-GB" dirty="0" smtClean="0"/>
              <a:t>e.g.  bike             bikes 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kitchen            kitchens</a:t>
            </a:r>
          </a:p>
          <a:p>
            <a:pPr marL="109728" indent="0">
              <a:buNone/>
            </a:pPr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Rules to spell plurals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2290177" y="3416513"/>
            <a:ext cx="108012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207" y="3825865"/>
            <a:ext cx="114617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3724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Recap – vowels and consonants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11560" y="1583223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Vowels          A     E     I     O     U</a:t>
            </a:r>
          </a:p>
          <a:p>
            <a:endParaRPr lang="pt-BR" sz="2800" dirty="0" smtClean="0"/>
          </a:p>
          <a:p>
            <a:r>
              <a:rPr lang="pt-BR" sz="2800" dirty="0" smtClean="0"/>
              <a:t>Consonants           B  C  D  F  G  H  J  K  L  M  </a:t>
            </a:r>
          </a:p>
          <a:p>
            <a:r>
              <a:rPr lang="pt-BR" sz="2800" dirty="0" smtClean="0"/>
              <a:t>			N  P  Q  R  S  T  V  W  X  Y  Z</a:t>
            </a:r>
          </a:p>
          <a:p>
            <a:endParaRPr lang="en-GB" sz="2800" dirty="0"/>
          </a:p>
        </p:txBody>
      </p:sp>
      <p:sp>
        <p:nvSpPr>
          <p:cNvPr id="5" name="Right Arrow 4"/>
          <p:cNvSpPr/>
          <p:nvPr/>
        </p:nvSpPr>
        <p:spPr>
          <a:xfrm>
            <a:off x="1979712" y="1772816"/>
            <a:ext cx="936104" cy="2072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482" y="2532775"/>
            <a:ext cx="1000125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12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If there is a consonant before the y, change the y to </a:t>
            </a:r>
            <a:r>
              <a:rPr lang="en-GB" dirty="0" err="1" smtClean="0"/>
              <a:t>i</a:t>
            </a:r>
            <a:r>
              <a:rPr lang="en-GB" dirty="0" smtClean="0"/>
              <a:t> before adding es.</a:t>
            </a:r>
          </a:p>
          <a:p>
            <a:pPr marL="109728" indent="0" algn="ctr">
              <a:buNone/>
            </a:pPr>
            <a:r>
              <a:rPr lang="en-GB" dirty="0" smtClean="0"/>
              <a:t>e.g. lad</a:t>
            </a:r>
            <a:r>
              <a:rPr lang="en-GB" u="sng" dirty="0" smtClean="0"/>
              <a:t>y</a:t>
            </a:r>
            <a:r>
              <a:rPr lang="en-GB" dirty="0" smtClean="0"/>
              <a:t>       lad</a:t>
            </a:r>
            <a:r>
              <a:rPr lang="en-GB" u="sng" dirty="0" smtClean="0"/>
              <a:t>ies </a:t>
            </a:r>
          </a:p>
          <a:p>
            <a:pPr marL="109728" indent="0" algn="ctr">
              <a:buNone/>
            </a:pPr>
            <a:r>
              <a:rPr lang="en-GB" dirty="0"/>
              <a:t>b</a:t>
            </a:r>
            <a:r>
              <a:rPr lang="en-GB" dirty="0" smtClean="0"/>
              <a:t>ab</a:t>
            </a:r>
            <a:r>
              <a:rPr lang="en-GB" u="sng" dirty="0" smtClean="0"/>
              <a:t>y</a:t>
            </a:r>
            <a:r>
              <a:rPr lang="en-GB" dirty="0" smtClean="0"/>
              <a:t>        bab</a:t>
            </a:r>
            <a:r>
              <a:rPr lang="en-GB" u="sng" dirty="0" smtClean="0"/>
              <a:t>ies </a:t>
            </a:r>
          </a:p>
          <a:p>
            <a:pPr marL="109728" indent="0">
              <a:buNone/>
            </a:pPr>
            <a:r>
              <a:rPr lang="en-GB" dirty="0" smtClean="0"/>
              <a:t>If there is a vowel before the y, just add s. </a:t>
            </a:r>
          </a:p>
          <a:p>
            <a:pPr marL="109728" indent="0" algn="ctr">
              <a:buNone/>
            </a:pPr>
            <a:r>
              <a:rPr lang="en-GB" dirty="0" smtClean="0"/>
              <a:t>e.g. toy        toys </a:t>
            </a:r>
          </a:p>
          <a:p>
            <a:pPr marL="109728" indent="0" algn="ctr">
              <a:buNone/>
            </a:pPr>
            <a:r>
              <a:rPr lang="en-GB" dirty="0" smtClean="0"/>
              <a:t>day        days </a:t>
            </a:r>
          </a:p>
          <a:p>
            <a:pPr marL="109728" indent="0">
              <a:buNone/>
            </a:pPr>
            <a:r>
              <a:rPr lang="en-GB" dirty="0"/>
              <a:t>	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Words ending in ‘y’</a:t>
            </a:r>
            <a:endParaRPr lang="en-GB" dirty="0"/>
          </a:p>
        </p:txBody>
      </p:sp>
      <p:sp>
        <p:nvSpPr>
          <p:cNvPr id="5" name="Right Arrow 4"/>
          <p:cNvSpPr/>
          <p:nvPr/>
        </p:nvSpPr>
        <p:spPr>
          <a:xfrm>
            <a:off x="4572000" y="2463520"/>
            <a:ext cx="504056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99" y="2924944"/>
            <a:ext cx="57308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1048"/>
            <a:ext cx="57308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98" y="4293096"/>
            <a:ext cx="57308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413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For words ending in x, ch, sh or s add es</a:t>
            </a:r>
          </a:p>
          <a:p>
            <a:pPr marL="109728" indent="0" algn="ctr">
              <a:buNone/>
            </a:pPr>
            <a:r>
              <a:rPr lang="en-GB" dirty="0" smtClean="0"/>
              <a:t>e.g.  </a:t>
            </a:r>
            <a:r>
              <a:rPr lang="en-GB" dirty="0" smtClean="0"/>
              <a:t>church        </a:t>
            </a:r>
            <a:r>
              <a:rPr lang="en-GB" dirty="0" smtClean="0"/>
              <a:t>church</a:t>
            </a:r>
            <a:r>
              <a:rPr lang="en-GB" u="sng" dirty="0" smtClean="0"/>
              <a:t>es</a:t>
            </a:r>
            <a:r>
              <a:rPr lang="en-GB" dirty="0" smtClean="0"/>
              <a:t> </a:t>
            </a:r>
          </a:p>
          <a:p>
            <a:pPr marL="109728" indent="0">
              <a:buNone/>
            </a:pPr>
            <a:r>
              <a:rPr lang="en-GB" dirty="0" smtClean="0"/>
              <a:t>			</a:t>
            </a:r>
            <a:r>
              <a:rPr lang="en-GB" dirty="0" err="1" smtClean="0"/>
              <a:t>foxs</a:t>
            </a:r>
            <a:r>
              <a:rPr lang="en-GB" dirty="0" smtClean="0"/>
              <a:t>            </a:t>
            </a:r>
            <a:r>
              <a:rPr lang="en-GB" dirty="0" smtClean="0"/>
              <a:t>fox</a:t>
            </a:r>
            <a:r>
              <a:rPr lang="en-GB" u="sng" dirty="0" smtClean="0"/>
              <a:t>es</a:t>
            </a:r>
            <a:r>
              <a:rPr lang="en-GB" dirty="0" smtClean="0"/>
              <a:t> 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		</a:t>
            </a:r>
            <a:r>
              <a:rPr lang="en-GB" dirty="0" smtClean="0"/>
              <a:t>bush          </a:t>
            </a:r>
            <a:r>
              <a:rPr lang="en-GB" dirty="0" smtClean="0"/>
              <a:t>bush</a:t>
            </a:r>
            <a:r>
              <a:rPr lang="en-GB" u="sng" dirty="0" smtClean="0"/>
              <a:t>es</a:t>
            </a:r>
            <a:r>
              <a:rPr lang="en-GB" dirty="0" smtClean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42617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Words ending in x, sh, or ch</a:t>
            </a:r>
            <a:r>
              <a:rPr lang="en-GB" dirty="0"/>
              <a:t> </a:t>
            </a:r>
            <a:r>
              <a:rPr lang="en-GB" dirty="0" smtClean="0"/>
              <a:t>or s 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4572000" y="2024844"/>
            <a:ext cx="57606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92896"/>
            <a:ext cx="639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118" y="3004704"/>
            <a:ext cx="6397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25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For these words, change the f or </a:t>
            </a:r>
            <a:r>
              <a:rPr lang="en-GB" dirty="0" err="1" smtClean="0"/>
              <a:t>fe</a:t>
            </a:r>
            <a:r>
              <a:rPr lang="en-GB" dirty="0" smtClean="0"/>
              <a:t> to v before adding es. </a:t>
            </a:r>
          </a:p>
          <a:p>
            <a:pPr marL="109728" indent="0">
              <a:buNone/>
            </a:pPr>
            <a:endParaRPr lang="en-GB" dirty="0"/>
          </a:p>
          <a:p>
            <a:pPr marL="109728" indent="0" algn="ctr">
              <a:buNone/>
            </a:pPr>
            <a:r>
              <a:rPr lang="en-GB" dirty="0" smtClean="0"/>
              <a:t>e.g. leaf               leaves 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	         knife          knives </a:t>
            </a:r>
          </a:p>
          <a:p>
            <a:pPr marL="109728" indent="0" algn="ctr">
              <a:buNone/>
            </a:pPr>
            <a:r>
              <a:rPr lang="en-GB" dirty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Words ending in f and </a:t>
            </a:r>
            <a:r>
              <a:rPr lang="en-GB" dirty="0" err="1" smtClean="0"/>
              <a:t>fe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4067944" y="2924944"/>
            <a:ext cx="129614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Arrow 4"/>
          <p:cNvSpPr/>
          <p:nvPr/>
        </p:nvSpPr>
        <p:spPr>
          <a:xfrm>
            <a:off x="4355976" y="3429000"/>
            <a:ext cx="79208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90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GB" dirty="0" smtClean="0"/>
              <a:t>Watch out for words that do not fit that rule</a:t>
            </a:r>
          </a:p>
          <a:p>
            <a:pPr marL="109728" indent="0" algn="ctr">
              <a:buNone/>
            </a:pPr>
            <a:r>
              <a:rPr lang="en-GB" dirty="0" smtClean="0"/>
              <a:t>e.g. chief          chiefs </a:t>
            </a:r>
          </a:p>
          <a:p>
            <a:pPr marL="109728" indent="0">
              <a:buNone/>
            </a:pPr>
            <a:endParaRPr lang="en-GB" dirty="0" smtClean="0"/>
          </a:p>
          <a:p>
            <a:pPr marL="109728" indent="0">
              <a:buNone/>
            </a:pPr>
            <a:r>
              <a:rPr lang="en-GB" dirty="0" smtClean="0"/>
              <a:t>To help work out the exceptions to this rule listen for the change in sound when you say the word in its plural form.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Roof = roofs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Belief = beliefs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Chef = chefs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Handkerchief = handkerchiefs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Exceptions 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4544113" y="1772816"/>
            <a:ext cx="72008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16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Irregular plurals are words that do not follow any of the plural rules we have covered. </a:t>
            </a:r>
          </a:p>
          <a:p>
            <a:pPr marL="109728" indent="0">
              <a:buNone/>
            </a:pPr>
            <a:r>
              <a:rPr lang="en-GB" dirty="0" smtClean="0"/>
              <a:t>For example: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Woman = women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Tooth = teeth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Sheep = sheep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Ox = oxen 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Deer = deer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Irregular plurals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54350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Remember: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Different words have different rules for making them plural.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The most simple way to make a word plural is to add an s however not all words follow this rule.</a:t>
            </a:r>
          </a:p>
          <a:p>
            <a:pPr>
              <a:buFont typeface="Wingdings" pitchFamily="2" charset="2"/>
              <a:buChar char="v"/>
            </a:pPr>
            <a:r>
              <a:rPr lang="en-GB" dirty="0" smtClean="0"/>
              <a:t>Be aware what letter comes before the letter you are changing in order to make the word plural e.g. vowel or consonant? </a:t>
            </a:r>
          </a:p>
          <a:p>
            <a:pPr>
              <a:buFont typeface="Wingdings" pitchFamily="2" charset="2"/>
              <a:buChar char="v"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Conclusion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9025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068960"/>
            <a:ext cx="1506537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5576" y="548680"/>
            <a:ext cx="633670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What are the plurals of these: chair</a:t>
            </a:r>
          </a:p>
          <a:p>
            <a:r>
              <a:rPr lang="en-GB" sz="3200" dirty="0"/>
              <a:t>h</a:t>
            </a:r>
            <a:r>
              <a:rPr lang="en-GB" sz="3200" dirty="0" smtClean="0"/>
              <a:t>ouse</a:t>
            </a:r>
          </a:p>
          <a:p>
            <a:r>
              <a:rPr lang="en-GB" sz="3200" dirty="0" smtClean="0"/>
              <a:t>match</a:t>
            </a:r>
          </a:p>
          <a:p>
            <a:r>
              <a:rPr lang="en-GB" sz="3200" dirty="0"/>
              <a:t>l</a:t>
            </a:r>
            <a:r>
              <a:rPr lang="en-GB" sz="3200" dirty="0" smtClean="0"/>
              <a:t>oaf</a:t>
            </a:r>
          </a:p>
          <a:p>
            <a:r>
              <a:rPr lang="en-GB" sz="3200" dirty="0"/>
              <a:t>f</a:t>
            </a:r>
            <a:r>
              <a:rPr lang="en-GB" sz="3200" dirty="0" smtClean="0"/>
              <a:t>ox</a:t>
            </a:r>
          </a:p>
          <a:p>
            <a:r>
              <a:rPr lang="en-GB" sz="3200" dirty="0" err="1" smtClean="0"/>
              <a:t>aby</a:t>
            </a:r>
            <a:endParaRPr lang="en-GB" sz="3200" dirty="0" smtClean="0"/>
          </a:p>
          <a:p>
            <a:r>
              <a:rPr lang="en-GB" sz="3200" dirty="0" smtClean="0"/>
              <a:t>Woman</a:t>
            </a:r>
          </a:p>
          <a:p>
            <a:r>
              <a:rPr lang="en-GB" sz="3200" dirty="0" smtClean="0"/>
              <a:t>tooth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18880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466</TotalTime>
  <Words>508</Words>
  <Application>Microsoft Office PowerPoint</Application>
  <PresentationFormat>On-screen Show (4:3)</PresentationFormat>
  <Paragraphs>90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Lucida Sans Unicode</vt:lpstr>
      <vt:lpstr>Verdana</vt:lpstr>
      <vt:lpstr>Wingdings</vt:lpstr>
      <vt:lpstr>Wingdings 2</vt:lpstr>
      <vt:lpstr>Wingdings 3</vt:lpstr>
      <vt:lpstr>Concourse</vt:lpstr>
      <vt:lpstr>Spelling Module </vt:lpstr>
      <vt:lpstr>Aims </vt:lpstr>
      <vt:lpstr>Objectives </vt:lpstr>
      <vt:lpstr>Spelling words that are plural </vt:lpstr>
      <vt:lpstr>Recap – what is a noun?</vt:lpstr>
      <vt:lpstr>Singular and Plural</vt:lpstr>
      <vt:lpstr>Rules to spell plurals</vt:lpstr>
      <vt:lpstr>Recap – vowels and consonants</vt:lpstr>
      <vt:lpstr>Words ending in ‘y’</vt:lpstr>
      <vt:lpstr>Words ending in x, sh, or ch or s </vt:lpstr>
      <vt:lpstr>Words ending in f and fe</vt:lpstr>
      <vt:lpstr>Exceptions </vt:lpstr>
      <vt:lpstr>Irregular plurals </vt:lpstr>
      <vt:lpstr>Conclusion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Module</dc:title>
  <dc:creator>Rebecca Maynard (Curriculum)</dc:creator>
  <cp:lastModifiedBy>Rob Rosslyn</cp:lastModifiedBy>
  <cp:revision>16</cp:revision>
  <dcterms:created xsi:type="dcterms:W3CDTF">2012-12-07T13:28:58Z</dcterms:created>
  <dcterms:modified xsi:type="dcterms:W3CDTF">2020-03-18T13:54:28Z</dcterms:modified>
</cp:coreProperties>
</file>