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20"/>
  </p:handoutMasterIdLst>
  <p:sldIdLst>
    <p:sldId id="261" r:id="rId5"/>
    <p:sldId id="258" r:id="rId6"/>
    <p:sldId id="263" r:id="rId7"/>
    <p:sldId id="264" r:id="rId8"/>
    <p:sldId id="301" r:id="rId9"/>
    <p:sldId id="291" r:id="rId10"/>
    <p:sldId id="296" r:id="rId11"/>
    <p:sldId id="297" r:id="rId12"/>
    <p:sldId id="298" r:id="rId13"/>
    <p:sldId id="299" r:id="rId14"/>
    <p:sldId id="293" r:id="rId15"/>
    <p:sldId id="300" r:id="rId16"/>
    <p:sldId id="271" r:id="rId17"/>
    <p:sldId id="284" r:id="rId18"/>
    <p:sldId id="277" r:id="rId19"/>
  </p:sldIdLst>
  <p:sldSz cx="9144000" cy="6858000" type="screen4x3"/>
  <p:notesSz cx="6858000" cy="9144000"/>
  <p:embeddedFontLst>
    <p:embeddedFont>
      <p:font typeface="BPreplay" panose="02000503000000020004" pitchFamily="50" charset="0"/>
      <p:regular r:id="rId21"/>
      <p:bold r:id="rId22"/>
      <p:italic r:id="rId23"/>
      <p:boldItalic r:id="rId24"/>
    </p:embeddedFont>
    <p:embeddedFont>
      <p:font typeface="Sassoon Infant Md" panose="02000603050000020003" pitchFamily="50" charset="0"/>
      <p:regular r:id="rId25"/>
    </p:embeddedFont>
    <p:embeddedFont>
      <p:font typeface="Calibri" panose="020F0502020204030204" pitchFamily="34" charset="0"/>
      <p:regular r:id="rId26"/>
      <p:bold r:id="rId27"/>
      <p:italic r:id="rId28"/>
      <p:boldItalic r:id="rId29"/>
    </p:embeddedFont>
    <p:embeddedFont>
      <p:font typeface="Sassoon Infant Rg" panose="02000503030000020003" pitchFamily="50"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89B"/>
    <a:srgbClr val="A7E6DE"/>
    <a:srgbClr val="556E84"/>
    <a:srgbClr val="FFCC00"/>
    <a:srgbClr val="D3F3EF"/>
    <a:srgbClr val="7095A5"/>
    <a:srgbClr val="E6FFFB"/>
    <a:srgbClr val="97C8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7" d="100"/>
          <a:sy n="57" d="100"/>
        </p:scale>
        <p:origin x="1205" y="4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189345-DBF7-484F-AAA0-CF190EBDEBA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7DC41B2-CC85-4FB3-B790-0AF5C21A93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FF7D80C-F8EF-4482-A259-A92754CD6C6F}" type="datetimeFigureOut">
              <a:rPr lang="en-GB"/>
              <a:pPr>
                <a:defRPr/>
              </a:pPr>
              <a:t>18/01/2021</a:t>
            </a:fld>
            <a:endParaRPr lang="en-GB"/>
          </a:p>
        </p:txBody>
      </p:sp>
      <p:sp>
        <p:nvSpPr>
          <p:cNvPr id="4" name="Footer Placeholder 3">
            <a:extLst>
              <a:ext uri="{FF2B5EF4-FFF2-40B4-BE49-F238E27FC236}">
                <a16:creationId xmlns:a16="http://schemas.microsoft.com/office/drawing/2014/main" id="{61978AE8-7DF9-433E-AD23-05600CEC1F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929A9D47-D961-44AF-BCEA-200C44051A6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7584F1A-71B9-42A6-A50D-BC4A8615BA4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7352BB0-BA74-4795-991F-950AF2DC895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62742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014A64C-3696-4413-94BB-4A5FFAE6AC7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1332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9768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4274799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38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2464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1.png"/><Relationship Id="rId7"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2.png"/><Relationship Id="rId7"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4.png"/><Relationship Id="rId5" Type="http://schemas.openxmlformats.org/officeDocument/2006/relationships/image" Target="../media/image21.png"/><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81034495-9F38-4332-96D8-98D485F47F34}"/>
              </a:ext>
            </a:extLst>
          </p:cNvPr>
          <p:cNvSpPr/>
          <p:nvPr/>
        </p:nvSpPr>
        <p:spPr>
          <a:xfrm>
            <a:off x="0" y="6251575"/>
            <a:ext cx="9144000" cy="6111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4FA6C2D9-AB79-4060-9732-E6F51C05445A}"/>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Science</a:t>
            </a:r>
            <a:r>
              <a:rPr lang="en-GB" altLang="en-US" sz="800">
                <a:solidFill>
                  <a:schemeClr val="bg1"/>
                </a:solidFill>
                <a:latin typeface="BPreplay" pitchFamily="50" charset="0"/>
              </a:rPr>
              <a:t> | Year 4 | States of Matter | The Water Cycle | Lesson 6</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smtClean="0"/>
              <a:t>States of Matter</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smtClean="0"/>
              <a:t>Science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42A319-0E85-4E1F-ACEA-995D12E388F3}"/>
              </a:ext>
            </a:extLst>
          </p:cNvPr>
          <p:cNvSpPr/>
          <p:nvPr/>
        </p:nvSpPr>
        <p:spPr>
          <a:xfrm>
            <a:off x="4337050" y="5818188"/>
            <a:ext cx="454025" cy="161925"/>
          </a:xfrm>
          <a:prstGeom prst="rect">
            <a:avLst/>
          </a:prstGeom>
          <a:solidFill>
            <a:srgbClr val="3668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78313" y="5716588"/>
            <a:ext cx="588962"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8E843F9-621B-4739-B924-FE440FB92961}"/>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F7BE5537-8F48-45A5-B050-8FCB75F57DA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identify and describe the different stages of the water cycle.</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pPr>
            <a:r>
              <a:rPr lang="en-GB" altLang="en-US"/>
              <a:t>I can describe the different stages of the water cycle.</a:t>
            </a:r>
          </a:p>
          <a:p>
            <a:pPr eaLnBrk="1" hangingPunct="1">
              <a:lnSpc>
                <a:spcPct val="100000"/>
              </a:lnSpc>
            </a:pPr>
            <a:r>
              <a:rPr lang="en-GB" altLang="en-US"/>
              <a:t>I can explain the role of evaporation and condensation in the water cycle.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EF88EA1-2F11-4D72-80B0-4A718B735261}"/>
              </a:ext>
            </a:extLst>
          </p:cNvPr>
          <p:cNvSpPr/>
          <p:nvPr/>
        </p:nvSpPr>
        <p:spPr>
          <a:xfrm>
            <a:off x="755650" y="1647825"/>
            <a:ext cx="2036763"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8"/>
          <p:cNvPicPr>
            <a:picLocks noChangeAspect="1"/>
          </p:cNvPicPr>
          <p:nvPr/>
        </p:nvPicPr>
        <p:blipFill>
          <a:blip r:embed="rId2">
            <a:extLst>
              <a:ext uri="{28A0092B-C50C-407E-A947-70E740481C1C}">
                <a14:useLocalDpi xmlns:a14="http://schemas.microsoft.com/office/drawing/2010/main" val="0"/>
              </a:ext>
            </a:extLst>
          </a:blip>
          <a:srcRect r="50037"/>
          <a:stretch>
            <a:fillRect/>
          </a:stretch>
        </p:blipFill>
        <p:spPr bwMode="auto">
          <a:xfrm>
            <a:off x="755650" y="1708150"/>
            <a:ext cx="2036763" cy="436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itle 5"/>
          <p:cNvSpPr>
            <a:spLocks noGrp="1"/>
          </p:cNvSpPr>
          <p:nvPr>
            <p:ph type="title"/>
          </p:nvPr>
        </p:nvSpPr>
        <p:spPr>
          <a:xfrm>
            <a:off x="457200" y="485775"/>
            <a:ext cx="8220075" cy="1165225"/>
          </a:xfrm>
        </p:spPr>
        <p:txBody>
          <a:bodyPr/>
          <a:lstStyle/>
          <a:p>
            <a:pPr algn="ctr" eaLnBrk="1" hangingPunct="1"/>
            <a:r>
              <a:rPr lang="en-GB" altLang="en-US" sz="3600" smtClean="0"/>
              <a:t>What Is the Water Cycle?</a:t>
            </a:r>
          </a:p>
        </p:txBody>
      </p:sp>
      <p:sp>
        <p:nvSpPr>
          <p:cNvPr id="13" name="Rectangle 12">
            <a:extLst>
              <a:ext uri="{FF2B5EF4-FFF2-40B4-BE49-F238E27FC236}">
                <a16:creationId xmlns:a16="http://schemas.microsoft.com/office/drawing/2014/main" id="{20B043E1-23E9-478F-AB8B-405027D1D649}"/>
              </a:ext>
            </a:extLst>
          </p:cNvPr>
          <p:cNvSpPr/>
          <p:nvPr/>
        </p:nvSpPr>
        <p:spPr>
          <a:xfrm>
            <a:off x="2855913" y="1651000"/>
            <a:ext cx="5532437" cy="44418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6"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Content Placeholder 7"/>
          <p:cNvSpPr>
            <a:spLocks/>
          </p:cNvSpPr>
          <p:nvPr/>
        </p:nvSpPr>
        <p:spPr bwMode="auto">
          <a:xfrm>
            <a:off x="2855913" y="1663700"/>
            <a:ext cx="5532437" cy="44291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More than three quarters of the Earth's surface is water.</a:t>
            </a:r>
          </a:p>
          <a:p>
            <a:pPr eaLnBrk="1" hangingPunct="1">
              <a:lnSpc>
                <a:spcPct val="100000"/>
              </a:lnSpc>
              <a:buFont typeface="Arial" panose="020B0604020202020204" pitchFamily="34" charset="0"/>
              <a:buNone/>
            </a:pPr>
            <a:r>
              <a:rPr lang="en-GB" altLang="en-US"/>
              <a:t>Some of this water evaporates in the heat of the Sun.</a:t>
            </a:r>
          </a:p>
          <a:p>
            <a:pPr eaLnBrk="1" hangingPunct="1">
              <a:lnSpc>
                <a:spcPct val="100000"/>
              </a:lnSpc>
              <a:buFont typeface="Arial" panose="020B0604020202020204" pitchFamily="34" charset="0"/>
              <a:buNone/>
            </a:pPr>
            <a:r>
              <a:rPr lang="en-GB" altLang="en-US"/>
              <a:t>When the water has evaporated, it is in the form of water vapour.</a:t>
            </a:r>
          </a:p>
          <a:p>
            <a:pPr eaLnBrk="1" hangingPunct="1">
              <a:lnSpc>
                <a:spcPct val="100000"/>
              </a:lnSpc>
              <a:buFont typeface="Arial" panose="020B0604020202020204" pitchFamily="34" charset="0"/>
              <a:buNone/>
            </a:pPr>
            <a:r>
              <a:rPr lang="en-GB" altLang="en-US"/>
              <a:t>Clouds are made from water vapour that has condensed to form tiny water droplets.</a:t>
            </a:r>
          </a:p>
          <a:p>
            <a:pPr eaLnBrk="1" hangingPunct="1">
              <a:lnSpc>
                <a:spcPct val="100000"/>
              </a:lnSpc>
              <a:buFont typeface="Arial" panose="020B0604020202020204" pitchFamily="34" charset="0"/>
              <a:buNone/>
            </a:pPr>
            <a:r>
              <a:rPr lang="en-GB" altLang="en-US"/>
              <a:t>When the water droplets get too big, they fall from the clouds.</a:t>
            </a:r>
          </a:p>
          <a:p>
            <a:pPr eaLnBrk="1" hangingPunct="1">
              <a:lnSpc>
                <a:spcPct val="100000"/>
              </a:lnSpc>
              <a:buFont typeface="Arial" panose="020B0604020202020204" pitchFamily="34" charset="0"/>
              <a:buNone/>
            </a:pPr>
            <a:r>
              <a:rPr lang="en-GB" altLang="en-US"/>
              <a:t>The water droplets can fall as rain, hail or snow.</a:t>
            </a:r>
          </a:p>
          <a:p>
            <a:pPr eaLnBrk="1" hangingPunct="1">
              <a:lnSpc>
                <a:spcPct val="100000"/>
              </a:lnSpc>
              <a:buFont typeface="Arial" panose="020B0604020202020204" pitchFamily="34" charset="0"/>
              <a:buNone/>
            </a:pPr>
            <a:r>
              <a:rPr lang="en-GB" altLang="en-US"/>
              <a:t>Three hundred millions litres of water falls on dry land each day.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457200" y="485775"/>
            <a:ext cx="8220075" cy="1165225"/>
          </a:xfrm>
        </p:spPr>
        <p:txBody>
          <a:bodyPr/>
          <a:lstStyle/>
          <a:p>
            <a:pPr algn="ctr" eaLnBrk="1" hangingPunct="1"/>
            <a:r>
              <a:rPr lang="en-GB" altLang="en-US" sz="3600" smtClean="0"/>
              <a:t>What Is the Water Cycle?</a:t>
            </a:r>
          </a:p>
        </p:txBody>
      </p:sp>
      <p:pic>
        <p:nvPicPr>
          <p:cNvPr id="11267"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
          <p:cNvPicPr>
            <a:picLocks noChangeAspect="1"/>
          </p:cNvPicPr>
          <p:nvPr/>
        </p:nvPicPr>
        <p:blipFill>
          <a:blip r:embed="rId3">
            <a:extLst>
              <a:ext uri="{28A0092B-C50C-407E-A947-70E740481C1C}">
                <a14:useLocalDpi xmlns:a14="http://schemas.microsoft.com/office/drawing/2010/main" val="0"/>
              </a:ext>
            </a:extLst>
          </a:blip>
          <a:srcRect t="6834" b="7632"/>
          <a:stretch>
            <a:fillRect/>
          </a:stretch>
        </p:blipFill>
        <p:spPr bwMode="auto">
          <a:xfrm>
            <a:off x="755650" y="1476375"/>
            <a:ext cx="76327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75313" y="3802063"/>
            <a:ext cx="1655762"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36988" y="2446338"/>
            <a:ext cx="147002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39913" y="4935538"/>
            <a:ext cx="2727325"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76413" y="4425950"/>
            <a:ext cx="2060575"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0338" y="1643063"/>
            <a:ext cx="6283325"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5"/>
          <p:cNvSpPr>
            <a:spLocks noGrp="1"/>
          </p:cNvSpPr>
          <p:nvPr>
            <p:ph type="title"/>
          </p:nvPr>
        </p:nvSpPr>
        <p:spPr>
          <a:xfrm>
            <a:off x="457200" y="485775"/>
            <a:ext cx="8220075" cy="1165225"/>
          </a:xfrm>
        </p:spPr>
        <p:txBody>
          <a:bodyPr/>
          <a:lstStyle/>
          <a:p>
            <a:pPr algn="ctr" eaLnBrk="1" hangingPunct="1"/>
            <a:r>
              <a:rPr lang="en-GB" altLang="en-US" sz="3600" smtClean="0"/>
              <a:t>The Stages of the Water Cycle</a:t>
            </a:r>
          </a:p>
        </p:txBody>
      </p:sp>
      <p:sp>
        <p:nvSpPr>
          <p:cNvPr id="12292" name="TextBox 8"/>
          <p:cNvSpPr txBox="1">
            <a:spLocks noChangeArrowheads="1"/>
          </p:cNvSpPr>
          <p:nvPr/>
        </p:nvSpPr>
        <p:spPr bwMode="auto">
          <a:xfrm>
            <a:off x="6100763" y="5494338"/>
            <a:ext cx="8175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sea</a:t>
            </a:r>
          </a:p>
        </p:txBody>
      </p:sp>
      <p:sp>
        <p:nvSpPr>
          <p:cNvPr id="12293" name="TextBox 12"/>
          <p:cNvSpPr txBox="1">
            <a:spLocks noChangeArrowheads="1"/>
          </p:cNvSpPr>
          <p:nvPr/>
        </p:nvSpPr>
        <p:spPr bwMode="auto">
          <a:xfrm>
            <a:off x="2466975" y="5340350"/>
            <a:ext cx="1741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underground</a:t>
            </a:r>
          </a:p>
          <a:p>
            <a:pPr algn="ctr" eaLnBrk="1" hangingPunct="1">
              <a:lnSpc>
                <a:spcPct val="100000"/>
              </a:lnSpc>
              <a:spcBef>
                <a:spcPct val="0"/>
              </a:spcBef>
              <a:buFontTx/>
              <a:buNone/>
            </a:pPr>
            <a:r>
              <a:rPr lang="en-GB" altLang="en-US" sz="1400">
                <a:solidFill>
                  <a:schemeClr val="bg1"/>
                </a:solidFill>
              </a:rPr>
              <a:t>water</a:t>
            </a:r>
          </a:p>
        </p:txBody>
      </p:sp>
      <p:sp>
        <p:nvSpPr>
          <p:cNvPr id="12294" name="TextBox 13"/>
          <p:cNvSpPr txBox="1">
            <a:spLocks noChangeArrowheads="1"/>
          </p:cNvSpPr>
          <p:nvPr/>
        </p:nvSpPr>
        <p:spPr bwMode="auto">
          <a:xfrm>
            <a:off x="952500" y="4484688"/>
            <a:ext cx="1741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ground</a:t>
            </a:r>
          </a:p>
          <a:p>
            <a:pPr algn="ctr" eaLnBrk="1" hangingPunct="1">
              <a:lnSpc>
                <a:spcPct val="100000"/>
              </a:lnSpc>
              <a:spcBef>
                <a:spcPct val="0"/>
              </a:spcBef>
              <a:buFontTx/>
              <a:buNone/>
            </a:pPr>
            <a:r>
              <a:rPr lang="en-GB" altLang="en-US" sz="1400">
                <a:solidFill>
                  <a:schemeClr val="tx1"/>
                </a:solidFill>
              </a:rPr>
              <a:t>run-off</a:t>
            </a:r>
          </a:p>
        </p:txBody>
      </p:sp>
      <p:sp>
        <p:nvSpPr>
          <p:cNvPr id="12295" name="TextBox 14"/>
          <p:cNvSpPr txBox="1">
            <a:spLocks noChangeArrowheads="1"/>
          </p:cNvSpPr>
          <p:nvPr/>
        </p:nvSpPr>
        <p:spPr bwMode="auto">
          <a:xfrm>
            <a:off x="2806700" y="4537075"/>
            <a:ext cx="1741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rivers and</a:t>
            </a:r>
          </a:p>
          <a:p>
            <a:pPr algn="ctr" eaLnBrk="1" hangingPunct="1">
              <a:lnSpc>
                <a:spcPct val="100000"/>
              </a:lnSpc>
              <a:spcBef>
                <a:spcPct val="0"/>
              </a:spcBef>
              <a:buFontTx/>
              <a:buNone/>
            </a:pPr>
            <a:r>
              <a:rPr lang="en-GB" altLang="en-US" sz="1400">
                <a:solidFill>
                  <a:schemeClr val="tx1"/>
                </a:solidFill>
              </a:rPr>
              <a:t>streams</a:t>
            </a:r>
          </a:p>
        </p:txBody>
      </p:sp>
      <p:sp>
        <p:nvSpPr>
          <p:cNvPr id="12296" name="TextBox 17"/>
          <p:cNvSpPr txBox="1">
            <a:spLocks noChangeArrowheads="1"/>
          </p:cNvSpPr>
          <p:nvPr/>
        </p:nvSpPr>
        <p:spPr bwMode="auto">
          <a:xfrm>
            <a:off x="1947863" y="2384425"/>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precipitation</a:t>
            </a:r>
          </a:p>
        </p:txBody>
      </p:sp>
      <p:sp>
        <p:nvSpPr>
          <p:cNvPr id="12297" name="TextBox 18"/>
          <p:cNvSpPr txBox="1">
            <a:spLocks noChangeArrowheads="1"/>
          </p:cNvSpPr>
          <p:nvPr/>
        </p:nvSpPr>
        <p:spPr bwMode="auto">
          <a:xfrm>
            <a:off x="3951288" y="2662238"/>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wind</a:t>
            </a:r>
          </a:p>
        </p:txBody>
      </p:sp>
      <p:sp>
        <p:nvSpPr>
          <p:cNvPr id="12298" name="TextBox 19"/>
          <p:cNvSpPr txBox="1">
            <a:spLocks noChangeArrowheads="1"/>
          </p:cNvSpPr>
          <p:nvPr/>
        </p:nvSpPr>
        <p:spPr bwMode="auto">
          <a:xfrm>
            <a:off x="6321425" y="2222500"/>
            <a:ext cx="17414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sun</a:t>
            </a:r>
          </a:p>
        </p:txBody>
      </p:sp>
      <p:sp>
        <p:nvSpPr>
          <p:cNvPr id="12299" name="TextBox 20"/>
          <p:cNvSpPr txBox="1">
            <a:spLocks noChangeArrowheads="1"/>
          </p:cNvSpPr>
          <p:nvPr/>
        </p:nvSpPr>
        <p:spPr bwMode="auto">
          <a:xfrm>
            <a:off x="1947863" y="3230563"/>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rain</a:t>
            </a:r>
          </a:p>
        </p:txBody>
      </p:sp>
      <p:sp>
        <p:nvSpPr>
          <p:cNvPr id="12300" name="TextBox 21"/>
          <p:cNvSpPr txBox="1">
            <a:spLocks noChangeArrowheads="1"/>
          </p:cNvSpPr>
          <p:nvPr/>
        </p:nvSpPr>
        <p:spPr bwMode="auto">
          <a:xfrm>
            <a:off x="5359400" y="3678238"/>
            <a:ext cx="17399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evaporation</a:t>
            </a:r>
          </a:p>
        </p:txBody>
      </p:sp>
      <p:sp>
        <p:nvSpPr>
          <p:cNvPr id="12301" name="TextBox 22"/>
          <p:cNvSpPr txBox="1">
            <a:spLocks noChangeArrowheads="1"/>
          </p:cNvSpPr>
          <p:nvPr/>
        </p:nvSpPr>
        <p:spPr bwMode="auto">
          <a:xfrm>
            <a:off x="5359400" y="3205163"/>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condensation</a:t>
            </a:r>
          </a:p>
        </p:txBody>
      </p:sp>
      <p:sp>
        <p:nvSpPr>
          <p:cNvPr id="12302" name="TextBox 15"/>
          <p:cNvSpPr txBox="1">
            <a:spLocks noChangeArrowheads="1"/>
          </p:cNvSpPr>
          <p:nvPr/>
        </p:nvSpPr>
        <p:spPr bwMode="auto">
          <a:xfrm>
            <a:off x="2820988" y="4233863"/>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collection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9"/>
          <p:cNvPicPr>
            <a:picLocks noChangeAspect="1"/>
          </p:cNvPicPr>
          <p:nvPr/>
        </p:nvPicPr>
        <p:blipFill>
          <a:blip r:embed="rId2">
            <a:extLst>
              <a:ext uri="{28A0092B-C50C-407E-A947-70E740481C1C}">
                <a14:useLocalDpi xmlns:a14="http://schemas.microsoft.com/office/drawing/2010/main" val="0"/>
              </a:ext>
            </a:extLst>
          </a:blip>
          <a:srcRect r="29378"/>
          <a:stretch>
            <a:fillRect/>
          </a:stretch>
        </p:blipFill>
        <p:spPr bwMode="auto">
          <a:xfrm>
            <a:off x="755650" y="1651000"/>
            <a:ext cx="4437063"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7180476D-4B4A-41A7-9CF0-743FE5A3DB75}"/>
              </a:ext>
            </a:extLst>
          </p:cNvPr>
          <p:cNvSpPr/>
          <p:nvPr/>
        </p:nvSpPr>
        <p:spPr>
          <a:xfrm>
            <a:off x="5253038" y="1651000"/>
            <a:ext cx="313531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5"/>
          <p:cNvSpPr>
            <a:spLocks noGrp="1"/>
          </p:cNvSpPr>
          <p:nvPr>
            <p:ph type="title"/>
          </p:nvPr>
        </p:nvSpPr>
        <p:spPr>
          <a:xfrm>
            <a:off x="457200" y="485775"/>
            <a:ext cx="8220075" cy="1165225"/>
          </a:xfrm>
        </p:spPr>
        <p:txBody>
          <a:bodyPr/>
          <a:lstStyle/>
          <a:p>
            <a:pPr algn="ctr" eaLnBrk="1" hangingPunct="1"/>
            <a:r>
              <a:rPr lang="en-GB" altLang="en-US" sz="3600" smtClean="0"/>
              <a:t>The Stages of the Water Cycle</a:t>
            </a:r>
          </a:p>
        </p:txBody>
      </p:sp>
      <p:sp>
        <p:nvSpPr>
          <p:cNvPr id="9" name="TextBox 8"/>
          <p:cNvSpPr txBox="1">
            <a:spLocks noChangeArrowheads="1"/>
          </p:cNvSpPr>
          <p:nvPr/>
        </p:nvSpPr>
        <p:spPr bwMode="auto">
          <a:xfrm>
            <a:off x="4151313" y="5349875"/>
            <a:ext cx="8175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sea</a:t>
            </a:r>
          </a:p>
        </p:txBody>
      </p:sp>
      <p:sp>
        <p:nvSpPr>
          <p:cNvPr id="13318" name="Content Placeholder 7"/>
          <p:cNvSpPr>
            <a:spLocks/>
          </p:cNvSpPr>
          <p:nvPr/>
        </p:nvSpPr>
        <p:spPr bwMode="auto">
          <a:xfrm>
            <a:off x="5253038" y="1663700"/>
            <a:ext cx="3135312" cy="44291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latin typeface="Sassoon Infant Md" pitchFamily="50" charset="0"/>
              </a:rPr>
              <a:t>Evaporation</a:t>
            </a:r>
          </a:p>
          <a:p>
            <a:pPr eaLnBrk="1" hangingPunct="1">
              <a:lnSpc>
                <a:spcPct val="100000"/>
              </a:lnSpc>
              <a:buFont typeface="Arial" panose="020B0604020202020204" pitchFamily="34" charset="0"/>
              <a:buNone/>
            </a:pPr>
            <a:r>
              <a:rPr lang="en-GB" altLang="en-US"/>
              <a:t>Heat from the Sun causes water to evaporate from seas, lakes, rivers and streams. Water also evaporates from puddles and ponds.</a:t>
            </a:r>
          </a:p>
          <a:p>
            <a:pPr eaLnBrk="1" hangingPunct="1">
              <a:lnSpc>
                <a:spcPct val="100000"/>
              </a:lnSpc>
              <a:buFont typeface="Arial" panose="020B0604020202020204" pitchFamily="34" charset="0"/>
              <a:buNone/>
            </a:pPr>
            <a:r>
              <a:rPr lang="en-GB" altLang="en-US"/>
              <a:t>This evaporation happens even on cloudy or cold days.</a:t>
            </a:r>
          </a:p>
          <a:p>
            <a:pPr eaLnBrk="1" hangingPunct="1">
              <a:lnSpc>
                <a:spcPct val="100000"/>
              </a:lnSpc>
              <a:buFont typeface="Arial" panose="020B0604020202020204" pitchFamily="34" charset="0"/>
              <a:buNone/>
            </a:pPr>
            <a:r>
              <a:rPr lang="en-GB" altLang="en-US"/>
              <a:t>The liquid water turns into water vapour when it has evaporated.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r="35587"/>
          <a:stretch>
            <a:fillRect/>
          </a:stretch>
        </p:blipFill>
        <p:spPr bwMode="auto">
          <a:xfrm>
            <a:off x="4157663" y="2051050"/>
            <a:ext cx="1017587"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l="41725"/>
          <a:stretch>
            <a:fillRect/>
          </a:stretch>
        </p:blipFill>
        <p:spPr bwMode="auto">
          <a:xfrm>
            <a:off x="4459288" y="3798888"/>
            <a:ext cx="71437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p:cNvSpPr txBox="1">
            <a:spLocks noChangeArrowheads="1"/>
          </p:cNvSpPr>
          <p:nvPr/>
        </p:nvSpPr>
        <p:spPr bwMode="auto">
          <a:xfrm>
            <a:off x="3532188" y="3984625"/>
            <a:ext cx="1047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evaporation</a:t>
            </a:r>
          </a:p>
        </p:txBody>
      </p:sp>
      <p:sp>
        <p:nvSpPr>
          <p:cNvPr id="20" name="TextBox 19"/>
          <p:cNvSpPr txBox="1">
            <a:spLocks noChangeArrowheads="1"/>
          </p:cNvSpPr>
          <p:nvPr/>
        </p:nvSpPr>
        <p:spPr bwMode="auto">
          <a:xfrm>
            <a:off x="3951288" y="2420938"/>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sun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r="29378"/>
          <a:stretch>
            <a:fillRect/>
          </a:stretch>
        </p:blipFill>
        <p:spPr bwMode="auto">
          <a:xfrm>
            <a:off x="755650" y="1651000"/>
            <a:ext cx="4437063"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79422AE3-EB33-47F0-B33F-A4C3864C6431}"/>
              </a:ext>
            </a:extLst>
          </p:cNvPr>
          <p:cNvSpPr/>
          <p:nvPr/>
        </p:nvSpPr>
        <p:spPr>
          <a:xfrm>
            <a:off x="5253038" y="1651000"/>
            <a:ext cx="313531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Title 5"/>
          <p:cNvSpPr>
            <a:spLocks noGrp="1"/>
          </p:cNvSpPr>
          <p:nvPr>
            <p:ph type="title"/>
          </p:nvPr>
        </p:nvSpPr>
        <p:spPr>
          <a:xfrm>
            <a:off x="457200" y="485775"/>
            <a:ext cx="8220075" cy="1165225"/>
          </a:xfrm>
        </p:spPr>
        <p:txBody>
          <a:bodyPr/>
          <a:lstStyle/>
          <a:p>
            <a:pPr algn="ctr" eaLnBrk="1" hangingPunct="1"/>
            <a:r>
              <a:rPr lang="en-GB" altLang="en-US" sz="3600" smtClean="0"/>
              <a:t>The Stages of the Water Cycle</a:t>
            </a:r>
          </a:p>
        </p:txBody>
      </p:sp>
      <p:sp>
        <p:nvSpPr>
          <p:cNvPr id="14341" name="TextBox 8"/>
          <p:cNvSpPr txBox="1">
            <a:spLocks noChangeArrowheads="1"/>
          </p:cNvSpPr>
          <p:nvPr/>
        </p:nvSpPr>
        <p:spPr bwMode="auto">
          <a:xfrm>
            <a:off x="4151313" y="5349875"/>
            <a:ext cx="8175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sea</a:t>
            </a:r>
          </a:p>
        </p:txBody>
      </p:sp>
      <p:sp>
        <p:nvSpPr>
          <p:cNvPr id="19" name="TextBox 18"/>
          <p:cNvSpPr txBox="1">
            <a:spLocks noChangeArrowheads="1"/>
          </p:cNvSpPr>
          <p:nvPr/>
        </p:nvSpPr>
        <p:spPr bwMode="auto">
          <a:xfrm>
            <a:off x="2416175" y="2552700"/>
            <a:ext cx="17414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wind</a:t>
            </a:r>
          </a:p>
        </p:txBody>
      </p:sp>
      <p:sp>
        <p:nvSpPr>
          <p:cNvPr id="16" name="Content Placeholder 7">
            <a:extLst>
              <a:ext uri="{FF2B5EF4-FFF2-40B4-BE49-F238E27FC236}">
                <a16:creationId xmlns:a16="http://schemas.microsoft.com/office/drawing/2014/main" id="{13510CBB-DD39-4293-BAD7-339823731AFC}"/>
              </a:ext>
            </a:extLst>
          </p:cNvPr>
          <p:cNvSpPr txBox="1">
            <a:spLocks/>
          </p:cNvSpPr>
          <p:nvPr/>
        </p:nvSpPr>
        <p:spPr>
          <a:xfrm>
            <a:off x="5253038" y="1663700"/>
            <a:ext cx="3135312" cy="442912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r>
              <a:rPr lang="en-GB" dirty="0">
                <a:latin typeface="Sassoon Infant Md" panose="02000603050000020003" pitchFamily="50" charset="0"/>
              </a:rPr>
              <a:t>Condensation</a:t>
            </a:r>
          </a:p>
          <a:p>
            <a:pPr marL="0" indent="0" fontAlgn="auto">
              <a:lnSpc>
                <a:spcPct val="100000"/>
              </a:lnSpc>
              <a:spcAft>
                <a:spcPts val="0"/>
              </a:spcAft>
              <a:buFont typeface="Arial" panose="020B0604020202020204" pitchFamily="34" charset="0"/>
              <a:buNone/>
              <a:defRPr/>
            </a:pPr>
            <a:r>
              <a:rPr lang="en-GB" dirty="0">
                <a:latin typeface="+mn-lt"/>
              </a:rPr>
              <a:t>The water vapour in the air rises, and as it does so, it cools down.</a:t>
            </a:r>
          </a:p>
          <a:p>
            <a:pPr marL="0" indent="0" fontAlgn="auto">
              <a:lnSpc>
                <a:spcPct val="100000"/>
              </a:lnSpc>
              <a:spcAft>
                <a:spcPts val="0"/>
              </a:spcAft>
              <a:buFont typeface="Arial" panose="020B0604020202020204" pitchFamily="34" charset="0"/>
              <a:buNone/>
              <a:defRPr/>
            </a:pPr>
            <a:r>
              <a:rPr lang="en-GB" dirty="0">
                <a:latin typeface="+mn-lt"/>
              </a:rPr>
              <a:t>Eventually, it cools enough for the water vapour to condense and form small droplets of water. </a:t>
            </a:r>
          </a:p>
          <a:p>
            <a:pPr marL="0" indent="0" fontAlgn="auto">
              <a:lnSpc>
                <a:spcPct val="100000"/>
              </a:lnSpc>
              <a:spcAft>
                <a:spcPts val="0"/>
              </a:spcAft>
              <a:buFont typeface="Arial" panose="020B0604020202020204" pitchFamily="34" charset="0"/>
              <a:buNone/>
              <a:defRPr/>
            </a:pPr>
            <a:r>
              <a:rPr lang="en-GB" dirty="0">
                <a:latin typeface="+mn-lt"/>
              </a:rPr>
              <a:t>The droplets of water clump together to form clouds.</a:t>
            </a:r>
          </a:p>
        </p:txBody>
      </p:sp>
      <p:pic>
        <p:nvPicPr>
          <p:cNvPr id="14344" name="Picture 17"/>
          <p:cNvPicPr>
            <a:picLocks noChangeAspect="1"/>
          </p:cNvPicPr>
          <p:nvPr/>
        </p:nvPicPr>
        <p:blipFill>
          <a:blip r:embed="rId3">
            <a:extLst>
              <a:ext uri="{28A0092B-C50C-407E-A947-70E740481C1C}">
                <a14:useLocalDpi xmlns:a14="http://schemas.microsoft.com/office/drawing/2010/main" val="0"/>
              </a:ext>
            </a:extLst>
          </a:blip>
          <a:srcRect r="35587"/>
          <a:stretch>
            <a:fillRect/>
          </a:stretch>
        </p:blipFill>
        <p:spPr bwMode="auto">
          <a:xfrm>
            <a:off x="4157663" y="2051050"/>
            <a:ext cx="1017587"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9"/>
          <p:cNvPicPr>
            <a:picLocks noChangeAspect="1"/>
          </p:cNvPicPr>
          <p:nvPr/>
        </p:nvPicPr>
        <p:blipFill>
          <a:blip r:embed="rId4">
            <a:extLst>
              <a:ext uri="{28A0092B-C50C-407E-A947-70E740481C1C}">
                <a14:useLocalDpi xmlns:a14="http://schemas.microsoft.com/office/drawing/2010/main" val="0"/>
              </a:ext>
            </a:extLst>
          </a:blip>
          <a:srcRect l="41725"/>
          <a:stretch>
            <a:fillRect/>
          </a:stretch>
        </p:blipFill>
        <p:spPr bwMode="auto">
          <a:xfrm>
            <a:off x="4459288" y="3798888"/>
            <a:ext cx="71437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6" name="TextBox 20"/>
          <p:cNvSpPr txBox="1">
            <a:spLocks noChangeArrowheads="1"/>
          </p:cNvSpPr>
          <p:nvPr/>
        </p:nvSpPr>
        <p:spPr bwMode="auto">
          <a:xfrm>
            <a:off x="3532188" y="3984625"/>
            <a:ext cx="1047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evaporation</a:t>
            </a:r>
          </a:p>
        </p:txBody>
      </p:sp>
      <p:sp>
        <p:nvSpPr>
          <p:cNvPr id="14347" name="TextBox 24"/>
          <p:cNvSpPr txBox="1">
            <a:spLocks noChangeArrowheads="1"/>
          </p:cNvSpPr>
          <p:nvPr/>
        </p:nvSpPr>
        <p:spPr bwMode="auto">
          <a:xfrm>
            <a:off x="3951288" y="2420938"/>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sun</a:t>
            </a: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rcRect r="25603"/>
          <a:stretch>
            <a:fillRect/>
          </a:stretch>
        </p:blipFill>
        <p:spPr bwMode="auto">
          <a:xfrm>
            <a:off x="3332163" y="2693988"/>
            <a:ext cx="186690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p:cNvSpPr txBox="1">
            <a:spLocks noChangeArrowheads="1"/>
          </p:cNvSpPr>
          <p:nvPr/>
        </p:nvSpPr>
        <p:spPr bwMode="auto">
          <a:xfrm>
            <a:off x="3595688" y="3001963"/>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condensation</a:t>
            </a:r>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22588" y="2732088"/>
            <a:ext cx="658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rcRect l="10315"/>
          <a:stretch>
            <a:fillRect/>
          </a:stretch>
        </p:blipFill>
        <p:spPr bwMode="auto">
          <a:xfrm>
            <a:off x="758825" y="2214563"/>
            <a:ext cx="208280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2"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right)">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9"/>
          <p:cNvPicPr>
            <a:picLocks noChangeAspect="1"/>
          </p:cNvPicPr>
          <p:nvPr/>
        </p:nvPicPr>
        <p:blipFill>
          <a:blip r:embed="rId2">
            <a:extLst>
              <a:ext uri="{28A0092B-C50C-407E-A947-70E740481C1C}">
                <a14:useLocalDpi xmlns:a14="http://schemas.microsoft.com/office/drawing/2010/main" val="0"/>
              </a:ext>
            </a:extLst>
          </a:blip>
          <a:srcRect r="29378"/>
          <a:stretch>
            <a:fillRect/>
          </a:stretch>
        </p:blipFill>
        <p:spPr bwMode="auto">
          <a:xfrm>
            <a:off x="755650" y="1651000"/>
            <a:ext cx="4437063"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1D9F4796-6A49-45E2-A7C5-4A5F8D532436}"/>
              </a:ext>
            </a:extLst>
          </p:cNvPr>
          <p:cNvSpPr/>
          <p:nvPr/>
        </p:nvSpPr>
        <p:spPr>
          <a:xfrm>
            <a:off x="5253038" y="1651000"/>
            <a:ext cx="313531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4" name="Title 5"/>
          <p:cNvSpPr>
            <a:spLocks noGrp="1"/>
          </p:cNvSpPr>
          <p:nvPr>
            <p:ph type="title"/>
          </p:nvPr>
        </p:nvSpPr>
        <p:spPr>
          <a:xfrm>
            <a:off x="457200" y="485775"/>
            <a:ext cx="8220075" cy="1165225"/>
          </a:xfrm>
        </p:spPr>
        <p:txBody>
          <a:bodyPr/>
          <a:lstStyle/>
          <a:p>
            <a:pPr algn="ctr" eaLnBrk="1" hangingPunct="1"/>
            <a:r>
              <a:rPr lang="en-GB" altLang="en-US" sz="3600" smtClean="0"/>
              <a:t>The Stages of the Water Cycle</a:t>
            </a:r>
          </a:p>
        </p:txBody>
      </p:sp>
      <p:sp>
        <p:nvSpPr>
          <p:cNvPr id="15365" name="TextBox 8"/>
          <p:cNvSpPr txBox="1">
            <a:spLocks noChangeArrowheads="1"/>
          </p:cNvSpPr>
          <p:nvPr/>
        </p:nvSpPr>
        <p:spPr bwMode="auto">
          <a:xfrm>
            <a:off x="4151313" y="5349875"/>
            <a:ext cx="8175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sea</a:t>
            </a:r>
          </a:p>
        </p:txBody>
      </p:sp>
      <p:sp>
        <p:nvSpPr>
          <p:cNvPr id="18" name="TextBox 17"/>
          <p:cNvSpPr txBox="1">
            <a:spLocks noChangeArrowheads="1"/>
          </p:cNvSpPr>
          <p:nvPr/>
        </p:nvSpPr>
        <p:spPr bwMode="auto">
          <a:xfrm>
            <a:off x="985838" y="2435225"/>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precipitation</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7725" y="2816225"/>
            <a:ext cx="1919288"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985838" y="3117850"/>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rain</a:t>
            </a:r>
          </a:p>
        </p:txBody>
      </p:sp>
      <p:sp>
        <p:nvSpPr>
          <p:cNvPr id="16" name="Content Placeholder 7">
            <a:extLst>
              <a:ext uri="{FF2B5EF4-FFF2-40B4-BE49-F238E27FC236}">
                <a16:creationId xmlns:a16="http://schemas.microsoft.com/office/drawing/2014/main" id="{E3DBD39E-D57E-43E5-9697-E7A8C265371C}"/>
              </a:ext>
            </a:extLst>
          </p:cNvPr>
          <p:cNvSpPr txBox="1">
            <a:spLocks/>
          </p:cNvSpPr>
          <p:nvPr/>
        </p:nvSpPr>
        <p:spPr>
          <a:xfrm>
            <a:off x="5253038" y="1663700"/>
            <a:ext cx="3135312" cy="442912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r>
              <a:rPr lang="en-GB" dirty="0">
                <a:latin typeface="Sassoon Infant Md" panose="02000603050000020003" pitchFamily="50" charset="0"/>
              </a:rPr>
              <a:t>Precipitation</a:t>
            </a:r>
          </a:p>
          <a:p>
            <a:pPr marL="0" indent="0" fontAlgn="auto">
              <a:lnSpc>
                <a:spcPct val="100000"/>
              </a:lnSpc>
              <a:spcAft>
                <a:spcPts val="0"/>
              </a:spcAft>
              <a:buFont typeface="Arial" panose="020B0604020202020204" pitchFamily="34" charset="0"/>
              <a:buNone/>
              <a:defRPr/>
            </a:pPr>
            <a:r>
              <a:rPr lang="en-GB" dirty="0">
                <a:latin typeface="+mn-lt"/>
              </a:rPr>
              <a:t>As more water vapour condenses, more water droplets are formed in the clouds.</a:t>
            </a:r>
          </a:p>
          <a:p>
            <a:pPr marL="0" indent="0" fontAlgn="auto">
              <a:lnSpc>
                <a:spcPct val="100000"/>
              </a:lnSpc>
              <a:spcAft>
                <a:spcPts val="0"/>
              </a:spcAft>
              <a:buFont typeface="Arial" panose="020B0604020202020204" pitchFamily="34" charset="0"/>
              <a:buNone/>
              <a:defRPr/>
            </a:pPr>
            <a:r>
              <a:rPr lang="en-GB" dirty="0">
                <a:latin typeface="+mn-lt"/>
              </a:rPr>
              <a:t>Eventually, the water droplets are large enough and heavy enough to fall back to the surface of the Earth.</a:t>
            </a:r>
          </a:p>
          <a:p>
            <a:pPr marL="0" indent="0" fontAlgn="auto">
              <a:lnSpc>
                <a:spcPct val="100000"/>
              </a:lnSpc>
              <a:spcAft>
                <a:spcPts val="0"/>
              </a:spcAft>
              <a:buFont typeface="Arial" panose="020B0604020202020204" pitchFamily="34" charset="0"/>
              <a:buNone/>
              <a:defRPr/>
            </a:pPr>
            <a:r>
              <a:rPr lang="en-GB" dirty="0">
                <a:latin typeface="+mn-lt"/>
              </a:rPr>
              <a:t>These droplets of water fall from the clouds in the form of rain, sleet, hail or snow.</a:t>
            </a:r>
          </a:p>
        </p:txBody>
      </p:sp>
      <p:sp>
        <p:nvSpPr>
          <p:cNvPr id="15370" name="TextBox 24"/>
          <p:cNvSpPr txBox="1">
            <a:spLocks noChangeArrowheads="1"/>
          </p:cNvSpPr>
          <p:nvPr/>
        </p:nvSpPr>
        <p:spPr bwMode="auto">
          <a:xfrm>
            <a:off x="2416175" y="2552700"/>
            <a:ext cx="17414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wind</a:t>
            </a:r>
          </a:p>
        </p:txBody>
      </p:sp>
      <p:pic>
        <p:nvPicPr>
          <p:cNvPr id="15371" name="Picture 26"/>
          <p:cNvPicPr>
            <a:picLocks noChangeAspect="1"/>
          </p:cNvPicPr>
          <p:nvPr/>
        </p:nvPicPr>
        <p:blipFill>
          <a:blip r:embed="rId4">
            <a:extLst>
              <a:ext uri="{28A0092B-C50C-407E-A947-70E740481C1C}">
                <a14:useLocalDpi xmlns:a14="http://schemas.microsoft.com/office/drawing/2010/main" val="0"/>
              </a:ext>
            </a:extLst>
          </a:blip>
          <a:srcRect r="35587"/>
          <a:stretch>
            <a:fillRect/>
          </a:stretch>
        </p:blipFill>
        <p:spPr bwMode="auto">
          <a:xfrm>
            <a:off x="4157663" y="2051050"/>
            <a:ext cx="1017587"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7"/>
          <p:cNvPicPr>
            <a:picLocks noChangeAspect="1"/>
          </p:cNvPicPr>
          <p:nvPr/>
        </p:nvPicPr>
        <p:blipFill>
          <a:blip r:embed="rId5">
            <a:extLst>
              <a:ext uri="{28A0092B-C50C-407E-A947-70E740481C1C}">
                <a14:useLocalDpi xmlns:a14="http://schemas.microsoft.com/office/drawing/2010/main" val="0"/>
              </a:ext>
            </a:extLst>
          </a:blip>
          <a:srcRect l="41725"/>
          <a:stretch>
            <a:fillRect/>
          </a:stretch>
        </p:blipFill>
        <p:spPr bwMode="auto">
          <a:xfrm>
            <a:off x="4459288" y="3798888"/>
            <a:ext cx="71437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TextBox 28"/>
          <p:cNvSpPr txBox="1">
            <a:spLocks noChangeArrowheads="1"/>
          </p:cNvSpPr>
          <p:nvPr/>
        </p:nvSpPr>
        <p:spPr bwMode="auto">
          <a:xfrm>
            <a:off x="3532188" y="3984625"/>
            <a:ext cx="1047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evaporation</a:t>
            </a:r>
          </a:p>
        </p:txBody>
      </p:sp>
      <p:sp>
        <p:nvSpPr>
          <p:cNvPr id="15374" name="TextBox 29"/>
          <p:cNvSpPr txBox="1">
            <a:spLocks noChangeArrowheads="1"/>
          </p:cNvSpPr>
          <p:nvPr/>
        </p:nvSpPr>
        <p:spPr bwMode="auto">
          <a:xfrm>
            <a:off x="3951288" y="2420938"/>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sun</a:t>
            </a:r>
          </a:p>
        </p:txBody>
      </p:sp>
      <p:pic>
        <p:nvPicPr>
          <p:cNvPr id="15375" name="Picture 30"/>
          <p:cNvPicPr>
            <a:picLocks noChangeAspect="1"/>
          </p:cNvPicPr>
          <p:nvPr/>
        </p:nvPicPr>
        <p:blipFill>
          <a:blip r:embed="rId6">
            <a:extLst>
              <a:ext uri="{28A0092B-C50C-407E-A947-70E740481C1C}">
                <a14:useLocalDpi xmlns:a14="http://schemas.microsoft.com/office/drawing/2010/main" val="0"/>
              </a:ext>
            </a:extLst>
          </a:blip>
          <a:srcRect r="25603"/>
          <a:stretch>
            <a:fillRect/>
          </a:stretch>
        </p:blipFill>
        <p:spPr bwMode="auto">
          <a:xfrm>
            <a:off x="3332163" y="2693988"/>
            <a:ext cx="186690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TextBox 31"/>
          <p:cNvSpPr txBox="1">
            <a:spLocks noChangeArrowheads="1"/>
          </p:cNvSpPr>
          <p:nvPr/>
        </p:nvSpPr>
        <p:spPr bwMode="auto">
          <a:xfrm>
            <a:off x="3595688" y="3001963"/>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condensation</a:t>
            </a:r>
          </a:p>
        </p:txBody>
      </p:sp>
      <p:pic>
        <p:nvPicPr>
          <p:cNvPr id="15377" name="Picture 3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922588" y="2732088"/>
            <a:ext cx="658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8" name="Picture 33"/>
          <p:cNvPicPr>
            <a:picLocks noChangeAspect="1"/>
          </p:cNvPicPr>
          <p:nvPr/>
        </p:nvPicPr>
        <p:blipFill>
          <a:blip r:embed="rId8">
            <a:extLst>
              <a:ext uri="{28A0092B-C50C-407E-A947-70E740481C1C}">
                <a14:useLocalDpi xmlns:a14="http://schemas.microsoft.com/office/drawing/2010/main" val="0"/>
              </a:ext>
            </a:extLst>
          </a:blip>
          <a:srcRect l="10315"/>
          <a:stretch>
            <a:fillRect/>
          </a:stretch>
        </p:blipFill>
        <p:spPr bwMode="auto">
          <a:xfrm>
            <a:off x="758825" y="2214563"/>
            <a:ext cx="208280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34"/>
          <p:cNvSpPr txBox="1">
            <a:spLocks noChangeArrowheads="1"/>
          </p:cNvSpPr>
          <p:nvPr/>
        </p:nvSpPr>
        <p:spPr bwMode="auto">
          <a:xfrm>
            <a:off x="1009650" y="2879725"/>
            <a:ext cx="17414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precipitation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6"/>
          <p:cNvPicPr>
            <a:picLocks noChangeAspect="1"/>
          </p:cNvPicPr>
          <p:nvPr/>
        </p:nvPicPr>
        <p:blipFill>
          <a:blip r:embed="rId2">
            <a:extLst>
              <a:ext uri="{28A0092B-C50C-407E-A947-70E740481C1C}">
                <a14:useLocalDpi xmlns:a14="http://schemas.microsoft.com/office/drawing/2010/main" val="0"/>
              </a:ext>
            </a:extLst>
          </a:blip>
          <a:srcRect r="29378"/>
          <a:stretch>
            <a:fillRect/>
          </a:stretch>
        </p:blipFill>
        <p:spPr bwMode="auto">
          <a:xfrm>
            <a:off x="755650" y="1651000"/>
            <a:ext cx="4437063"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D867EBC0-3147-440F-9CB5-B9ABACB0056C}"/>
              </a:ext>
            </a:extLst>
          </p:cNvPr>
          <p:cNvSpPr/>
          <p:nvPr/>
        </p:nvSpPr>
        <p:spPr>
          <a:xfrm>
            <a:off x="5253038" y="1651000"/>
            <a:ext cx="313531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8" name="Title 5"/>
          <p:cNvSpPr>
            <a:spLocks noGrp="1"/>
          </p:cNvSpPr>
          <p:nvPr>
            <p:ph type="title"/>
          </p:nvPr>
        </p:nvSpPr>
        <p:spPr>
          <a:xfrm>
            <a:off x="457200" y="485775"/>
            <a:ext cx="8220075" cy="1165225"/>
          </a:xfrm>
        </p:spPr>
        <p:txBody>
          <a:bodyPr/>
          <a:lstStyle/>
          <a:p>
            <a:pPr algn="ctr" eaLnBrk="1" hangingPunct="1"/>
            <a:r>
              <a:rPr lang="en-GB" altLang="en-US" sz="3600" smtClean="0"/>
              <a:t>The Stages of the Water Cycle</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488" y="5075238"/>
            <a:ext cx="2903537"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8"/>
          <p:cNvSpPr txBox="1">
            <a:spLocks noChangeArrowheads="1"/>
          </p:cNvSpPr>
          <p:nvPr/>
        </p:nvSpPr>
        <p:spPr bwMode="auto">
          <a:xfrm>
            <a:off x="4151313" y="5349875"/>
            <a:ext cx="8175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sea</a:t>
            </a:r>
          </a:p>
        </p:txBody>
      </p:sp>
      <p:sp>
        <p:nvSpPr>
          <p:cNvPr id="13" name="TextBox 12"/>
          <p:cNvSpPr txBox="1">
            <a:spLocks noChangeArrowheads="1"/>
          </p:cNvSpPr>
          <p:nvPr/>
        </p:nvSpPr>
        <p:spPr bwMode="auto">
          <a:xfrm>
            <a:off x="1628775" y="5365750"/>
            <a:ext cx="17414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bg1"/>
                </a:solidFill>
              </a:rPr>
              <a:t>underground</a:t>
            </a:r>
          </a:p>
          <a:p>
            <a:pPr algn="ctr" eaLnBrk="1" hangingPunct="1">
              <a:lnSpc>
                <a:spcPct val="100000"/>
              </a:lnSpc>
              <a:spcBef>
                <a:spcPct val="0"/>
              </a:spcBef>
              <a:buFontTx/>
              <a:buNone/>
            </a:pPr>
            <a:r>
              <a:rPr lang="en-GB" altLang="en-US" sz="1400">
                <a:solidFill>
                  <a:schemeClr val="bg1"/>
                </a:solidFill>
              </a:rPr>
              <a:t>water</a:t>
            </a:r>
          </a:p>
        </p:txBody>
      </p:sp>
      <p:pic>
        <p:nvPicPr>
          <p:cNvPr id="16392" name="Picture 35"/>
          <p:cNvPicPr>
            <a:picLocks noChangeAspect="1"/>
          </p:cNvPicPr>
          <p:nvPr/>
        </p:nvPicPr>
        <p:blipFill>
          <a:blip r:embed="rId4">
            <a:extLst>
              <a:ext uri="{28A0092B-C50C-407E-A947-70E740481C1C}">
                <a14:useLocalDpi xmlns:a14="http://schemas.microsoft.com/office/drawing/2010/main" val="0"/>
              </a:ext>
            </a:extLst>
          </a:blip>
          <a:srcRect l="10315"/>
          <a:stretch>
            <a:fillRect/>
          </a:stretch>
        </p:blipFill>
        <p:spPr bwMode="auto">
          <a:xfrm>
            <a:off x="758825" y="2214563"/>
            <a:ext cx="208280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7725" y="2816225"/>
            <a:ext cx="1919288"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extBox 20"/>
          <p:cNvSpPr txBox="1">
            <a:spLocks noChangeArrowheads="1"/>
          </p:cNvSpPr>
          <p:nvPr/>
        </p:nvSpPr>
        <p:spPr bwMode="auto">
          <a:xfrm>
            <a:off x="985838" y="3117850"/>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rain</a:t>
            </a:r>
          </a:p>
        </p:txBody>
      </p:sp>
      <p:sp>
        <p:nvSpPr>
          <p:cNvPr id="16" name="Content Placeholder 7">
            <a:extLst>
              <a:ext uri="{FF2B5EF4-FFF2-40B4-BE49-F238E27FC236}">
                <a16:creationId xmlns:a16="http://schemas.microsoft.com/office/drawing/2014/main" id="{EE1ED10D-A3FF-4BAC-9C47-16FD0EDCAC3C}"/>
              </a:ext>
            </a:extLst>
          </p:cNvPr>
          <p:cNvSpPr txBox="1">
            <a:spLocks/>
          </p:cNvSpPr>
          <p:nvPr/>
        </p:nvSpPr>
        <p:spPr>
          <a:xfrm>
            <a:off x="5253038" y="1663700"/>
            <a:ext cx="3135312" cy="442912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r>
              <a:rPr lang="en-GB" dirty="0">
                <a:latin typeface="Sassoon Infant Md" panose="02000603050000020003" pitchFamily="50" charset="0"/>
              </a:rPr>
              <a:t>Collection</a:t>
            </a:r>
          </a:p>
          <a:p>
            <a:pPr marL="0" indent="0" fontAlgn="auto">
              <a:lnSpc>
                <a:spcPct val="100000"/>
              </a:lnSpc>
              <a:spcAft>
                <a:spcPts val="0"/>
              </a:spcAft>
              <a:buFont typeface="Arial" panose="020B0604020202020204" pitchFamily="34" charset="0"/>
              <a:buNone/>
              <a:defRPr/>
            </a:pPr>
            <a:r>
              <a:rPr lang="en-GB" sz="1600" dirty="0">
                <a:latin typeface="+mn-lt"/>
              </a:rPr>
              <a:t>When water falls back to Earth as precipitation, the water may fall on oceans, lakes, rivers or on the ground.</a:t>
            </a:r>
          </a:p>
          <a:p>
            <a:pPr marL="0" indent="0" fontAlgn="auto">
              <a:lnSpc>
                <a:spcPct val="100000"/>
              </a:lnSpc>
              <a:spcAft>
                <a:spcPts val="0"/>
              </a:spcAft>
              <a:buFont typeface="Arial" panose="020B0604020202020204" pitchFamily="34" charset="0"/>
              <a:buNone/>
              <a:defRPr/>
            </a:pPr>
            <a:r>
              <a:rPr lang="en-GB" sz="1600" dirty="0">
                <a:latin typeface="+mn-lt"/>
              </a:rPr>
              <a:t>Water that falls on the ground is either absorbed into the soil, and is used as drinking water for animals and plants, or it runs over the ground and collects in the oceans, lakes and rivers.</a:t>
            </a:r>
          </a:p>
          <a:p>
            <a:pPr marL="0" indent="0" fontAlgn="auto">
              <a:lnSpc>
                <a:spcPct val="100000"/>
              </a:lnSpc>
              <a:spcAft>
                <a:spcPts val="0"/>
              </a:spcAft>
              <a:buFont typeface="Arial" panose="020B0604020202020204" pitchFamily="34" charset="0"/>
              <a:buNone/>
              <a:defRPr/>
            </a:pPr>
            <a:r>
              <a:rPr lang="en-GB" sz="1600" dirty="0">
                <a:latin typeface="+mn-lt"/>
              </a:rPr>
              <a:t>This water is then evaporated and the cycle starts all over again!</a:t>
            </a:r>
          </a:p>
        </p:txBody>
      </p:sp>
      <p:sp>
        <p:nvSpPr>
          <p:cNvPr id="16396" name="TextBox 27"/>
          <p:cNvSpPr txBox="1">
            <a:spLocks noChangeArrowheads="1"/>
          </p:cNvSpPr>
          <p:nvPr/>
        </p:nvSpPr>
        <p:spPr bwMode="auto">
          <a:xfrm>
            <a:off x="2416175" y="2552700"/>
            <a:ext cx="17414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wind</a:t>
            </a:r>
          </a:p>
        </p:txBody>
      </p:sp>
      <p:pic>
        <p:nvPicPr>
          <p:cNvPr id="16397" name="Picture 28"/>
          <p:cNvPicPr>
            <a:picLocks noChangeAspect="1"/>
          </p:cNvPicPr>
          <p:nvPr/>
        </p:nvPicPr>
        <p:blipFill>
          <a:blip r:embed="rId6">
            <a:extLst>
              <a:ext uri="{28A0092B-C50C-407E-A947-70E740481C1C}">
                <a14:useLocalDpi xmlns:a14="http://schemas.microsoft.com/office/drawing/2010/main" val="0"/>
              </a:ext>
            </a:extLst>
          </a:blip>
          <a:srcRect r="35587"/>
          <a:stretch>
            <a:fillRect/>
          </a:stretch>
        </p:blipFill>
        <p:spPr bwMode="auto">
          <a:xfrm>
            <a:off x="4157663" y="2051050"/>
            <a:ext cx="1017587"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29"/>
          <p:cNvPicPr>
            <a:picLocks noChangeAspect="1"/>
          </p:cNvPicPr>
          <p:nvPr/>
        </p:nvPicPr>
        <p:blipFill>
          <a:blip r:embed="rId7">
            <a:extLst>
              <a:ext uri="{28A0092B-C50C-407E-A947-70E740481C1C}">
                <a14:useLocalDpi xmlns:a14="http://schemas.microsoft.com/office/drawing/2010/main" val="0"/>
              </a:ext>
            </a:extLst>
          </a:blip>
          <a:srcRect l="41725"/>
          <a:stretch>
            <a:fillRect/>
          </a:stretch>
        </p:blipFill>
        <p:spPr bwMode="auto">
          <a:xfrm>
            <a:off x="4459288" y="3798888"/>
            <a:ext cx="71437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9" name="TextBox 30"/>
          <p:cNvSpPr txBox="1">
            <a:spLocks noChangeArrowheads="1"/>
          </p:cNvSpPr>
          <p:nvPr/>
        </p:nvSpPr>
        <p:spPr bwMode="auto">
          <a:xfrm>
            <a:off x="3532188" y="3984625"/>
            <a:ext cx="1047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evaporation</a:t>
            </a:r>
          </a:p>
        </p:txBody>
      </p:sp>
      <p:sp>
        <p:nvSpPr>
          <p:cNvPr id="16400" name="TextBox 31"/>
          <p:cNvSpPr txBox="1">
            <a:spLocks noChangeArrowheads="1"/>
          </p:cNvSpPr>
          <p:nvPr/>
        </p:nvSpPr>
        <p:spPr bwMode="auto">
          <a:xfrm>
            <a:off x="3951288" y="2420938"/>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sun</a:t>
            </a:r>
          </a:p>
        </p:txBody>
      </p:sp>
      <p:pic>
        <p:nvPicPr>
          <p:cNvPr id="16401" name="Picture 32"/>
          <p:cNvPicPr>
            <a:picLocks noChangeAspect="1"/>
          </p:cNvPicPr>
          <p:nvPr/>
        </p:nvPicPr>
        <p:blipFill>
          <a:blip r:embed="rId8">
            <a:extLst>
              <a:ext uri="{28A0092B-C50C-407E-A947-70E740481C1C}">
                <a14:useLocalDpi xmlns:a14="http://schemas.microsoft.com/office/drawing/2010/main" val="0"/>
              </a:ext>
            </a:extLst>
          </a:blip>
          <a:srcRect r="25603"/>
          <a:stretch>
            <a:fillRect/>
          </a:stretch>
        </p:blipFill>
        <p:spPr bwMode="auto">
          <a:xfrm>
            <a:off x="3332163" y="2693988"/>
            <a:ext cx="186690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2" name="TextBox 33"/>
          <p:cNvSpPr txBox="1">
            <a:spLocks noChangeArrowheads="1"/>
          </p:cNvSpPr>
          <p:nvPr/>
        </p:nvSpPr>
        <p:spPr bwMode="auto">
          <a:xfrm>
            <a:off x="3595688" y="3001963"/>
            <a:ext cx="17414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condensation</a:t>
            </a:r>
          </a:p>
        </p:txBody>
      </p:sp>
      <p:pic>
        <p:nvPicPr>
          <p:cNvPr id="16403" name="Picture 3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922588" y="2732088"/>
            <a:ext cx="658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4" name="TextBox 17"/>
          <p:cNvSpPr txBox="1">
            <a:spLocks noChangeArrowheads="1"/>
          </p:cNvSpPr>
          <p:nvPr/>
        </p:nvSpPr>
        <p:spPr bwMode="auto">
          <a:xfrm>
            <a:off x="1009650" y="2879725"/>
            <a:ext cx="17414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precipitation</a:t>
            </a:r>
          </a:p>
        </p:txBody>
      </p:sp>
      <p:pic>
        <p:nvPicPr>
          <p:cNvPr id="7" name="Picture 6"/>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74813" y="4386263"/>
            <a:ext cx="2967037"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344613" y="4405313"/>
            <a:ext cx="2309812" cy="87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1754188" y="4837113"/>
            <a:ext cx="1739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ground run-off</a:t>
            </a:r>
          </a:p>
        </p:txBody>
      </p:sp>
      <p:sp>
        <p:nvSpPr>
          <p:cNvPr id="15" name="TextBox 14"/>
          <p:cNvSpPr txBox="1">
            <a:spLocks noChangeArrowheads="1"/>
          </p:cNvSpPr>
          <p:nvPr/>
        </p:nvSpPr>
        <p:spPr bwMode="auto">
          <a:xfrm>
            <a:off x="2038350" y="4005263"/>
            <a:ext cx="17414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rivers and</a:t>
            </a:r>
          </a:p>
          <a:p>
            <a:pPr algn="ctr" eaLnBrk="1" hangingPunct="1">
              <a:lnSpc>
                <a:spcPct val="100000"/>
              </a:lnSpc>
              <a:spcBef>
                <a:spcPct val="0"/>
              </a:spcBef>
              <a:buFontTx/>
              <a:buNone/>
            </a:pPr>
            <a:r>
              <a:rPr lang="en-GB" altLang="en-US" sz="1400">
                <a:solidFill>
                  <a:schemeClr val="tx1"/>
                </a:solidFill>
              </a:rPr>
              <a:t>streams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2" presetClass="entr" presetSubtype="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22" presetClass="entr" presetSubtype="8"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E9A1F6-2CF3-4707-BB97-32AE4DA4D076}"/>
              </a:ext>
            </a:extLst>
          </p:cNvPr>
          <p:cNvSpPr/>
          <p:nvPr/>
        </p:nvSpPr>
        <p:spPr>
          <a:xfrm>
            <a:off x="4572000" y="1651000"/>
            <a:ext cx="3816350"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5"/>
          <p:cNvSpPr>
            <a:spLocks noGrp="1"/>
          </p:cNvSpPr>
          <p:nvPr>
            <p:ph type="title"/>
          </p:nvPr>
        </p:nvSpPr>
        <p:spPr>
          <a:xfrm>
            <a:off x="457200" y="485775"/>
            <a:ext cx="8220075" cy="1165225"/>
          </a:xfrm>
        </p:spPr>
        <p:txBody>
          <a:bodyPr/>
          <a:lstStyle/>
          <a:p>
            <a:pPr algn="ctr" eaLnBrk="1" hangingPunct="1"/>
            <a:r>
              <a:rPr lang="en-GB" altLang="en-US" sz="3600" smtClean="0"/>
              <a:t>Mini Water Worlds</a:t>
            </a:r>
          </a:p>
        </p:txBody>
      </p:sp>
      <p:sp>
        <p:nvSpPr>
          <p:cNvPr id="13" name="Rectangle 12">
            <a:extLst>
              <a:ext uri="{FF2B5EF4-FFF2-40B4-BE49-F238E27FC236}">
                <a16:creationId xmlns:a16="http://schemas.microsoft.com/office/drawing/2014/main" id="{DBEDC2DB-7CE1-40D7-89F8-99F1F303C494}"/>
              </a:ext>
            </a:extLst>
          </p:cNvPr>
          <p:cNvSpPr/>
          <p:nvPr/>
        </p:nvSpPr>
        <p:spPr>
          <a:xfrm>
            <a:off x="760413" y="2932113"/>
            <a:ext cx="3741737" cy="316071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2350" y="3209925"/>
            <a:ext cx="3194050"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Content Placeholder 7"/>
          <p:cNvSpPr>
            <a:spLocks noGrp="1"/>
          </p:cNvSpPr>
          <p:nvPr>
            <p:ph idx="1"/>
          </p:nvPr>
        </p:nvSpPr>
        <p:spPr>
          <a:xfrm>
            <a:off x="755650" y="1651000"/>
            <a:ext cx="3746500" cy="4441825"/>
          </a:xfrm>
        </p:spPr>
        <p:txBody>
          <a:bodyPr anchor="b"/>
          <a:lstStyle/>
          <a:p>
            <a:pPr marL="0" indent="0" eaLnBrk="1" hangingPunct="1">
              <a:lnSpc>
                <a:spcPct val="100000"/>
              </a:lnSpc>
              <a:buFont typeface="Arial" panose="020B0604020202020204" pitchFamily="34" charset="0"/>
              <a:buNone/>
            </a:pPr>
            <a:r>
              <a:rPr lang="en-GB" altLang="en-US" smtClean="0"/>
              <a:t>Make your own mini water world to watch the water cycle in action!</a:t>
            </a:r>
          </a:p>
          <a:p>
            <a:pPr marL="0" indent="0" eaLnBrk="1" hangingPunct="1">
              <a:lnSpc>
                <a:spcPct val="100000"/>
              </a:lnSpc>
              <a:buFont typeface="Arial" panose="020B0604020202020204" pitchFamily="34" charset="0"/>
              <a:buNone/>
            </a:pPr>
            <a:r>
              <a:rPr lang="en-GB" altLang="en-US" smtClean="0"/>
              <a:t>Follow the instructions on your Mini Water Worlds Activity Sheet.</a:t>
            </a:r>
          </a:p>
        </p:txBody>
      </p:sp>
      <p:pic>
        <p:nvPicPr>
          <p:cNvPr id="17415"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60598">
            <a:off x="5005388" y="1784350"/>
            <a:ext cx="2949575" cy="417512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7417"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0725" y="1651000"/>
            <a:ext cx="3816350"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B45BCD3-B456-4E2F-AAEF-3B9E77E754E3}"/>
              </a:ext>
            </a:extLst>
          </p:cNvPr>
          <p:cNvSpPr/>
          <p:nvPr/>
        </p:nvSpPr>
        <p:spPr>
          <a:xfrm>
            <a:off x="2693988" y="1651000"/>
            <a:ext cx="569436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5"/>
          <p:cNvSpPr>
            <a:spLocks noGrp="1"/>
          </p:cNvSpPr>
          <p:nvPr>
            <p:ph type="title"/>
          </p:nvPr>
        </p:nvSpPr>
        <p:spPr>
          <a:xfrm>
            <a:off x="457200" y="485775"/>
            <a:ext cx="8220075" cy="1165225"/>
          </a:xfrm>
        </p:spPr>
        <p:txBody>
          <a:bodyPr/>
          <a:lstStyle/>
          <a:p>
            <a:pPr algn="ctr" eaLnBrk="1" hangingPunct="1"/>
            <a:r>
              <a:rPr lang="en-GB" altLang="en-US" sz="3600" smtClean="0"/>
              <a:t>Water Wheel</a:t>
            </a:r>
          </a:p>
        </p:txBody>
      </p:sp>
      <p:sp>
        <p:nvSpPr>
          <p:cNvPr id="13" name="Rectangle 12">
            <a:extLst>
              <a:ext uri="{FF2B5EF4-FFF2-40B4-BE49-F238E27FC236}">
                <a16:creationId xmlns:a16="http://schemas.microsoft.com/office/drawing/2014/main" id="{BC178B5F-5012-4965-95CD-D5072A0B4A30}"/>
              </a:ext>
            </a:extLst>
          </p:cNvPr>
          <p:cNvSpPr/>
          <p:nvPr/>
        </p:nvSpPr>
        <p:spPr>
          <a:xfrm>
            <a:off x="760413" y="1651000"/>
            <a:ext cx="1860550" cy="44418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7" name="Content Placeholder 7"/>
          <p:cNvSpPr>
            <a:spLocks noGrp="1"/>
          </p:cNvSpPr>
          <p:nvPr>
            <p:ph idx="1"/>
          </p:nvPr>
        </p:nvSpPr>
        <p:spPr>
          <a:xfrm>
            <a:off x="755650" y="1651000"/>
            <a:ext cx="1860550" cy="4441825"/>
          </a:xfrm>
        </p:spPr>
        <p:txBody>
          <a:bodyPr/>
          <a:lstStyle/>
          <a:p>
            <a:pPr marL="0" indent="0" eaLnBrk="1" hangingPunct="1">
              <a:lnSpc>
                <a:spcPct val="100000"/>
              </a:lnSpc>
              <a:buFont typeface="Arial" panose="020B0604020202020204" pitchFamily="34" charset="0"/>
              <a:buNone/>
            </a:pPr>
            <a:r>
              <a:rPr lang="en-GB" altLang="en-US" smtClean="0"/>
              <a:t>Can you remember the stages of the water cycle?</a:t>
            </a:r>
          </a:p>
          <a:p>
            <a:pPr marL="0" indent="0" eaLnBrk="1" hangingPunct="1">
              <a:lnSpc>
                <a:spcPct val="100000"/>
              </a:lnSpc>
              <a:buFont typeface="Arial" panose="020B0604020202020204" pitchFamily="34" charset="0"/>
              <a:buNone/>
            </a:pPr>
            <a:r>
              <a:rPr lang="en-GB" altLang="en-US" smtClean="0"/>
              <a:t>Use your knowledge to create this interactive Water Wheel.</a:t>
            </a:r>
          </a:p>
        </p:txBody>
      </p:sp>
      <p:pic>
        <p:nvPicPr>
          <p:cNvPr id="18438"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22388" y="4741863"/>
            <a:ext cx="727075"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17900" y="1849438"/>
            <a:ext cx="4046538" cy="404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17900" y="1849438"/>
            <a:ext cx="4046538" cy="404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Oval 17">
            <a:extLst>
              <a:ext uri="{FF2B5EF4-FFF2-40B4-BE49-F238E27FC236}">
                <a16:creationId xmlns:a16="http://schemas.microsoft.com/office/drawing/2014/main" id="{B7E8CD16-074C-4A69-952D-D7B9DA594100}"/>
              </a:ext>
            </a:extLst>
          </p:cNvPr>
          <p:cNvSpPr/>
          <p:nvPr/>
        </p:nvSpPr>
        <p:spPr>
          <a:xfrm>
            <a:off x="5462588" y="3786188"/>
            <a:ext cx="169862" cy="169862"/>
          </a:xfrm>
          <a:prstGeom prst="ellipse">
            <a:avLst/>
          </a:prstGeom>
          <a:solidFill>
            <a:srgbClr val="FFCC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noGrp="1"/>
          </p:cNvSpPr>
          <p:nvPr>
            <p:ph type="title"/>
          </p:nvPr>
        </p:nvSpPr>
        <p:spPr>
          <a:xfrm>
            <a:off x="457200" y="485775"/>
            <a:ext cx="8220075" cy="1165225"/>
          </a:xfrm>
        </p:spPr>
        <p:txBody>
          <a:bodyPr/>
          <a:lstStyle/>
          <a:p>
            <a:pPr eaLnBrk="1" hangingPunct="1"/>
            <a:r>
              <a:rPr lang="en-GB" altLang="en-US" smtClean="0"/>
              <a:t>Sort the Stages</a:t>
            </a:r>
          </a:p>
        </p:txBody>
      </p:sp>
      <p:sp>
        <p:nvSpPr>
          <p:cNvPr id="20" name="Rectangle 19">
            <a:extLst>
              <a:ext uri="{FF2B5EF4-FFF2-40B4-BE49-F238E27FC236}">
                <a16:creationId xmlns:a16="http://schemas.microsoft.com/office/drawing/2014/main" id="{B7A90796-8EAC-43B2-898A-854F4AA0A505}"/>
              </a:ext>
            </a:extLst>
          </p:cNvPr>
          <p:cNvSpPr/>
          <p:nvPr/>
        </p:nvSpPr>
        <p:spPr>
          <a:xfrm>
            <a:off x="755650" y="1651000"/>
            <a:ext cx="7646988" cy="1949450"/>
          </a:xfrm>
          <a:prstGeom prst="rect">
            <a:avLst/>
          </a:prstGeom>
          <a:solidFill>
            <a:srgbClr val="D3F3EF"/>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0" name="Content Placeholder 7"/>
          <p:cNvSpPr>
            <a:spLocks/>
          </p:cNvSpPr>
          <p:nvPr/>
        </p:nvSpPr>
        <p:spPr bwMode="auto">
          <a:xfrm>
            <a:off x="755650" y="1651000"/>
            <a:ext cx="7632700" cy="19494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a:t>Rearrange the letters of each word below to</a:t>
            </a:r>
            <a:br>
              <a:rPr lang="en-GB" altLang="en-US"/>
            </a:br>
            <a:r>
              <a:rPr lang="en-GB" altLang="en-US"/>
              <a:t>make the name of a stage of the water cycle.</a:t>
            </a:r>
          </a:p>
          <a:p>
            <a:pPr algn="ctr" eaLnBrk="1" hangingPunct="1">
              <a:lnSpc>
                <a:spcPct val="110000"/>
              </a:lnSpc>
              <a:buFont typeface="Arial" panose="020B0604020202020204" pitchFamily="34" charset="0"/>
              <a:buNone/>
            </a:pPr>
            <a:r>
              <a:rPr lang="en-GB" altLang="en-US"/>
              <a:t>Can you put the stages in order?</a:t>
            </a:r>
          </a:p>
        </p:txBody>
      </p:sp>
      <p:pic>
        <p:nvPicPr>
          <p:cNvPr id="19461"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FBCEA205-5563-436E-BA71-B0156F7020E4}"/>
              </a:ext>
            </a:extLst>
          </p:cNvPr>
          <p:cNvSpPr/>
          <p:nvPr/>
        </p:nvSpPr>
        <p:spPr>
          <a:xfrm>
            <a:off x="755650" y="3687763"/>
            <a:ext cx="3776663" cy="115887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donsaictenon</a:t>
            </a:r>
            <a:endParaRPr lang="en-GB" dirty="0">
              <a:solidFill>
                <a:schemeClr val="tx1"/>
              </a:solidFill>
            </a:endParaRPr>
          </a:p>
        </p:txBody>
      </p:sp>
      <p:sp>
        <p:nvSpPr>
          <p:cNvPr id="11" name="Rectangle 10">
            <a:extLst>
              <a:ext uri="{FF2B5EF4-FFF2-40B4-BE49-F238E27FC236}">
                <a16:creationId xmlns:a16="http://schemas.microsoft.com/office/drawing/2014/main" id="{F87B18BB-195D-43CD-AFD3-32437A30234D}"/>
              </a:ext>
            </a:extLst>
          </p:cNvPr>
          <p:cNvSpPr/>
          <p:nvPr/>
        </p:nvSpPr>
        <p:spPr>
          <a:xfrm>
            <a:off x="755650" y="4935538"/>
            <a:ext cx="3776663" cy="1157287"/>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cronitpitpeia</a:t>
            </a:r>
            <a:endParaRPr lang="en-GB" dirty="0">
              <a:solidFill>
                <a:schemeClr val="tx1"/>
              </a:solidFill>
            </a:endParaRPr>
          </a:p>
        </p:txBody>
      </p:sp>
      <p:sp>
        <p:nvSpPr>
          <p:cNvPr id="12" name="Rectangle 11">
            <a:extLst>
              <a:ext uri="{FF2B5EF4-FFF2-40B4-BE49-F238E27FC236}">
                <a16:creationId xmlns:a16="http://schemas.microsoft.com/office/drawing/2014/main" id="{F859D7F3-F0BC-4520-8F0D-ED00035138B6}"/>
              </a:ext>
            </a:extLst>
          </p:cNvPr>
          <p:cNvSpPr/>
          <p:nvPr/>
        </p:nvSpPr>
        <p:spPr>
          <a:xfrm>
            <a:off x="4611688" y="3687763"/>
            <a:ext cx="3776662" cy="115887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lictencool</a:t>
            </a:r>
            <a:endParaRPr lang="en-GB" dirty="0">
              <a:solidFill>
                <a:schemeClr val="tx1"/>
              </a:solidFill>
            </a:endParaRPr>
          </a:p>
        </p:txBody>
      </p:sp>
      <p:sp>
        <p:nvSpPr>
          <p:cNvPr id="13" name="Rectangle 12">
            <a:extLst>
              <a:ext uri="{FF2B5EF4-FFF2-40B4-BE49-F238E27FC236}">
                <a16:creationId xmlns:a16="http://schemas.microsoft.com/office/drawing/2014/main" id="{63611E6A-F7F4-4E1E-82A8-5E6296D376B4}"/>
              </a:ext>
            </a:extLst>
          </p:cNvPr>
          <p:cNvSpPr/>
          <p:nvPr/>
        </p:nvSpPr>
        <p:spPr>
          <a:xfrm>
            <a:off x="4611688" y="4935538"/>
            <a:ext cx="3776662" cy="1157287"/>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vaintoreapo</a:t>
            </a:r>
            <a:endParaRPr lang="en-GB" dirty="0">
              <a:solidFill>
                <a:schemeClr val="tx1"/>
              </a:solidFill>
            </a:endParaRPr>
          </a:p>
        </p:txBody>
      </p:sp>
      <p:pic>
        <p:nvPicPr>
          <p:cNvPr id="1946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99250" y="1590675"/>
            <a:ext cx="1955800" cy="90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38938" y="2368550"/>
            <a:ext cx="1874837"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6AD2FB6C-1595-421A-AD68-B310E3605EF5}"/>
              </a:ext>
            </a:extLst>
          </p:cNvPr>
          <p:cNvSpPr/>
          <p:nvPr/>
        </p:nvSpPr>
        <p:spPr>
          <a:xfrm>
            <a:off x="755650" y="3705225"/>
            <a:ext cx="3776663" cy="1157288"/>
          </a:xfrm>
          <a:prstGeom prst="rect">
            <a:avLst/>
          </a:prstGeom>
          <a:solidFill>
            <a:srgbClr val="556E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condensation</a:t>
            </a:r>
          </a:p>
        </p:txBody>
      </p:sp>
      <p:sp>
        <p:nvSpPr>
          <p:cNvPr id="18" name="Rectangle 17">
            <a:extLst>
              <a:ext uri="{FF2B5EF4-FFF2-40B4-BE49-F238E27FC236}">
                <a16:creationId xmlns:a16="http://schemas.microsoft.com/office/drawing/2014/main" id="{8A62A54F-D99C-43A6-AB90-2A77D731AE9E}"/>
              </a:ext>
            </a:extLst>
          </p:cNvPr>
          <p:cNvSpPr/>
          <p:nvPr/>
        </p:nvSpPr>
        <p:spPr>
          <a:xfrm>
            <a:off x="755650" y="4951413"/>
            <a:ext cx="3776663" cy="1157287"/>
          </a:xfrm>
          <a:prstGeom prst="rect">
            <a:avLst/>
          </a:prstGeom>
          <a:solidFill>
            <a:srgbClr val="556E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precipitation</a:t>
            </a:r>
          </a:p>
        </p:txBody>
      </p:sp>
      <p:sp>
        <p:nvSpPr>
          <p:cNvPr id="19" name="Rectangle 18">
            <a:extLst>
              <a:ext uri="{FF2B5EF4-FFF2-40B4-BE49-F238E27FC236}">
                <a16:creationId xmlns:a16="http://schemas.microsoft.com/office/drawing/2014/main" id="{270AAD1B-8F78-451C-A18A-6F9B5C3C6838}"/>
              </a:ext>
            </a:extLst>
          </p:cNvPr>
          <p:cNvSpPr/>
          <p:nvPr/>
        </p:nvSpPr>
        <p:spPr>
          <a:xfrm>
            <a:off x="4611688" y="3705225"/>
            <a:ext cx="3776662" cy="1157288"/>
          </a:xfrm>
          <a:prstGeom prst="rect">
            <a:avLst/>
          </a:prstGeom>
          <a:solidFill>
            <a:srgbClr val="556E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collection</a:t>
            </a:r>
          </a:p>
        </p:txBody>
      </p:sp>
      <p:sp>
        <p:nvSpPr>
          <p:cNvPr id="21" name="Rectangle 20">
            <a:extLst>
              <a:ext uri="{FF2B5EF4-FFF2-40B4-BE49-F238E27FC236}">
                <a16:creationId xmlns:a16="http://schemas.microsoft.com/office/drawing/2014/main" id="{091354B8-FAEC-47EA-B15A-2DF20EF64E49}"/>
              </a:ext>
            </a:extLst>
          </p:cNvPr>
          <p:cNvSpPr/>
          <p:nvPr/>
        </p:nvSpPr>
        <p:spPr>
          <a:xfrm>
            <a:off x="4611688" y="4951413"/>
            <a:ext cx="3776662" cy="1157287"/>
          </a:xfrm>
          <a:prstGeom prst="rect">
            <a:avLst/>
          </a:prstGeom>
          <a:solidFill>
            <a:srgbClr val="556E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evaporation</a:t>
            </a:r>
          </a:p>
        </p:txBody>
      </p:sp>
      <p:sp>
        <p:nvSpPr>
          <p:cNvPr id="15" name="Oval 14">
            <a:extLst>
              <a:ext uri="{FF2B5EF4-FFF2-40B4-BE49-F238E27FC236}">
                <a16:creationId xmlns:a16="http://schemas.microsoft.com/office/drawing/2014/main" id="{73A1BD7C-4C6F-40BF-9B35-476718203B8D}"/>
              </a:ext>
            </a:extLst>
          </p:cNvPr>
          <p:cNvSpPr/>
          <p:nvPr/>
        </p:nvSpPr>
        <p:spPr>
          <a:xfrm>
            <a:off x="817563" y="3749675"/>
            <a:ext cx="371475" cy="373063"/>
          </a:xfrm>
          <a:prstGeom prst="ellipse">
            <a:avLst/>
          </a:prstGeom>
          <a:solidFill>
            <a:srgbClr val="556E84"/>
          </a:solidFill>
          <a:ln>
            <a:solidFill>
              <a:srgbClr val="A7E6D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1</a:t>
            </a:r>
          </a:p>
        </p:txBody>
      </p:sp>
      <p:sp>
        <p:nvSpPr>
          <p:cNvPr id="23" name="Oval 22">
            <a:extLst>
              <a:ext uri="{FF2B5EF4-FFF2-40B4-BE49-F238E27FC236}">
                <a16:creationId xmlns:a16="http://schemas.microsoft.com/office/drawing/2014/main" id="{BC6ACABF-3429-40EA-8455-50C3EE2D0004}"/>
              </a:ext>
            </a:extLst>
          </p:cNvPr>
          <p:cNvSpPr/>
          <p:nvPr/>
        </p:nvSpPr>
        <p:spPr>
          <a:xfrm>
            <a:off x="4676775" y="3740150"/>
            <a:ext cx="373063" cy="371475"/>
          </a:xfrm>
          <a:prstGeom prst="ellipse">
            <a:avLst/>
          </a:prstGeom>
          <a:solidFill>
            <a:srgbClr val="556E84"/>
          </a:solidFill>
          <a:ln>
            <a:solidFill>
              <a:srgbClr val="A7E6D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2</a:t>
            </a:r>
          </a:p>
        </p:txBody>
      </p:sp>
      <p:sp>
        <p:nvSpPr>
          <p:cNvPr id="24" name="Oval 23">
            <a:extLst>
              <a:ext uri="{FF2B5EF4-FFF2-40B4-BE49-F238E27FC236}">
                <a16:creationId xmlns:a16="http://schemas.microsoft.com/office/drawing/2014/main" id="{825732CE-0A9C-496B-BF2C-875928F7F0C6}"/>
              </a:ext>
            </a:extLst>
          </p:cNvPr>
          <p:cNvSpPr/>
          <p:nvPr/>
        </p:nvSpPr>
        <p:spPr>
          <a:xfrm>
            <a:off x="817563" y="5005388"/>
            <a:ext cx="371475" cy="371475"/>
          </a:xfrm>
          <a:prstGeom prst="ellipse">
            <a:avLst/>
          </a:prstGeom>
          <a:solidFill>
            <a:srgbClr val="556E84"/>
          </a:solidFill>
          <a:ln>
            <a:solidFill>
              <a:srgbClr val="A7E6D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3</a:t>
            </a:r>
          </a:p>
        </p:txBody>
      </p:sp>
      <p:sp>
        <p:nvSpPr>
          <p:cNvPr id="25" name="Oval 24">
            <a:extLst>
              <a:ext uri="{FF2B5EF4-FFF2-40B4-BE49-F238E27FC236}">
                <a16:creationId xmlns:a16="http://schemas.microsoft.com/office/drawing/2014/main" id="{ACD831D0-9AED-4505-BA6C-4D98C8EAD9E7}"/>
              </a:ext>
            </a:extLst>
          </p:cNvPr>
          <p:cNvSpPr/>
          <p:nvPr/>
        </p:nvSpPr>
        <p:spPr>
          <a:xfrm>
            <a:off x="4676775" y="4994275"/>
            <a:ext cx="373063" cy="373063"/>
          </a:xfrm>
          <a:prstGeom prst="ellipse">
            <a:avLst/>
          </a:prstGeom>
          <a:solidFill>
            <a:srgbClr val="556E84"/>
          </a:solidFill>
          <a:ln>
            <a:solidFill>
              <a:srgbClr val="A7E6D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4</a:t>
            </a:r>
          </a:p>
        </p:txBody>
      </p:sp>
      <p:pic>
        <p:nvPicPr>
          <p:cNvPr id="1947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0075" y="1562100"/>
            <a:ext cx="1771650"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5500" y="2511425"/>
            <a:ext cx="127793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xit" presetSubtype="0" fill="hold" grpId="0" nodeType="withEffect">
                                  <p:stCondLst>
                                    <p:cond delay="0"/>
                                  </p:stCondLst>
                                  <p:childTnLst>
                                    <p:animEffect transition="out" filter="fade">
                                      <p:cBhvr>
                                        <p:cTn id="9" dur="500"/>
                                        <p:tgtEl>
                                          <p:spTgt spid="8"/>
                                        </p:tgtEl>
                                      </p:cBhvr>
                                    </p:animEffect>
                                    <p:set>
                                      <p:cBhvr>
                                        <p:cTn id="10" dur="1" fill="hold">
                                          <p:stCondLst>
                                            <p:cond delay="499"/>
                                          </p:stCondLst>
                                        </p:cTn>
                                        <p:tgtEl>
                                          <p:spTgt spid="8"/>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xit" presetSubtype="0" fill="hold" grpId="0" nodeType="withEffect">
                                  <p:stCondLst>
                                    <p:cond delay="0"/>
                                  </p:stCondLst>
                                  <p:childTnLst>
                                    <p:animEffect transition="out" filter="fade">
                                      <p:cBhvr>
                                        <p:cTn id="17" dur="500"/>
                                        <p:tgtEl>
                                          <p:spTgt spid="12"/>
                                        </p:tgtEl>
                                      </p:cBhvr>
                                    </p:animEffect>
                                    <p:set>
                                      <p:cBhvr>
                                        <p:cTn id="18" dur="1" fill="hold">
                                          <p:stCondLst>
                                            <p:cond delay="499"/>
                                          </p:stCondLst>
                                        </p:cTn>
                                        <p:tgtEl>
                                          <p:spTgt spid="1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xit" presetSubtype="0" fill="hold" grpId="0"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xit" presetSubtype="0" fill="hold" grpId="0" nodeType="with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42" presetClass="path" presetSubtype="0" accel="50000" decel="50000" fill="hold" grpId="1" nodeType="clickEffect">
                                  <p:stCondLst>
                                    <p:cond delay="0"/>
                                  </p:stCondLst>
                                  <p:childTnLst>
                                    <p:animMotion origin="layout" path="M -3.88889E-6 0 L -0.42222 -0.18218 " pathEditMode="relative" rAng="0" ptsTypes="AA">
                                      <p:cBhvr>
                                        <p:cTn id="38" dur="2000" fill="hold"/>
                                        <p:tgtEl>
                                          <p:spTgt spid="21"/>
                                        </p:tgtEl>
                                        <p:attrNameLst>
                                          <p:attrName>ppt_x</p:attrName>
                                          <p:attrName>ppt_y</p:attrName>
                                        </p:attrNameLst>
                                      </p:cBhvr>
                                      <p:rCtr x="-21111" y="-9120"/>
                                    </p:animMotion>
                                  </p:childTnLst>
                                </p:cTn>
                              </p:par>
                              <p:par>
                                <p:cTn id="39" presetID="42" presetClass="path" presetSubtype="0" accel="50000" decel="50000" fill="hold" grpId="1" nodeType="withEffect">
                                  <p:stCondLst>
                                    <p:cond delay="0"/>
                                  </p:stCondLst>
                                  <p:childTnLst>
                                    <p:animMotion origin="layout" path="M -2.5E-6 2.96296E-6 L 0.4217 -3.7037E-6 " pathEditMode="relative" rAng="0" ptsTypes="AA">
                                      <p:cBhvr>
                                        <p:cTn id="40" dur="2000" fill="hold"/>
                                        <p:tgtEl>
                                          <p:spTgt spid="17"/>
                                        </p:tgtEl>
                                        <p:attrNameLst>
                                          <p:attrName>ppt_x</p:attrName>
                                          <p:attrName>ppt_y</p:attrName>
                                        </p:attrNameLst>
                                      </p:cBhvr>
                                      <p:rCtr x="21111" y="-116"/>
                                    </p:animMotion>
                                  </p:childTnLst>
                                </p:cTn>
                              </p:par>
                              <p:par>
                                <p:cTn id="41" presetID="42" presetClass="path" presetSubtype="0" accel="50000" decel="50000" fill="hold" grpId="1" nodeType="withEffect">
                                  <p:stCondLst>
                                    <p:cond delay="0"/>
                                  </p:stCondLst>
                                  <p:childTnLst>
                                    <p:animMotion origin="layout" path="M -3.88889E-6 2.96296E-6 L -2.77778E-7 0.18171 " pathEditMode="relative" rAng="0" ptsTypes="AA">
                                      <p:cBhvr>
                                        <p:cTn id="42" dur="2000" fill="hold"/>
                                        <p:tgtEl>
                                          <p:spTgt spid="19"/>
                                        </p:tgtEl>
                                        <p:attrNameLst>
                                          <p:attrName>ppt_x</p:attrName>
                                          <p:attrName>ppt_y</p:attrName>
                                        </p:attrNameLst>
                                      </p:cBhvr>
                                      <p:rCtr x="-17" y="9005"/>
                                    </p:animMotion>
                                  </p:childTnLst>
                                </p:cTn>
                              </p:par>
                            </p:childTnLst>
                          </p:cTn>
                        </p:par>
                        <p:par>
                          <p:cTn id="43" fill="hold" nodeType="afterGroup">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par>
                          <p:cTn id="47" fill="hold" nodeType="afterGroup">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childTnLst>
                          </p:cTn>
                        </p:par>
                        <p:par>
                          <p:cTn id="51" fill="hold" nodeType="afterGroup">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par>
                          <p:cTn id="55" fill="hold" nodeType="afterGroup">
                            <p:stCondLst>
                              <p:cond delay="3500"/>
                            </p:stCondLst>
                            <p:childTnLst>
                              <p:par>
                                <p:cTn id="56" presetID="10"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4" fill="hold" nodeType="click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down)">
                                      <p:cBhvr>
                                        <p:cTn id="63" dur="500"/>
                                        <p:tgtEl>
                                          <p:spTgt spid="26"/>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1" fill="hold"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up)">
                                      <p:cBhvr>
                                        <p:cTn id="6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7" grpId="0" animBg="1"/>
      <p:bldP spid="17" grpId="1" animBg="1"/>
      <p:bldP spid="18" grpId="0" animBg="1"/>
      <p:bldP spid="19" grpId="0" animBg="1"/>
      <p:bldP spid="19" grpId="1" animBg="1"/>
      <p:bldP spid="21" grpId="0" animBg="1"/>
      <p:bldP spid="21" grpId="1" animBg="1"/>
      <p:bldP spid="15"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F9F8FC09-CBF6-4BE4-BBD4-6F3247F4DC42}"/>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CD64D10-84D7-4E60-85B0-04AC1A3C42D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048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2048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pic>
        <p:nvPicPr>
          <p:cNvPr id="2048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identify and describe the different stages of the water cycle.</a:t>
            </a:r>
          </a:p>
        </p:txBody>
      </p:sp>
      <p:sp>
        <p:nvSpPr>
          <p:cNvPr id="20488"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pPr>
            <a:r>
              <a:rPr lang="en-GB" altLang="en-US"/>
              <a:t>I can describe the different stages of the water cycle.</a:t>
            </a:r>
          </a:p>
          <a:p>
            <a:pPr eaLnBrk="1" hangingPunct="1">
              <a:lnSpc>
                <a:spcPct val="100000"/>
              </a:lnSpc>
            </a:pPr>
            <a:r>
              <a:rPr lang="en-GB" altLang="en-US"/>
              <a:t>I can explain the role of evaporation and condensation in the water cycle.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1C72A48-3810-484E-9C95-FC6EA7B651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B58108C-D954-4EFC-8F0A-9D9C054C162C}">
  <ds:schemaRefs>
    <ds:schemaRef ds:uri="http://schemas.microsoft.com/sharepoint/v3/contenttype/forms"/>
  </ds:schemaRefs>
</ds:datastoreItem>
</file>

<file path=customXml/itemProps3.xml><?xml version="1.0" encoding="utf-8"?>
<ds:datastoreItem xmlns:ds="http://schemas.openxmlformats.org/officeDocument/2006/customXml" ds:itemID="{B4D824A7-E61B-4E99-8D92-247D852C1BA0}">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d95db8f1-e1cb-4420-9f59-d163227eb28d"/>
    <ds:schemaRef ds:uri="http://schemas.microsoft.com/office/2006/documentManagement/types"/>
    <ds:schemaRef ds:uri="http://schemas.microsoft.com/office/infopath/2007/PartnerControls"/>
    <ds:schemaRef ds:uri="7fd6e460-b7e7-4dc0-8cf2-74cf8c75b1b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1570</TotalTime>
  <Words>589</Words>
  <Application>Microsoft Office PowerPoint</Application>
  <PresentationFormat>On-screen Show (4:3)</PresentationFormat>
  <Paragraphs>111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BPreplay</vt:lpstr>
      <vt:lpstr>Sassoon Infant Md</vt:lpstr>
      <vt:lpstr>Calibri</vt:lpstr>
      <vt:lpstr>Sassoon Infant Rg</vt:lpstr>
      <vt:lpstr>Office Theme</vt:lpstr>
      <vt:lpstr>Science</vt:lpstr>
      <vt:lpstr>PowerPoint Presentation</vt:lpstr>
      <vt:lpstr>PowerPoint Presentation</vt:lpstr>
      <vt:lpstr>What Is the Water Cycle?</vt:lpstr>
      <vt:lpstr>What Is the Water Cycle?</vt:lpstr>
      <vt:lpstr>The Stages of the Water Cycle</vt:lpstr>
      <vt:lpstr>The Stages of the Water Cycle</vt:lpstr>
      <vt:lpstr>The Stages of the Water Cycle</vt:lpstr>
      <vt:lpstr>The Stages of the Water Cycle</vt:lpstr>
      <vt:lpstr>The Stages of the Water Cycle</vt:lpstr>
      <vt:lpstr>Mini Water Worlds</vt:lpstr>
      <vt:lpstr>Water Wheel</vt:lpstr>
      <vt:lpstr>Sort the Stages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146</cp:revision>
  <dcterms:created xsi:type="dcterms:W3CDTF">2014-10-01T16:09:27Z</dcterms:created>
  <dcterms:modified xsi:type="dcterms:W3CDTF">2021-01-18T12:06:14Z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