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0"/>
  </p:notesMasterIdLst>
  <p:handoutMasterIdLst>
    <p:handoutMasterId r:id="rId21"/>
  </p:handoutMasterIdLst>
  <p:sldIdLst>
    <p:sldId id="261" r:id="rId2"/>
    <p:sldId id="258" r:id="rId3"/>
    <p:sldId id="263" r:id="rId4"/>
    <p:sldId id="264" r:id="rId5"/>
    <p:sldId id="266" r:id="rId6"/>
    <p:sldId id="269" r:id="rId7"/>
    <p:sldId id="270" r:id="rId8"/>
    <p:sldId id="273" r:id="rId9"/>
    <p:sldId id="274" r:id="rId10"/>
    <p:sldId id="275" r:id="rId11"/>
    <p:sldId id="276" r:id="rId12"/>
    <p:sldId id="277" r:id="rId13"/>
    <p:sldId id="278" r:id="rId14"/>
    <p:sldId id="279" r:id="rId15"/>
    <p:sldId id="271" r:id="rId16"/>
    <p:sldId id="282" r:id="rId17"/>
    <p:sldId id="267" r:id="rId18"/>
    <p:sldId id="268" r:id="rId19"/>
  </p:sldIdLst>
  <p:sldSz cx="9144000" cy="6858000" type="screen4x3"/>
  <p:notesSz cx="6858000" cy="9144000"/>
  <p:embeddedFontLst>
    <p:embeddedFont>
      <p:font typeface="Sassoon Infant Md" panose="02000603050000020003" charset="0"/>
      <p:regular r:id="rId22"/>
    </p:embeddedFont>
    <p:embeddedFont>
      <p:font typeface="Roboto" panose="020B0604020202020204" charset="0"/>
      <p:regular r:id="rId23"/>
      <p:bold r:id="rId24"/>
      <p:italic r:id="rId25"/>
      <p:boldItalic r:id="rId26"/>
    </p:embeddedFont>
    <p:embeddedFont>
      <p:font typeface="BPreplay" panose="02000503000000020004" charset="0"/>
      <p:regular r:id="rId27"/>
      <p:bold r:id="rId28"/>
      <p:italic r:id="rId29"/>
      <p:boldItalic r:id="rId30"/>
    </p:embeddedFont>
    <p:embeddedFont>
      <p:font typeface="Twinkl" panose="020B0604020202020204" charset="0"/>
      <p:regular r:id="rId31"/>
      <p:bold r:id="rId32"/>
    </p:embeddedFont>
    <p:embeddedFont>
      <p:font typeface="Sassoon Infant Rg" panose="02000503030000020003" charset="0"/>
      <p:regular r:id="rId33"/>
      <p:bold r:id="rId34"/>
    </p:embeddedFont>
    <p:embeddedFont>
      <p:font typeface="Calibri" panose="020F0502020204030204" pitchFamily="34" charset="0"/>
      <p:regular r:id="rId35"/>
      <p:bold r:id="rId36"/>
      <p:italic r:id="rId37"/>
      <p:boldItalic r:id="rId3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17" userDrawn="1">
          <p15:clr>
            <a:srgbClr val="A4A3A4"/>
          </p15:clr>
        </p15:guide>
        <p15:guide id="5" orient="horz" pos="3997"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C84B7"/>
    <a:srgbClr val="BACCE0"/>
    <a:srgbClr val="FDFDFD"/>
    <a:srgbClr val="C0CBDE"/>
    <a:srgbClr val="899DC2"/>
    <a:srgbClr val="FEFBDA"/>
    <a:srgbClr val="FFFFE1"/>
    <a:srgbClr val="AD8CC0"/>
    <a:srgbClr val="990167"/>
    <a:srgbClr val="2898A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6357" autoAdjust="0"/>
  </p:normalViewPr>
  <p:slideViewPr>
    <p:cSldViewPr snapToGrid="0" showGuides="1">
      <p:cViewPr varScale="1">
        <p:scale>
          <a:sx n="115" d="100"/>
          <a:sy n="115" d="100"/>
        </p:scale>
        <p:origin x="1476" y="114"/>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3" d="2"/>
        <a:sy n="3" d="2"/>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handoutMaster" Target="handoutMasters/handoutMaster1.xml"/><Relationship Id="rId34" Type="http://schemas.openxmlformats.org/officeDocument/2006/relationships/font" Target="fonts/font13.fntdata"/><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33" Type="http://schemas.openxmlformats.org/officeDocument/2006/relationships/font" Target="fonts/font12.fntdata"/><Relationship Id="rId38" Type="http://schemas.openxmlformats.org/officeDocument/2006/relationships/font" Target="fonts/font1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font" Target="fonts/font8.fntdata"/><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32" Type="http://schemas.openxmlformats.org/officeDocument/2006/relationships/font" Target="fonts/font11.fntdata"/><Relationship Id="rId37" Type="http://schemas.openxmlformats.org/officeDocument/2006/relationships/font" Target="fonts/font16.fntdata"/><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font" Target="fonts/font7.fntdata"/><Relationship Id="rId36" Type="http://schemas.openxmlformats.org/officeDocument/2006/relationships/font" Target="fonts/font1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0.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font" Target="fonts/font9.fntdata"/><Relationship Id="rId35" Type="http://schemas.openxmlformats.org/officeDocument/2006/relationships/font" Target="fonts/font14.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14/06/2021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0BE6691-79D9-4DC5-B440-E5D3CED8EC37}" type="datetimeFigureOut">
              <a:rPr lang="en-US" smtClean="0"/>
              <a:t>6/14/2021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8768464-7043-4C4F-8264-E3E44BDFD2EE}" type="slidenum">
              <a:rPr lang="en-US" smtClean="0"/>
              <a:t>‹#›</a:t>
            </a:fld>
            <a:endParaRPr lang="en-US"/>
          </a:p>
        </p:txBody>
      </p:sp>
    </p:spTree>
    <p:extLst>
      <p:ext uri="{BB962C8B-B14F-4D97-AF65-F5344CB8AC3E}">
        <p14:creationId xmlns:p14="http://schemas.microsoft.com/office/powerpoint/2010/main" val="24212448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000" dirty="0">
              <a:latin typeface="Twinkl" pitchFamily="2" charset="0"/>
            </a:endParaRPr>
          </a:p>
        </p:txBody>
      </p:sp>
      <p:sp>
        <p:nvSpPr>
          <p:cNvPr id="4" name="Slide Number Placeholder 3"/>
          <p:cNvSpPr>
            <a:spLocks noGrp="1"/>
          </p:cNvSpPr>
          <p:nvPr>
            <p:ph type="sldNum" sz="quarter" idx="5"/>
          </p:nvPr>
        </p:nvSpPr>
        <p:spPr/>
        <p:txBody>
          <a:bodyPr/>
          <a:lstStyle/>
          <a:p>
            <a:fld id="{48768464-7043-4C4F-8264-E3E44BDFD2EE}" type="slidenum">
              <a:rPr lang="en-US" smtClean="0"/>
              <a:t>7</a:t>
            </a:fld>
            <a:endParaRPr lang="en-US"/>
          </a:p>
        </p:txBody>
      </p:sp>
    </p:spTree>
    <p:extLst>
      <p:ext uri="{BB962C8B-B14F-4D97-AF65-F5344CB8AC3E}">
        <p14:creationId xmlns:p14="http://schemas.microsoft.com/office/powerpoint/2010/main" val="20219231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000" dirty="0">
              <a:latin typeface="Twinkl" pitchFamily="2" charset="0"/>
            </a:endParaRPr>
          </a:p>
        </p:txBody>
      </p:sp>
      <p:sp>
        <p:nvSpPr>
          <p:cNvPr id="4" name="Slide Number Placeholder 3"/>
          <p:cNvSpPr>
            <a:spLocks noGrp="1"/>
          </p:cNvSpPr>
          <p:nvPr>
            <p:ph type="sldNum" sz="quarter" idx="5"/>
          </p:nvPr>
        </p:nvSpPr>
        <p:spPr/>
        <p:txBody>
          <a:bodyPr/>
          <a:lstStyle/>
          <a:p>
            <a:fld id="{48768464-7043-4C4F-8264-E3E44BDFD2EE}" type="slidenum">
              <a:rPr lang="en-US" smtClean="0"/>
              <a:t>8</a:t>
            </a:fld>
            <a:endParaRPr lang="en-US"/>
          </a:p>
        </p:txBody>
      </p:sp>
    </p:spTree>
    <p:extLst>
      <p:ext uri="{BB962C8B-B14F-4D97-AF65-F5344CB8AC3E}">
        <p14:creationId xmlns:p14="http://schemas.microsoft.com/office/powerpoint/2010/main" val="31684989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000" dirty="0">
              <a:latin typeface="Twinkl" pitchFamily="2" charset="0"/>
            </a:endParaRPr>
          </a:p>
        </p:txBody>
      </p:sp>
      <p:sp>
        <p:nvSpPr>
          <p:cNvPr id="4" name="Slide Number Placeholder 3"/>
          <p:cNvSpPr>
            <a:spLocks noGrp="1"/>
          </p:cNvSpPr>
          <p:nvPr>
            <p:ph type="sldNum" sz="quarter" idx="5"/>
          </p:nvPr>
        </p:nvSpPr>
        <p:spPr/>
        <p:txBody>
          <a:bodyPr/>
          <a:lstStyle/>
          <a:p>
            <a:fld id="{48768464-7043-4C4F-8264-E3E44BDFD2EE}" type="slidenum">
              <a:rPr lang="en-US" smtClean="0"/>
              <a:t>9</a:t>
            </a:fld>
            <a:endParaRPr lang="en-US"/>
          </a:p>
        </p:txBody>
      </p:sp>
    </p:spTree>
    <p:extLst>
      <p:ext uri="{BB962C8B-B14F-4D97-AF65-F5344CB8AC3E}">
        <p14:creationId xmlns:p14="http://schemas.microsoft.com/office/powerpoint/2010/main" val="1757240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000" dirty="0">
              <a:latin typeface="Twinkl" pitchFamily="2" charset="0"/>
            </a:endParaRPr>
          </a:p>
        </p:txBody>
      </p:sp>
      <p:sp>
        <p:nvSpPr>
          <p:cNvPr id="4" name="Slide Number Placeholder 3"/>
          <p:cNvSpPr>
            <a:spLocks noGrp="1"/>
          </p:cNvSpPr>
          <p:nvPr>
            <p:ph type="sldNum" sz="quarter" idx="5"/>
          </p:nvPr>
        </p:nvSpPr>
        <p:spPr/>
        <p:txBody>
          <a:bodyPr/>
          <a:lstStyle/>
          <a:p>
            <a:fld id="{48768464-7043-4C4F-8264-E3E44BDFD2EE}" type="slidenum">
              <a:rPr lang="en-US" smtClean="0"/>
              <a:t>10</a:t>
            </a:fld>
            <a:endParaRPr lang="en-US"/>
          </a:p>
        </p:txBody>
      </p:sp>
    </p:spTree>
    <p:extLst>
      <p:ext uri="{BB962C8B-B14F-4D97-AF65-F5344CB8AC3E}">
        <p14:creationId xmlns:p14="http://schemas.microsoft.com/office/powerpoint/2010/main" val="21545973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000" dirty="0">
              <a:latin typeface="Twinkl" pitchFamily="2" charset="0"/>
            </a:endParaRPr>
          </a:p>
        </p:txBody>
      </p:sp>
      <p:sp>
        <p:nvSpPr>
          <p:cNvPr id="4" name="Slide Number Placeholder 3"/>
          <p:cNvSpPr>
            <a:spLocks noGrp="1"/>
          </p:cNvSpPr>
          <p:nvPr>
            <p:ph type="sldNum" sz="quarter" idx="5"/>
          </p:nvPr>
        </p:nvSpPr>
        <p:spPr/>
        <p:txBody>
          <a:bodyPr/>
          <a:lstStyle/>
          <a:p>
            <a:fld id="{48768464-7043-4C4F-8264-E3E44BDFD2EE}" type="slidenum">
              <a:rPr lang="en-US" smtClean="0"/>
              <a:t>11</a:t>
            </a:fld>
            <a:endParaRPr lang="en-US"/>
          </a:p>
        </p:txBody>
      </p:sp>
    </p:spTree>
    <p:extLst>
      <p:ext uri="{BB962C8B-B14F-4D97-AF65-F5344CB8AC3E}">
        <p14:creationId xmlns:p14="http://schemas.microsoft.com/office/powerpoint/2010/main" val="26469209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000" dirty="0">
              <a:latin typeface="Twinkl" pitchFamily="2" charset="0"/>
            </a:endParaRPr>
          </a:p>
        </p:txBody>
      </p:sp>
      <p:sp>
        <p:nvSpPr>
          <p:cNvPr id="4" name="Slide Number Placeholder 3"/>
          <p:cNvSpPr>
            <a:spLocks noGrp="1"/>
          </p:cNvSpPr>
          <p:nvPr>
            <p:ph type="sldNum" sz="quarter" idx="5"/>
          </p:nvPr>
        </p:nvSpPr>
        <p:spPr/>
        <p:txBody>
          <a:bodyPr/>
          <a:lstStyle/>
          <a:p>
            <a:fld id="{48768464-7043-4C4F-8264-E3E44BDFD2EE}" type="slidenum">
              <a:rPr lang="en-US" smtClean="0"/>
              <a:t>12</a:t>
            </a:fld>
            <a:endParaRPr lang="en-US"/>
          </a:p>
        </p:txBody>
      </p:sp>
    </p:spTree>
    <p:extLst>
      <p:ext uri="{BB962C8B-B14F-4D97-AF65-F5344CB8AC3E}">
        <p14:creationId xmlns:p14="http://schemas.microsoft.com/office/powerpoint/2010/main" val="19966858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000" dirty="0">
              <a:latin typeface="Twinkl" pitchFamily="2" charset="0"/>
            </a:endParaRPr>
          </a:p>
        </p:txBody>
      </p:sp>
      <p:sp>
        <p:nvSpPr>
          <p:cNvPr id="4" name="Slide Number Placeholder 3"/>
          <p:cNvSpPr>
            <a:spLocks noGrp="1"/>
          </p:cNvSpPr>
          <p:nvPr>
            <p:ph type="sldNum" sz="quarter" idx="5"/>
          </p:nvPr>
        </p:nvSpPr>
        <p:spPr/>
        <p:txBody>
          <a:bodyPr/>
          <a:lstStyle/>
          <a:p>
            <a:fld id="{48768464-7043-4C4F-8264-E3E44BDFD2EE}" type="slidenum">
              <a:rPr lang="en-US" smtClean="0"/>
              <a:t>13</a:t>
            </a:fld>
            <a:endParaRPr lang="en-US"/>
          </a:p>
        </p:txBody>
      </p:sp>
    </p:spTree>
    <p:extLst>
      <p:ext uri="{BB962C8B-B14F-4D97-AF65-F5344CB8AC3E}">
        <p14:creationId xmlns:p14="http://schemas.microsoft.com/office/powerpoint/2010/main" val="14956550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000" dirty="0">
              <a:latin typeface="Twinkl" pitchFamily="2" charset="0"/>
            </a:endParaRPr>
          </a:p>
        </p:txBody>
      </p:sp>
      <p:sp>
        <p:nvSpPr>
          <p:cNvPr id="4" name="Slide Number Placeholder 3"/>
          <p:cNvSpPr>
            <a:spLocks noGrp="1"/>
          </p:cNvSpPr>
          <p:nvPr>
            <p:ph type="sldNum" sz="quarter" idx="5"/>
          </p:nvPr>
        </p:nvSpPr>
        <p:spPr/>
        <p:txBody>
          <a:bodyPr/>
          <a:lstStyle/>
          <a:p>
            <a:fld id="{48768464-7043-4C4F-8264-E3E44BDFD2EE}" type="slidenum">
              <a:rPr lang="en-US" smtClean="0"/>
              <a:t>14</a:t>
            </a:fld>
            <a:endParaRPr lang="en-US"/>
          </a:p>
        </p:txBody>
      </p:sp>
    </p:spTree>
    <p:extLst>
      <p:ext uri="{BB962C8B-B14F-4D97-AF65-F5344CB8AC3E}">
        <p14:creationId xmlns:p14="http://schemas.microsoft.com/office/powerpoint/2010/main" val="201510004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1.xml"/><Relationship Id="rId4" Type="http://schemas.openxmlformats.org/officeDocument/2006/relationships/hyperlink" Target="https://www.twinkl.co.uk/resources/planit-religious-education-primary-teaching-resources/planit-religious-education-primary-teaching-resources-year-three/planit-religious-education-primary-teaching-resources-year-three-judaism" TargetMode="Externa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Master" Target="../slideMasters/slideMaster1.xml"/><Relationship Id="rId4" Type="http://schemas.openxmlformats.org/officeDocument/2006/relationships/hyperlink" Target="https://www.twinkl.co.uk/resources/planit-religious-education-primary-teaching-resources/planit-religious-education-primary-teaching-resources-year-three/planit-religious-education-primary-teaching-resources-year-three-judaism"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Rounded Rectangle 10"/>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ctrTitle"/>
          </p:nvPr>
        </p:nvSpPr>
        <p:spPr>
          <a:xfrm>
            <a:off x="466725" y="1122363"/>
            <a:ext cx="8201025" cy="2387600"/>
          </a:xfrm>
        </p:spPr>
        <p:txBody>
          <a:bodyPr anchor="ctr" anchorCtr="1">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8"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7" y="6700730"/>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57523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0E1CADF-73CC-485B-A328-65B8885A8734}"/>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428356" y="6143048"/>
            <a:ext cx="674079" cy="640135"/>
          </a:xfrm>
          <a:prstGeom prst="rect">
            <a:avLst/>
          </a:prstGeom>
        </p:spPr>
      </p:pic>
      <p:sp>
        <p:nvSpPr>
          <p:cNvPr id="2" name="Rectangle 1">
            <a:hlinkClick r:id="rId4"/>
            <a:extLst>
              <a:ext uri="{FF2B5EF4-FFF2-40B4-BE49-F238E27FC236}">
                <a16:creationId xmlns:a16="http://schemas.microsoft.com/office/drawing/2014/main" id="{34BE34C4-2835-41AF-836A-B58DFA94AA75}"/>
              </a:ext>
            </a:extLst>
          </p:cNvPr>
          <p:cNvSpPr/>
          <p:nvPr userDrawn="1"/>
        </p:nvSpPr>
        <p:spPr>
          <a:xfrm>
            <a:off x="4089862" y="5519651"/>
            <a:ext cx="989214" cy="64013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636480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14729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ACF5F20-E120-4776-8D76-C6B1CF3B98CA}"/>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428356" y="6143048"/>
            <a:ext cx="674079" cy="640135"/>
          </a:xfrm>
          <a:prstGeom prst="rect">
            <a:avLst/>
          </a:prstGeom>
        </p:spPr>
      </p:pic>
      <p:sp>
        <p:nvSpPr>
          <p:cNvPr id="3" name="Rectangle 2">
            <a:hlinkClick r:id="rId4"/>
            <a:extLst>
              <a:ext uri="{FF2B5EF4-FFF2-40B4-BE49-F238E27FC236}">
                <a16:creationId xmlns:a16="http://schemas.microsoft.com/office/drawing/2014/main" id="{644F10C4-1041-497C-BE1B-3517026F467A}"/>
              </a:ext>
            </a:extLst>
          </p:cNvPr>
          <p:cNvSpPr/>
          <p:nvPr userDrawn="1"/>
        </p:nvSpPr>
        <p:spPr>
          <a:xfrm>
            <a:off x="4089862" y="3108932"/>
            <a:ext cx="989214" cy="64013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xStyles>
    <p:title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288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tiff"/></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1.jpeg"/></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26.png"/><Relationship Id="rId7" Type="http://schemas.openxmlformats.org/officeDocument/2006/relationships/image" Target="../media/image30.jpe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jpeg"/></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1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7924"/>
            <a:ext cx="9143999" cy="6881348"/>
          </a:xfrm>
          <a:prstGeom prst="rect">
            <a:avLst/>
          </a:prstGeom>
        </p:spPr>
      </p:pic>
      <p:sp>
        <p:nvSpPr>
          <p:cNvPr id="7" name="TextBox 6"/>
          <p:cNvSpPr txBox="1"/>
          <p:nvPr/>
        </p:nvSpPr>
        <p:spPr>
          <a:xfrm>
            <a:off x="2071076" y="6384006"/>
            <a:ext cx="4994031" cy="369332"/>
          </a:xfrm>
          <a:prstGeom prst="rect">
            <a:avLst/>
          </a:prstGeom>
          <a:noFill/>
        </p:spPr>
        <p:txBody>
          <a:bodyPr wrap="square" rtlCol="0" anchor="ctr">
            <a:spAutoFit/>
          </a:bodyPr>
          <a:lstStyle/>
          <a:p>
            <a:pPr algn="ctr"/>
            <a:r>
              <a:rPr lang="en-GB" dirty="0">
                <a:solidFill>
                  <a:schemeClr val="bg1"/>
                </a:solidFill>
                <a:latin typeface="BPreplay" panose="02000503000000020004" pitchFamily="50" charset="0"/>
              </a:rPr>
              <a:t>Year One</a:t>
            </a:r>
          </a:p>
        </p:txBody>
      </p:sp>
      <p:sp>
        <p:nvSpPr>
          <p:cNvPr id="4" name="Rectangle 3"/>
          <p:cNvSpPr/>
          <p:nvPr/>
        </p:nvSpPr>
        <p:spPr>
          <a:xfrm>
            <a:off x="0" y="6251423"/>
            <a:ext cx="9144000" cy="612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6" name="Straight Connector 5"/>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2857089" y="6464797"/>
            <a:ext cx="3422002" cy="207749"/>
          </a:xfrm>
          <a:prstGeom prst="rect">
            <a:avLst/>
          </a:prstGeom>
          <a:noFill/>
        </p:spPr>
        <p:txBody>
          <a:bodyPr wrap="square" lIns="0" tIns="0" rIns="0" bIns="0" rtlCol="0" anchor="ctr" anchorCtr="1">
            <a:noAutofit/>
          </a:bodyPr>
          <a:lstStyle/>
          <a:p>
            <a:r>
              <a:rPr lang="en-GB" sz="800" b="1" dirty="0">
                <a:solidFill>
                  <a:schemeClr val="bg1"/>
                </a:solidFill>
                <a:latin typeface="Roboto" panose="02000000000000000000" pitchFamily="2" charset="0"/>
                <a:ea typeface="Roboto" panose="02000000000000000000" pitchFamily="2" charset="0"/>
                <a:cs typeface="Roboto" panose="02000000000000000000" pitchFamily="2" charset="0"/>
              </a:rPr>
              <a:t>RE</a:t>
            </a:r>
            <a:r>
              <a:rPr lang="en-GB" sz="800" dirty="0">
                <a:solidFill>
                  <a:schemeClr val="bg1"/>
                </a:solidFill>
                <a:latin typeface="Roboto" panose="02000000000000000000" pitchFamily="2" charset="0"/>
                <a:ea typeface="Roboto" panose="02000000000000000000" pitchFamily="2" charset="0"/>
                <a:cs typeface="Roboto" panose="02000000000000000000" pitchFamily="2" charset="0"/>
              </a:rPr>
              <a:t> | Year 3 | Judaism | Who and Where? | Lesson 1</a:t>
            </a:r>
          </a:p>
        </p:txBody>
      </p:sp>
      <p:sp>
        <p:nvSpPr>
          <p:cNvPr id="10" name="Text Placeholder 16">
            <a:extLst>
              <a:ext uri="{FF2B5EF4-FFF2-40B4-BE49-F238E27FC236}">
                <a16:creationId xmlns:a16="http://schemas.microsoft.com/office/drawing/2014/main" id="{DE2FD8EB-87DA-4BF8-ADCE-31A778208357}"/>
              </a:ext>
            </a:extLst>
          </p:cNvPr>
          <p:cNvSpPr txBox="1">
            <a:spLocks/>
          </p:cNvSpPr>
          <p:nvPr/>
        </p:nvSpPr>
        <p:spPr>
          <a:xfrm>
            <a:off x="1662847" y="3090994"/>
            <a:ext cx="5834062" cy="543989"/>
          </a:xfrm>
          <a:prstGeom prst="roundRect">
            <a:avLst>
              <a:gd name="adj" fmla="val 2585"/>
            </a:avLst>
          </a:prstGeom>
          <a:noFill/>
          <a:ln w="25400">
            <a:noFill/>
          </a:ln>
        </p:spPr>
        <p:txBody>
          <a:bodyPr vert="horz" lIns="252000" tIns="252000" rIns="252000" bIns="25200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2800" dirty="0">
                <a:solidFill>
                  <a:schemeClr val="bg1"/>
                </a:solidFill>
                <a:latin typeface="Roboto" panose="02000000000000000000" pitchFamily="2" charset="0"/>
                <a:cs typeface="Arial" panose="020B0604020202020204" pitchFamily="34" charset="0"/>
              </a:rPr>
              <a:t>Judaism</a:t>
            </a:r>
          </a:p>
        </p:txBody>
      </p:sp>
      <p:sp>
        <p:nvSpPr>
          <p:cNvPr id="12" name="Title 17">
            <a:extLst>
              <a:ext uri="{FF2B5EF4-FFF2-40B4-BE49-F238E27FC236}">
                <a16:creationId xmlns:a16="http://schemas.microsoft.com/office/drawing/2014/main" id="{297FFCBB-0FB4-4F38-BA5F-5F6CC984BAD8}"/>
              </a:ext>
            </a:extLst>
          </p:cNvPr>
          <p:cNvSpPr txBox="1">
            <a:spLocks/>
          </p:cNvSpPr>
          <p:nvPr/>
        </p:nvSpPr>
        <p:spPr>
          <a:xfrm>
            <a:off x="547628" y="2401692"/>
            <a:ext cx="8064500" cy="655294"/>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a:lstStyle>
          <a:p>
            <a:r>
              <a:rPr lang="en-GB" sz="4800" b="1" dirty="0">
                <a:solidFill>
                  <a:schemeClr val="bg1"/>
                </a:solidFill>
                <a:latin typeface="Roboto" panose="02000000000000000000" pitchFamily="2" charset="0"/>
                <a:cs typeface="Arial" panose="020B0604020202020204" pitchFamily="34" charset="0"/>
              </a:rPr>
              <a:t>RE</a:t>
            </a:r>
          </a:p>
        </p:txBody>
      </p:sp>
      <p:pic>
        <p:nvPicPr>
          <p:cNvPr id="13" name="Picture 12">
            <a:extLst>
              <a:ext uri="{FF2B5EF4-FFF2-40B4-BE49-F238E27FC236}">
                <a16:creationId xmlns:a16="http://schemas.microsoft.com/office/drawing/2014/main" id="{BADE96ED-70F9-41EB-90D3-74EEADA2997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72704" y="1025269"/>
            <a:ext cx="1614353" cy="1071343"/>
          </a:xfrm>
          <a:prstGeom prst="rect">
            <a:avLst/>
          </a:prstGeom>
        </p:spPr>
      </p:pic>
    </p:spTree>
    <p:extLst>
      <p:ext uri="{BB962C8B-B14F-4D97-AF65-F5344CB8AC3E}">
        <p14:creationId xmlns:p14="http://schemas.microsoft.com/office/powerpoint/2010/main" val="15699661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Aim</a:t>
            </a:r>
          </a:p>
        </p:txBody>
      </p:sp>
      <p:sp>
        <p:nvSpPr>
          <p:cNvPr id="16" name="Content Placeholder 15"/>
          <p:cNvSpPr>
            <a:spLocks noGrp="1"/>
          </p:cNvSpPr>
          <p:nvPr>
            <p:ph idx="1"/>
          </p:nvPr>
        </p:nvSpPr>
        <p:spPr>
          <a:xfrm>
            <a:off x="628650" y="1127760"/>
            <a:ext cx="7886700" cy="1409700"/>
          </a:xfrm>
        </p:spPr>
        <p:txBody>
          <a:bodyPr>
            <a:normAutofit/>
          </a:bodyPr>
          <a:lstStyle/>
          <a:p>
            <a:r>
              <a:rPr lang="en-GB" dirty="0">
                <a:latin typeface="Twinkl" pitchFamily="2" charset="0"/>
              </a:rPr>
              <a:t>To understand who founded Judaism and where.</a:t>
            </a:r>
          </a:p>
        </p:txBody>
      </p:sp>
      <p:sp>
        <p:nvSpPr>
          <p:cNvPr id="20" name="Content Placeholder 15"/>
          <p:cNvSpPr txBox="1">
            <a:spLocks/>
          </p:cNvSpPr>
          <p:nvPr/>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2" charset="0"/>
              </a:rPr>
              <a:t>I can explain how Abraham founded Judaism.</a:t>
            </a:r>
          </a:p>
          <a:p>
            <a:r>
              <a:rPr lang="en-GB" dirty="0">
                <a:latin typeface="Twinkl" pitchFamily="2" charset="0"/>
              </a:rPr>
              <a:t>I can locate where Judaism was founded.</a:t>
            </a:r>
          </a:p>
        </p:txBody>
      </p:sp>
    </p:spTree>
    <p:extLst>
      <p:ext uri="{BB962C8B-B14F-4D97-AF65-F5344CB8AC3E}">
        <p14:creationId xmlns:p14="http://schemas.microsoft.com/office/powerpoint/2010/main" val="44728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755649" y="634055"/>
            <a:ext cx="7632701" cy="766378"/>
          </a:xfrm>
        </p:spPr>
        <p:txBody>
          <a:bodyPr>
            <a:noAutofit/>
          </a:bodyPr>
          <a:lstStyle/>
          <a:p>
            <a:r>
              <a:rPr lang="en-GB" sz="3300" dirty="0">
                <a:latin typeface="Twinkl" pitchFamily="2" charset="0"/>
              </a:rPr>
              <a:t>Religions of the World</a:t>
            </a:r>
          </a:p>
        </p:txBody>
      </p:sp>
      <p:grpSp>
        <p:nvGrpSpPr>
          <p:cNvPr id="4" name="Group 3"/>
          <p:cNvGrpSpPr/>
          <p:nvPr/>
        </p:nvGrpSpPr>
        <p:grpSpPr>
          <a:xfrm>
            <a:off x="1280107" y="2279902"/>
            <a:ext cx="1456267" cy="1447800"/>
            <a:chOff x="1571625" y="2768600"/>
            <a:chExt cx="1456267" cy="1447800"/>
          </a:xfrm>
        </p:grpSpPr>
        <p:sp>
          <p:nvSpPr>
            <p:cNvPr id="5" name="Oval 4"/>
            <p:cNvSpPr/>
            <p:nvPr/>
          </p:nvSpPr>
          <p:spPr>
            <a:xfrm>
              <a:off x="1571625" y="2768600"/>
              <a:ext cx="1456267" cy="1447800"/>
            </a:xfrm>
            <a:prstGeom prst="ellipse">
              <a:avLst/>
            </a:prstGeom>
            <a:solidFill>
              <a:srgbClr val="BACCE0"/>
            </a:solidFill>
            <a:ln w="28575">
              <a:solidFill>
                <a:srgbClr val="5C84B7"/>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latin typeface="Twinkl" pitchFamily="2" charset="0"/>
              </a:endParaRPr>
            </a:p>
          </p:txBody>
        </p:sp>
        <p:sp>
          <p:nvSpPr>
            <p:cNvPr id="8" name="TextBox 7"/>
            <p:cNvSpPr txBox="1"/>
            <p:nvPr/>
          </p:nvSpPr>
          <p:spPr>
            <a:xfrm>
              <a:off x="1645179" y="3642347"/>
              <a:ext cx="1309158" cy="338554"/>
            </a:xfrm>
            <a:prstGeom prst="rect">
              <a:avLst/>
            </a:prstGeom>
            <a:noFill/>
          </p:spPr>
          <p:txBody>
            <a:bodyPr wrap="square" rtlCol="0">
              <a:spAutoFit/>
            </a:bodyPr>
            <a:lstStyle/>
            <a:p>
              <a:pPr algn="ctr"/>
              <a:r>
                <a:rPr lang="en-GB" sz="1600" dirty="0">
                  <a:latin typeface="Twinkl" pitchFamily="2" charset="0"/>
                </a:rPr>
                <a:t>Christianity</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90615" y="2874149"/>
              <a:ext cx="618286" cy="826594"/>
            </a:xfrm>
            <a:prstGeom prst="rect">
              <a:avLst/>
            </a:prstGeom>
          </p:spPr>
        </p:pic>
      </p:grpSp>
      <p:grpSp>
        <p:nvGrpSpPr>
          <p:cNvPr id="10" name="Group 9"/>
          <p:cNvGrpSpPr/>
          <p:nvPr/>
        </p:nvGrpSpPr>
        <p:grpSpPr>
          <a:xfrm>
            <a:off x="6353606" y="2279902"/>
            <a:ext cx="1456267" cy="1447800"/>
            <a:chOff x="6116108" y="2768600"/>
            <a:chExt cx="1456267" cy="1447800"/>
          </a:xfrm>
        </p:grpSpPr>
        <p:sp>
          <p:nvSpPr>
            <p:cNvPr id="11" name="Oval 10"/>
            <p:cNvSpPr/>
            <p:nvPr/>
          </p:nvSpPr>
          <p:spPr>
            <a:xfrm>
              <a:off x="6116108" y="2768600"/>
              <a:ext cx="1456267" cy="1447800"/>
            </a:xfrm>
            <a:prstGeom prst="ellipse">
              <a:avLst/>
            </a:prstGeom>
            <a:solidFill>
              <a:srgbClr val="BACCE0"/>
            </a:solidFill>
            <a:ln w="28575">
              <a:solidFill>
                <a:srgbClr val="5C84B7"/>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latin typeface="Twinkl" pitchFamily="2" charset="0"/>
              </a:endParaRPr>
            </a:p>
          </p:txBody>
        </p:sp>
        <p:sp>
          <p:nvSpPr>
            <p:cNvPr id="12" name="TextBox 11"/>
            <p:cNvSpPr txBox="1"/>
            <p:nvPr/>
          </p:nvSpPr>
          <p:spPr>
            <a:xfrm>
              <a:off x="6189662" y="3662893"/>
              <a:ext cx="1309158" cy="338554"/>
            </a:xfrm>
            <a:prstGeom prst="rect">
              <a:avLst/>
            </a:prstGeom>
            <a:noFill/>
          </p:spPr>
          <p:txBody>
            <a:bodyPr wrap="square" rtlCol="0">
              <a:spAutoFit/>
            </a:bodyPr>
            <a:lstStyle/>
            <a:p>
              <a:pPr algn="ctr"/>
              <a:r>
                <a:rPr lang="en-GB" sz="1600" dirty="0">
                  <a:latin typeface="Twinkl" pitchFamily="2" charset="0"/>
                </a:rPr>
                <a:t>Sikhism</a:t>
              </a:r>
            </a:p>
          </p:txBody>
        </p:sp>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22795" y="2853759"/>
              <a:ext cx="642891" cy="839090"/>
            </a:xfrm>
            <a:prstGeom prst="rect">
              <a:avLst/>
            </a:prstGeom>
          </p:spPr>
        </p:pic>
      </p:grpSp>
      <p:grpSp>
        <p:nvGrpSpPr>
          <p:cNvPr id="14" name="Group 13"/>
          <p:cNvGrpSpPr/>
          <p:nvPr/>
        </p:nvGrpSpPr>
        <p:grpSpPr>
          <a:xfrm>
            <a:off x="2672292" y="4376738"/>
            <a:ext cx="1456267" cy="1447800"/>
            <a:chOff x="2672292" y="4376738"/>
            <a:chExt cx="1456267" cy="1447800"/>
          </a:xfrm>
        </p:grpSpPr>
        <p:sp>
          <p:nvSpPr>
            <p:cNvPr id="15" name="Oval 14"/>
            <p:cNvSpPr/>
            <p:nvPr/>
          </p:nvSpPr>
          <p:spPr>
            <a:xfrm>
              <a:off x="2672292" y="4376738"/>
              <a:ext cx="1456267" cy="1447800"/>
            </a:xfrm>
            <a:prstGeom prst="ellipse">
              <a:avLst/>
            </a:prstGeom>
            <a:solidFill>
              <a:srgbClr val="BACCE0"/>
            </a:solidFill>
            <a:ln w="28575">
              <a:solidFill>
                <a:srgbClr val="5C84B7"/>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latin typeface="Twinkl" pitchFamily="2" charset="0"/>
              </a:endParaRPr>
            </a:p>
          </p:txBody>
        </p:sp>
        <p:sp>
          <p:nvSpPr>
            <p:cNvPr id="16" name="TextBox 15"/>
            <p:cNvSpPr txBox="1"/>
            <p:nvPr/>
          </p:nvSpPr>
          <p:spPr>
            <a:xfrm>
              <a:off x="2745846" y="5276413"/>
              <a:ext cx="1309158" cy="338554"/>
            </a:xfrm>
            <a:prstGeom prst="rect">
              <a:avLst/>
            </a:prstGeom>
            <a:noFill/>
          </p:spPr>
          <p:txBody>
            <a:bodyPr wrap="square" rtlCol="0">
              <a:spAutoFit/>
            </a:bodyPr>
            <a:lstStyle/>
            <a:p>
              <a:pPr algn="ctr"/>
              <a:r>
                <a:rPr lang="en-GB" sz="1600" dirty="0">
                  <a:latin typeface="Twinkl" pitchFamily="2" charset="0"/>
                </a:rPr>
                <a:t>Buddhism</a:t>
              </a:r>
            </a:p>
          </p:txBody>
        </p:sp>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99030" y="4490542"/>
              <a:ext cx="802790" cy="829733"/>
            </a:xfrm>
            <a:prstGeom prst="rect">
              <a:avLst/>
            </a:prstGeom>
          </p:spPr>
        </p:pic>
      </p:grpSp>
      <p:grpSp>
        <p:nvGrpSpPr>
          <p:cNvPr id="18" name="Group 17"/>
          <p:cNvGrpSpPr/>
          <p:nvPr/>
        </p:nvGrpSpPr>
        <p:grpSpPr>
          <a:xfrm>
            <a:off x="5051425" y="4376738"/>
            <a:ext cx="1456267" cy="1447800"/>
            <a:chOff x="5051425" y="4376738"/>
            <a:chExt cx="1456267" cy="1447800"/>
          </a:xfrm>
        </p:grpSpPr>
        <p:sp>
          <p:nvSpPr>
            <p:cNvPr id="19" name="Oval 18"/>
            <p:cNvSpPr/>
            <p:nvPr/>
          </p:nvSpPr>
          <p:spPr>
            <a:xfrm>
              <a:off x="5051425" y="4376738"/>
              <a:ext cx="1456267" cy="1447800"/>
            </a:xfrm>
            <a:prstGeom prst="ellipse">
              <a:avLst/>
            </a:prstGeom>
            <a:solidFill>
              <a:srgbClr val="BACCE0"/>
            </a:solidFill>
            <a:ln w="28575">
              <a:solidFill>
                <a:srgbClr val="5C84B7"/>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latin typeface="Twinkl" pitchFamily="2" charset="0"/>
              </a:endParaRPr>
            </a:p>
          </p:txBody>
        </p:sp>
        <p:sp>
          <p:nvSpPr>
            <p:cNvPr id="20" name="TextBox 19"/>
            <p:cNvSpPr txBox="1"/>
            <p:nvPr/>
          </p:nvSpPr>
          <p:spPr>
            <a:xfrm>
              <a:off x="5124979" y="5276413"/>
              <a:ext cx="1309158" cy="338554"/>
            </a:xfrm>
            <a:prstGeom prst="rect">
              <a:avLst/>
            </a:prstGeom>
            <a:noFill/>
          </p:spPr>
          <p:txBody>
            <a:bodyPr wrap="square" rtlCol="0">
              <a:spAutoFit/>
            </a:bodyPr>
            <a:lstStyle/>
            <a:p>
              <a:pPr algn="ctr"/>
              <a:r>
                <a:rPr lang="en-GB" sz="1600" dirty="0">
                  <a:latin typeface="Twinkl" pitchFamily="2" charset="0"/>
                </a:rPr>
                <a:t>Islam</a:t>
              </a:r>
            </a:p>
          </p:txBody>
        </p:sp>
        <p:pic>
          <p:nvPicPr>
            <p:cNvPr id="21" name="Picture 2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458487" y="4511238"/>
              <a:ext cx="642142" cy="687295"/>
            </a:xfrm>
            <a:prstGeom prst="rect">
              <a:avLst/>
            </a:prstGeom>
          </p:spPr>
        </p:pic>
      </p:grpSp>
      <p:grpSp>
        <p:nvGrpSpPr>
          <p:cNvPr id="2" name="Group 1"/>
          <p:cNvGrpSpPr/>
          <p:nvPr/>
        </p:nvGrpSpPr>
        <p:grpSpPr>
          <a:xfrm>
            <a:off x="6914754" y="4376738"/>
            <a:ext cx="1456267" cy="1447800"/>
            <a:chOff x="6702424" y="4492831"/>
            <a:chExt cx="1456267" cy="1447800"/>
          </a:xfrm>
        </p:grpSpPr>
        <p:grpSp>
          <p:nvGrpSpPr>
            <p:cNvPr id="26" name="Group 25"/>
            <p:cNvGrpSpPr/>
            <p:nvPr/>
          </p:nvGrpSpPr>
          <p:grpSpPr>
            <a:xfrm>
              <a:off x="6702424" y="4492831"/>
              <a:ext cx="1456267" cy="1447800"/>
              <a:chOff x="6116108" y="2768600"/>
              <a:chExt cx="1456267" cy="1447800"/>
            </a:xfrm>
          </p:grpSpPr>
          <p:sp>
            <p:nvSpPr>
              <p:cNvPr id="27" name="Oval 26"/>
              <p:cNvSpPr/>
              <p:nvPr/>
            </p:nvSpPr>
            <p:spPr>
              <a:xfrm>
                <a:off x="6116108" y="2768600"/>
                <a:ext cx="1456267" cy="1447800"/>
              </a:xfrm>
              <a:prstGeom prst="ellipse">
                <a:avLst/>
              </a:prstGeom>
              <a:solidFill>
                <a:srgbClr val="BACCE0"/>
              </a:solidFill>
              <a:ln w="28575">
                <a:solidFill>
                  <a:srgbClr val="5C84B7"/>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latin typeface="Twinkl" pitchFamily="2" charset="0"/>
                </a:endParaRPr>
              </a:p>
            </p:txBody>
          </p:sp>
          <p:sp>
            <p:nvSpPr>
              <p:cNvPr id="28" name="TextBox 27"/>
              <p:cNvSpPr txBox="1"/>
              <p:nvPr/>
            </p:nvSpPr>
            <p:spPr>
              <a:xfrm>
                <a:off x="6189662" y="3662893"/>
                <a:ext cx="1309158" cy="338554"/>
              </a:xfrm>
              <a:prstGeom prst="rect">
                <a:avLst/>
              </a:prstGeom>
              <a:noFill/>
            </p:spPr>
            <p:txBody>
              <a:bodyPr wrap="square" rtlCol="0">
                <a:spAutoFit/>
              </a:bodyPr>
              <a:lstStyle/>
              <a:p>
                <a:pPr algn="ctr"/>
                <a:r>
                  <a:rPr lang="en-GB" sz="1600" dirty="0">
                    <a:latin typeface="Twinkl" pitchFamily="2" charset="0"/>
                  </a:rPr>
                  <a:t>Hinduism</a:t>
                </a:r>
              </a:p>
            </p:txBody>
          </p:sp>
        </p:grpSp>
        <p:pic>
          <p:nvPicPr>
            <p:cNvPr id="30" name="Picture 2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081740" y="4652103"/>
              <a:ext cx="697634" cy="727236"/>
            </a:xfrm>
            <a:prstGeom prst="rect">
              <a:avLst/>
            </a:prstGeom>
          </p:spPr>
        </p:pic>
      </p:grpSp>
      <p:grpSp>
        <p:nvGrpSpPr>
          <p:cNvPr id="35" name="Group 34"/>
          <p:cNvGrpSpPr/>
          <p:nvPr/>
        </p:nvGrpSpPr>
        <p:grpSpPr>
          <a:xfrm>
            <a:off x="3101446" y="1474255"/>
            <a:ext cx="2870201" cy="2853513"/>
            <a:chOff x="3101446" y="1474255"/>
            <a:chExt cx="2870201" cy="2853513"/>
          </a:xfrm>
        </p:grpSpPr>
        <p:grpSp>
          <p:nvGrpSpPr>
            <p:cNvPr id="22" name="Group 21"/>
            <p:cNvGrpSpPr/>
            <p:nvPr/>
          </p:nvGrpSpPr>
          <p:grpSpPr>
            <a:xfrm>
              <a:off x="3101446" y="1474255"/>
              <a:ext cx="2870201" cy="2853513"/>
              <a:chOff x="3101446" y="2792232"/>
              <a:chExt cx="2870201" cy="2853513"/>
            </a:xfrm>
          </p:grpSpPr>
          <p:sp>
            <p:nvSpPr>
              <p:cNvPr id="23" name="Oval 22"/>
              <p:cNvSpPr/>
              <p:nvPr/>
            </p:nvSpPr>
            <p:spPr>
              <a:xfrm>
                <a:off x="3101446" y="2792232"/>
                <a:ext cx="2870201" cy="2853513"/>
              </a:xfrm>
              <a:prstGeom prst="ellipse">
                <a:avLst/>
              </a:prstGeom>
              <a:solidFill>
                <a:srgbClr val="BACCE0"/>
              </a:solidFill>
              <a:ln w="28575">
                <a:solidFill>
                  <a:srgbClr val="5C84B7"/>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latin typeface="Twinkl" pitchFamily="2" charset="0"/>
                </a:endParaRPr>
              </a:p>
            </p:txBody>
          </p:sp>
          <p:sp>
            <p:nvSpPr>
              <p:cNvPr id="24" name="TextBox 23"/>
              <p:cNvSpPr txBox="1"/>
              <p:nvPr/>
            </p:nvSpPr>
            <p:spPr>
              <a:xfrm>
                <a:off x="3281871" y="4955772"/>
                <a:ext cx="2580259" cy="338554"/>
              </a:xfrm>
              <a:prstGeom prst="rect">
                <a:avLst/>
              </a:prstGeom>
              <a:noFill/>
            </p:spPr>
            <p:txBody>
              <a:bodyPr wrap="square" rtlCol="0">
                <a:spAutoFit/>
              </a:bodyPr>
              <a:lstStyle/>
              <a:p>
                <a:pPr algn="ctr"/>
                <a:r>
                  <a:rPr lang="en-GB" sz="1600" dirty="0">
                    <a:latin typeface="Twinkl" pitchFamily="2" charset="0"/>
                  </a:rPr>
                  <a:t>Judaism</a:t>
                </a:r>
              </a:p>
            </p:txBody>
          </p:sp>
        </p:grpSp>
        <p:pic>
          <p:nvPicPr>
            <p:cNvPr id="3" name="Picture 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62889" y="1658091"/>
              <a:ext cx="1618220" cy="1862341"/>
            </a:xfrm>
            <a:prstGeom prst="rect">
              <a:avLst/>
            </a:prstGeom>
          </p:spPr>
        </p:pic>
      </p:grpSp>
      <p:grpSp>
        <p:nvGrpSpPr>
          <p:cNvPr id="37" name="Group 36"/>
          <p:cNvGrpSpPr/>
          <p:nvPr/>
        </p:nvGrpSpPr>
        <p:grpSpPr>
          <a:xfrm>
            <a:off x="774231" y="4376738"/>
            <a:ext cx="1456267" cy="1447800"/>
            <a:chOff x="882516" y="4376738"/>
            <a:chExt cx="1456267" cy="1447800"/>
          </a:xfrm>
        </p:grpSpPr>
        <p:grpSp>
          <p:nvGrpSpPr>
            <p:cNvPr id="31" name="Group 30"/>
            <p:cNvGrpSpPr/>
            <p:nvPr/>
          </p:nvGrpSpPr>
          <p:grpSpPr>
            <a:xfrm>
              <a:off x="882516" y="4376738"/>
              <a:ext cx="1456267" cy="1447800"/>
              <a:chOff x="1571625" y="2768600"/>
              <a:chExt cx="1456267" cy="1447800"/>
            </a:xfrm>
          </p:grpSpPr>
          <p:sp>
            <p:nvSpPr>
              <p:cNvPr id="32" name="Oval 31"/>
              <p:cNvSpPr/>
              <p:nvPr/>
            </p:nvSpPr>
            <p:spPr>
              <a:xfrm>
                <a:off x="1571625" y="2768600"/>
                <a:ext cx="1456267" cy="1447800"/>
              </a:xfrm>
              <a:prstGeom prst="ellipse">
                <a:avLst/>
              </a:prstGeom>
              <a:solidFill>
                <a:srgbClr val="BACCE0"/>
              </a:solidFill>
              <a:ln w="28575">
                <a:solidFill>
                  <a:srgbClr val="5C84B7"/>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latin typeface="Twinkl" pitchFamily="2" charset="0"/>
                </a:endParaRPr>
              </a:p>
            </p:txBody>
          </p:sp>
          <p:sp>
            <p:nvSpPr>
              <p:cNvPr id="33" name="TextBox 32"/>
              <p:cNvSpPr txBox="1"/>
              <p:nvPr/>
            </p:nvSpPr>
            <p:spPr>
              <a:xfrm>
                <a:off x="1645179" y="3642347"/>
                <a:ext cx="1309158" cy="338554"/>
              </a:xfrm>
              <a:prstGeom prst="rect">
                <a:avLst/>
              </a:prstGeom>
              <a:noFill/>
            </p:spPr>
            <p:txBody>
              <a:bodyPr wrap="square" rtlCol="0">
                <a:spAutoFit/>
              </a:bodyPr>
              <a:lstStyle/>
              <a:p>
                <a:pPr algn="ctr"/>
                <a:r>
                  <a:rPr lang="en-GB" sz="1600" dirty="0">
                    <a:latin typeface="Twinkl" pitchFamily="2" charset="0"/>
                  </a:rPr>
                  <a:t>Humanism</a:t>
                </a:r>
              </a:p>
            </p:txBody>
          </p:sp>
        </p:grpSp>
        <p:pic>
          <p:nvPicPr>
            <p:cNvPr id="36" name="Picture 3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449924" y="4451729"/>
              <a:ext cx="291232" cy="868730"/>
            </a:xfrm>
            <a:prstGeom prst="rect">
              <a:avLst/>
            </a:prstGeom>
          </p:spPr>
        </p:pic>
      </p:grpSp>
      <p:pic>
        <p:nvPicPr>
          <p:cNvPr id="38" name="Whole Class"/>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fade">
                                      <p:cBhvr>
                                        <p:cTn id="12" dur="500"/>
                                        <p:tgtEl>
                                          <p:spTgt spid="3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5"/>
                                        </p:tgtEl>
                                        <p:attrNameLst>
                                          <p:attrName>style.visibility</p:attrName>
                                        </p:attrNameLst>
                                      </p:cBhvr>
                                      <p:to>
                                        <p:strVal val="visible"/>
                                      </p:to>
                                    </p:set>
                                    <p:animEffect transition="in" filter="fade">
                                      <p:cBhvr>
                                        <p:cTn id="3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large mountain in the background&#10;&#10;Description automatically generated">
            <a:extLst>
              <a:ext uri="{FF2B5EF4-FFF2-40B4-BE49-F238E27FC236}">
                <a16:creationId xmlns:a16="http://schemas.microsoft.com/office/drawing/2014/main" id="{0EF867F5-2B6A-48DA-9EB8-7F0832AF35F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3971"/>
          <a:stretch/>
        </p:blipFill>
        <p:spPr>
          <a:xfrm>
            <a:off x="503238" y="1515766"/>
            <a:ext cx="8137525" cy="4829474"/>
          </a:xfrm>
          <a:prstGeom prst="rect">
            <a:avLst/>
          </a:prstGeom>
        </p:spPr>
      </p:pic>
      <p:sp>
        <p:nvSpPr>
          <p:cNvPr id="6" name="Title 5"/>
          <p:cNvSpPr>
            <a:spLocks noGrp="1"/>
          </p:cNvSpPr>
          <p:nvPr>
            <p:ph type="title"/>
          </p:nvPr>
        </p:nvSpPr>
        <p:spPr>
          <a:xfrm>
            <a:off x="755649" y="634055"/>
            <a:ext cx="7632701" cy="766378"/>
          </a:xfrm>
        </p:spPr>
        <p:txBody>
          <a:bodyPr>
            <a:noAutofit/>
          </a:bodyPr>
          <a:lstStyle/>
          <a:p>
            <a:r>
              <a:rPr lang="en-GB" sz="3100" dirty="0">
                <a:latin typeface="Twinkl" pitchFamily="2" charset="0"/>
              </a:rPr>
              <a:t>Where Was Judaism Founded?</a:t>
            </a:r>
          </a:p>
        </p:txBody>
      </p:sp>
      <p:sp>
        <p:nvSpPr>
          <p:cNvPr id="7" name="Content Placeholder 6"/>
          <p:cNvSpPr>
            <a:spLocks noGrp="1"/>
          </p:cNvSpPr>
          <p:nvPr>
            <p:ph idx="1"/>
          </p:nvPr>
        </p:nvSpPr>
        <p:spPr>
          <a:xfrm>
            <a:off x="503238" y="1515766"/>
            <a:ext cx="8137523" cy="779574"/>
          </a:xfrm>
          <a:solidFill>
            <a:srgbClr val="BACCE0"/>
          </a:solidFill>
        </p:spPr>
        <p:txBody>
          <a:bodyPr wrap="square" lIns="108000" tIns="108000" rIns="108000" bIns="108000">
            <a:spAutoFit/>
          </a:bodyPr>
          <a:lstStyle/>
          <a:p>
            <a:pPr marL="0" indent="0" algn="ctr">
              <a:lnSpc>
                <a:spcPct val="100000"/>
              </a:lnSpc>
              <a:buNone/>
            </a:pPr>
            <a:r>
              <a:rPr lang="en-GB" dirty="0">
                <a:latin typeface="Twinkl" pitchFamily="2" charset="0"/>
              </a:rPr>
              <a:t>Judaism was founded in a land called Canaan. This place no longer has </a:t>
            </a:r>
            <a:br>
              <a:rPr lang="en-GB" dirty="0">
                <a:latin typeface="Twinkl" pitchFamily="2" charset="0"/>
              </a:rPr>
            </a:br>
            <a:r>
              <a:rPr lang="en-GB" dirty="0">
                <a:latin typeface="Twinkl" pitchFamily="2" charset="0"/>
              </a:rPr>
              <a:t>the name Canaan. Can you see Canaan on this historic map?</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995289" y="2449585"/>
            <a:ext cx="5153422" cy="3643240"/>
          </a:xfrm>
          <a:prstGeom prst="rect">
            <a:avLst/>
          </a:prstGeom>
          <a:effectLst>
            <a:outerShdw blurRad="63500" sx="102000" sy="102000" algn="ctr" rotWithShape="0">
              <a:prstClr val="black">
                <a:alpha val="40000"/>
              </a:prstClr>
            </a:outerShdw>
          </a:effectLst>
        </p:spPr>
      </p:pic>
      <p:pic>
        <p:nvPicPr>
          <p:cNvPr id="10" name="Whole Class">
            <a:extLst>
              <a:ext uri="{FF2B5EF4-FFF2-40B4-BE49-F238E27FC236}">
                <a16:creationId xmlns:a16="http://schemas.microsoft.com/office/drawing/2014/main" id="{DF18AA96-B4ED-45E9-9D96-1D8293E77DE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spTree>
    <p:extLst>
      <p:ext uri="{BB962C8B-B14F-4D97-AF65-F5344CB8AC3E}">
        <p14:creationId xmlns:p14="http://schemas.microsoft.com/office/powerpoint/2010/main" val="27621958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A large mountain in the background&#10;&#10;Description automatically generated">
            <a:extLst>
              <a:ext uri="{FF2B5EF4-FFF2-40B4-BE49-F238E27FC236}">
                <a16:creationId xmlns:a16="http://schemas.microsoft.com/office/drawing/2014/main" id="{D58022D6-A5C1-4467-BB90-0FB962BD8FC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3971"/>
          <a:stretch/>
        </p:blipFill>
        <p:spPr>
          <a:xfrm>
            <a:off x="503238" y="1515766"/>
            <a:ext cx="8137525" cy="4829474"/>
          </a:xfrm>
          <a:prstGeom prst="rect">
            <a:avLst/>
          </a:prstGeom>
        </p:spPr>
      </p:pic>
      <p:sp>
        <p:nvSpPr>
          <p:cNvPr id="6" name="Title 5"/>
          <p:cNvSpPr>
            <a:spLocks noGrp="1"/>
          </p:cNvSpPr>
          <p:nvPr>
            <p:ph type="title"/>
          </p:nvPr>
        </p:nvSpPr>
        <p:spPr>
          <a:xfrm>
            <a:off x="424750" y="617581"/>
            <a:ext cx="7632701" cy="766378"/>
          </a:xfrm>
        </p:spPr>
        <p:txBody>
          <a:bodyPr>
            <a:noAutofit/>
          </a:bodyPr>
          <a:lstStyle/>
          <a:p>
            <a:r>
              <a:rPr lang="en-GB" sz="3300" dirty="0">
                <a:latin typeface="Twinkl" pitchFamily="2" charset="0"/>
              </a:rPr>
              <a:t>Where Was Judaism Founded?</a:t>
            </a:r>
          </a:p>
        </p:txBody>
      </p:sp>
      <p:sp>
        <p:nvSpPr>
          <p:cNvPr id="7" name="Content Placeholder 6"/>
          <p:cNvSpPr>
            <a:spLocks noGrp="1"/>
          </p:cNvSpPr>
          <p:nvPr>
            <p:ph idx="1"/>
          </p:nvPr>
        </p:nvSpPr>
        <p:spPr>
          <a:xfrm>
            <a:off x="503238" y="1515766"/>
            <a:ext cx="4999939" cy="1059252"/>
          </a:xfrm>
          <a:solidFill>
            <a:srgbClr val="BACCE0"/>
          </a:solidFill>
        </p:spPr>
        <p:txBody>
          <a:bodyPr wrap="square" lIns="108000" tIns="108000" rIns="108000" bIns="108000">
            <a:spAutoFit/>
          </a:bodyPr>
          <a:lstStyle/>
          <a:p>
            <a:pPr marL="0" indent="0">
              <a:lnSpc>
                <a:spcPct val="100000"/>
              </a:lnSpc>
              <a:buNone/>
            </a:pPr>
            <a:r>
              <a:rPr lang="en-GB" dirty="0">
                <a:latin typeface="Twinkl" pitchFamily="2" charset="0"/>
              </a:rPr>
              <a:t>The land that was in Canaan is now a country called Israel. Canaan also included lands from other countries near to modern Israel. </a:t>
            </a:r>
          </a:p>
        </p:txBody>
      </p:sp>
      <p:pic>
        <p:nvPicPr>
          <p:cNvPr id="9" name="Whole Clas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sp>
        <p:nvSpPr>
          <p:cNvPr id="8" name="Content Placeholder 6"/>
          <p:cNvSpPr txBox="1">
            <a:spLocks/>
          </p:cNvSpPr>
          <p:nvPr/>
        </p:nvSpPr>
        <p:spPr>
          <a:xfrm>
            <a:off x="755650" y="2706825"/>
            <a:ext cx="2827191" cy="723639"/>
          </a:xfrm>
          <a:prstGeom prst="roundRect">
            <a:avLst>
              <a:gd name="adj" fmla="val 2585"/>
            </a:avLst>
          </a:prstGeom>
          <a:solidFill>
            <a:schemeClr val="bg1"/>
          </a:solidFill>
          <a:ln w="25400">
            <a:solidFill>
              <a:srgbClr val="5C84B7"/>
            </a:solidFill>
          </a:ln>
        </p:spPr>
        <p:txBody>
          <a:bodyPr vert="horz" wrap="square" lIns="108000" tIns="108000" rIns="108000" bIns="108000" rtlCol="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a:solidFill>
                  <a:schemeClr val="tx1"/>
                </a:solidFill>
                <a:latin typeface="Twinkl" pitchFamily="2" charset="0"/>
              </a:rPr>
              <a:t>Judaism was founded 4000 years ago in Israel.</a:t>
            </a:r>
          </a:p>
        </p:txBody>
      </p:sp>
      <p:pic>
        <p:nvPicPr>
          <p:cNvPr id="3" name="Picture 2" descr="A close up of a map&#10;&#10;Description automatically generated">
            <a:extLst>
              <a:ext uri="{FF2B5EF4-FFF2-40B4-BE49-F238E27FC236}">
                <a16:creationId xmlns:a16="http://schemas.microsoft.com/office/drawing/2014/main" id="{F085C5F1-5FC7-4FE9-9F26-5DAB45A6726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18621" y="1440473"/>
            <a:ext cx="3496624" cy="4944913"/>
          </a:xfrm>
          <a:prstGeom prst="rect">
            <a:avLst/>
          </a:prstGeom>
          <a:effectLst>
            <a:outerShdw blurRad="63500" sx="102000" sy="102000" algn="ctr" rotWithShape="0">
              <a:prstClr val="black">
                <a:alpha val="40000"/>
              </a:prstClr>
            </a:outerShdw>
          </a:effectLst>
        </p:spPr>
      </p:pic>
      <p:pic>
        <p:nvPicPr>
          <p:cNvPr id="5" name="Picture 4" descr="A close up of a horse&#10;&#10;Description automatically generated">
            <a:extLst>
              <a:ext uri="{FF2B5EF4-FFF2-40B4-BE49-F238E27FC236}">
                <a16:creationId xmlns:a16="http://schemas.microsoft.com/office/drawing/2014/main" id="{0CFE4847-CDAB-4B81-A077-A68C5032BC4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12590" y="3496180"/>
            <a:ext cx="3231550" cy="2596645"/>
          </a:xfrm>
          <a:prstGeom prst="rect">
            <a:avLst/>
          </a:prstGeom>
        </p:spPr>
      </p:pic>
    </p:spTree>
    <p:extLst>
      <p:ext uri="{BB962C8B-B14F-4D97-AF65-F5344CB8AC3E}">
        <p14:creationId xmlns:p14="http://schemas.microsoft.com/office/powerpoint/2010/main" val="22476227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large mountain in the background&#10;&#10;Description automatically generated">
            <a:extLst>
              <a:ext uri="{FF2B5EF4-FFF2-40B4-BE49-F238E27FC236}">
                <a16:creationId xmlns:a16="http://schemas.microsoft.com/office/drawing/2014/main" id="{4E453FEE-5765-4BBB-A4DA-530346FDA26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3971"/>
          <a:stretch/>
        </p:blipFill>
        <p:spPr>
          <a:xfrm>
            <a:off x="503238" y="1515766"/>
            <a:ext cx="8137525" cy="4829474"/>
          </a:xfrm>
          <a:prstGeom prst="rect">
            <a:avLst/>
          </a:prstGeom>
        </p:spPr>
      </p:pic>
      <p:sp>
        <p:nvSpPr>
          <p:cNvPr id="6" name="Title 5"/>
          <p:cNvSpPr>
            <a:spLocks noGrp="1"/>
          </p:cNvSpPr>
          <p:nvPr>
            <p:ph type="title"/>
          </p:nvPr>
        </p:nvSpPr>
        <p:spPr>
          <a:xfrm>
            <a:off x="755649" y="675245"/>
            <a:ext cx="7632701" cy="766378"/>
          </a:xfrm>
        </p:spPr>
        <p:txBody>
          <a:bodyPr>
            <a:noAutofit/>
          </a:bodyPr>
          <a:lstStyle/>
          <a:p>
            <a:r>
              <a:rPr lang="en-GB" sz="3300" dirty="0">
                <a:latin typeface="Twinkl" pitchFamily="2" charset="0"/>
              </a:rPr>
              <a:t>Who Founded Judaism?</a:t>
            </a:r>
          </a:p>
        </p:txBody>
      </p:sp>
      <p:sp>
        <p:nvSpPr>
          <p:cNvPr id="7" name="Content Placeholder 6"/>
          <p:cNvSpPr>
            <a:spLocks noGrp="1"/>
          </p:cNvSpPr>
          <p:nvPr>
            <p:ph idx="1"/>
          </p:nvPr>
        </p:nvSpPr>
        <p:spPr>
          <a:xfrm>
            <a:off x="503238" y="1515765"/>
            <a:ext cx="8137523" cy="680462"/>
          </a:xfrm>
          <a:solidFill>
            <a:srgbClr val="BACCE0"/>
          </a:solidFill>
        </p:spPr>
        <p:txBody>
          <a:bodyPr lIns="108000" tIns="108000" rIns="108000" bIns="108000">
            <a:noAutofit/>
          </a:bodyPr>
          <a:lstStyle/>
          <a:p>
            <a:pPr marL="0" indent="0" algn="ctr">
              <a:buNone/>
            </a:pPr>
            <a:r>
              <a:rPr lang="en-GB" dirty="0">
                <a:latin typeface="Twinkl" pitchFamily="2" charset="0"/>
              </a:rPr>
              <a:t>Judaism was founded around 1812 BC with the </a:t>
            </a:r>
            <a:br>
              <a:rPr lang="en-GB" dirty="0">
                <a:latin typeface="Twinkl" pitchFamily="2" charset="0"/>
              </a:rPr>
            </a:br>
            <a:r>
              <a:rPr lang="en-GB" dirty="0">
                <a:latin typeface="Twinkl" pitchFamily="2" charset="0"/>
              </a:rPr>
              <a:t>covenant made between God and Abraham.</a:t>
            </a:r>
          </a:p>
        </p:txBody>
      </p:sp>
      <p:pic>
        <p:nvPicPr>
          <p:cNvPr id="13" name="Whole Clas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sp>
        <p:nvSpPr>
          <p:cNvPr id="14" name="Content Placeholder 6">
            <a:extLst>
              <a:ext uri="{FF2B5EF4-FFF2-40B4-BE49-F238E27FC236}">
                <a16:creationId xmlns:a16="http://schemas.microsoft.com/office/drawing/2014/main" id="{0F0D04FC-EB5D-461F-86A5-E79CBE5DCCF4}"/>
              </a:ext>
            </a:extLst>
          </p:cNvPr>
          <p:cNvSpPr txBox="1">
            <a:spLocks/>
          </p:cNvSpPr>
          <p:nvPr/>
        </p:nvSpPr>
        <p:spPr>
          <a:xfrm>
            <a:off x="3917659" y="2330401"/>
            <a:ext cx="4470692" cy="3594418"/>
          </a:xfrm>
          <a:prstGeom prst="rect">
            <a:avLst/>
          </a:prstGeom>
          <a:solidFill>
            <a:srgbClr val="FDFDFD"/>
          </a:solidFill>
          <a:ln w="28575">
            <a:solidFill>
              <a:srgbClr val="5C84B7"/>
            </a:solidFill>
          </a:ln>
        </p:spPr>
        <p:txBody>
          <a:bodyPr vert="horz" wrap="square" lIns="108000" tIns="108000" rIns="108000" bIns="108000" rtlCol="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latin typeface="Twinkl" pitchFamily="2" charset="0"/>
              </a:rPr>
              <a:t>At the start of the story, Abraham is known as ‘Abram’.</a:t>
            </a:r>
          </a:p>
          <a:p>
            <a:pPr marL="0" indent="0">
              <a:buNone/>
            </a:pPr>
            <a:r>
              <a:rPr lang="en-GB" dirty="0">
                <a:latin typeface="Twinkl" pitchFamily="2" charset="0"/>
              </a:rPr>
              <a:t>Even when Abram was a boy growing up, he believed that there was only one God, even though others at the time believed in many gods. </a:t>
            </a:r>
          </a:p>
          <a:p>
            <a:pPr marL="0" indent="0">
              <a:buNone/>
            </a:pPr>
            <a:r>
              <a:rPr lang="en-GB" dirty="0">
                <a:latin typeface="Twinkl" pitchFamily="2" charset="0"/>
              </a:rPr>
              <a:t>In fact, Abram’s own father sold statues of the different gods (idols).  Abram once smashed up the idols, leaving just one unharmed, to show that there is one God.</a:t>
            </a:r>
          </a:p>
          <a:p>
            <a:pPr marL="0" indent="0" algn="ctr">
              <a:buNone/>
            </a:pPr>
            <a:r>
              <a:rPr lang="en-GB" b="1" dirty="0">
                <a:latin typeface="Twinkl" pitchFamily="2" charset="0"/>
              </a:rPr>
              <a:t>Let’s read about how Abram </a:t>
            </a:r>
            <a:br>
              <a:rPr lang="en-GB" b="1" dirty="0">
                <a:latin typeface="Twinkl" pitchFamily="2" charset="0"/>
              </a:rPr>
            </a:br>
            <a:r>
              <a:rPr lang="en-GB" b="1" dirty="0">
                <a:latin typeface="Twinkl" pitchFamily="2" charset="0"/>
              </a:rPr>
              <a:t>founded Judaism.</a:t>
            </a:r>
          </a:p>
        </p:txBody>
      </p:sp>
      <p:pic>
        <p:nvPicPr>
          <p:cNvPr id="16" name="Picture 15">
            <a:extLst>
              <a:ext uri="{FF2B5EF4-FFF2-40B4-BE49-F238E27FC236}">
                <a16:creationId xmlns:a16="http://schemas.microsoft.com/office/drawing/2014/main" id="{3BC12D73-D9A5-4131-82A6-D3011032692E}"/>
              </a:ext>
            </a:extLst>
          </p:cNvPr>
          <p:cNvPicPr>
            <a:picLocks noChangeAspect="1"/>
          </p:cNvPicPr>
          <p:nvPr/>
        </p:nvPicPr>
        <p:blipFill rotWithShape="1">
          <a:blip r:embed="rId5">
            <a:extLst>
              <a:ext uri="{28A0092B-C50C-407E-A947-70E740481C1C}">
                <a14:useLocalDpi xmlns:a14="http://schemas.microsoft.com/office/drawing/2010/main" val="0"/>
              </a:ext>
            </a:extLst>
          </a:blip>
          <a:srcRect b="42192"/>
          <a:stretch/>
        </p:blipFill>
        <p:spPr>
          <a:xfrm>
            <a:off x="711260" y="2678345"/>
            <a:ext cx="3265122" cy="3666894"/>
          </a:xfrm>
          <a:prstGeom prst="rect">
            <a:avLst/>
          </a:prstGeom>
        </p:spPr>
      </p:pic>
    </p:spTree>
    <p:extLst>
      <p:ext uri="{BB962C8B-B14F-4D97-AF65-F5344CB8AC3E}">
        <p14:creationId xmlns:p14="http://schemas.microsoft.com/office/powerpoint/2010/main" val="23233929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descr="A large mountain in the background&#10;&#10;Description automatically generated">
            <a:extLst>
              <a:ext uri="{FF2B5EF4-FFF2-40B4-BE49-F238E27FC236}">
                <a16:creationId xmlns:a16="http://schemas.microsoft.com/office/drawing/2014/main" id="{C95CF0A3-265A-4889-9E1B-9AA0C252CF7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3971"/>
          <a:stretch/>
        </p:blipFill>
        <p:spPr>
          <a:xfrm>
            <a:off x="503238" y="1515766"/>
            <a:ext cx="8137525" cy="4829474"/>
          </a:xfrm>
          <a:prstGeom prst="rect">
            <a:avLst/>
          </a:prstGeom>
        </p:spPr>
      </p:pic>
      <p:sp>
        <p:nvSpPr>
          <p:cNvPr id="6" name="Title 5"/>
          <p:cNvSpPr>
            <a:spLocks noGrp="1"/>
          </p:cNvSpPr>
          <p:nvPr>
            <p:ph type="title"/>
          </p:nvPr>
        </p:nvSpPr>
        <p:spPr>
          <a:xfrm>
            <a:off x="755649" y="675245"/>
            <a:ext cx="7632701" cy="766378"/>
          </a:xfrm>
        </p:spPr>
        <p:txBody>
          <a:bodyPr>
            <a:noAutofit/>
          </a:bodyPr>
          <a:lstStyle/>
          <a:p>
            <a:r>
              <a:rPr lang="en-GB" sz="3300" dirty="0">
                <a:latin typeface="Twinkl" pitchFamily="2" charset="0"/>
              </a:rPr>
              <a:t>Who Founded Judaism?</a:t>
            </a:r>
          </a:p>
        </p:txBody>
      </p:sp>
      <p:pic>
        <p:nvPicPr>
          <p:cNvPr id="13" name="Whole Clas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sp>
        <p:nvSpPr>
          <p:cNvPr id="16" name="Content Placeholder 6">
            <a:extLst>
              <a:ext uri="{FF2B5EF4-FFF2-40B4-BE49-F238E27FC236}">
                <a16:creationId xmlns:a16="http://schemas.microsoft.com/office/drawing/2014/main" id="{96EC0A06-5253-4FDE-BA02-D60870EE6C6D}"/>
              </a:ext>
            </a:extLst>
          </p:cNvPr>
          <p:cNvSpPr txBox="1">
            <a:spLocks/>
          </p:cNvSpPr>
          <p:nvPr/>
        </p:nvSpPr>
        <p:spPr>
          <a:xfrm>
            <a:off x="755649" y="1778615"/>
            <a:ext cx="7632699" cy="3216879"/>
          </a:xfrm>
          <a:prstGeom prst="rect">
            <a:avLst/>
          </a:prstGeom>
          <a:solidFill>
            <a:srgbClr val="FDFDFD"/>
          </a:solidFill>
          <a:ln w="28575">
            <a:solidFill>
              <a:srgbClr val="5C84B7"/>
            </a:solidFill>
          </a:ln>
        </p:spPr>
        <p:txBody>
          <a:bodyPr vert="horz" wrap="square" lIns="108000" tIns="108000" rIns="108000" bIns="108000" rtlCol="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latin typeface="Twinkl" pitchFamily="2" charset="0"/>
              </a:rPr>
              <a:t>Long ago, there was a man called Abram who lived in a place called Haran. He had a nice life there and owned many different animals, including sheep and cattle. Abram was a good man who lived with his wife, Sarai, but they had no children.</a:t>
            </a:r>
          </a:p>
          <a:p>
            <a:pPr marL="0" indent="0">
              <a:buNone/>
            </a:pPr>
            <a:r>
              <a:rPr lang="en-GB" dirty="0">
                <a:latin typeface="Twinkl" pitchFamily="2" charset="0"/>
              </a:rPr>
              <a:t>On one day, God visited Abram to give him a message. “I want you to pack up all of your things, Abram, and leave your home.” He wanted him to go to a new land. He made a promise to Abram. “I promise that I will bless your family.” Abram trusted God and moved to a new land.</a:t>
            </a:r>
          </a:p>
          <a:p>
            <a:pPr marL="0" indent="0">
              <a:buNone/>
            </a:pPr>
            <a:r>
              <a:rPr lang="en-GB" dirty="0">
                <a:latin typeface="Twinkl" pitchFamily="2" charset="0"/>
              </a:rPr>
              <a:t>Abram, who was now 75, and Sarai packed up all of their belongings and left. With them they took Abram’s nephew, Lot, and any people who wanted to join them.</a:t>
            </a:r>
            <a:endParaRPr lang="en-GB" b="1" dirty="0">
              <a:latin typeface="Twinkl" pitchFamily="2" charset="0"/>
            </a:endParaRPr>
          </a:p>
        </p:txBody>
      </p:sp>
    </p:spTree>
    <p:extLst>
      <p:ext uri="{BB962C8B-B14F-4D97-AF65-F5344CB8AC3E}">
        <p14:creationId xmlns:p14="http://schemas.microsoft.com/office/powerpoint/2010/main" val="2720093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A large mountain in the background&#10;&#10;Description automatically generated">
            <a:extLst>
              <a:ext uri="{FF2B5EF4-FFF2-40B4-BE49-F238E27FC236}">
                <a16:creationId xmlns:a16="http://schemas.microsoft.com/office/drawing/2014/main" id="{2C777D06-0236-4CD7-93BE-5208B19CE5C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3971"/>
          <a:stretch/>
        </p:blipFill>
        <p:spPr>
          <a:xfrm>
            <a:off x="503238" y="1515766"/>
            <a:ext cx="8137525" cy="4829474"/>
          </a:xfrm>
          <a:prstGeom prst="rect">
            <a:avLst/>
          </a:prstGeom>
        </p:spPr>
      </p:pic>
      <p:pic>
        <p:nvPicPr>
          <p:cNvPr id="17" name="Picture 16">
            <a:extLst>
              <a:ext uri="{FF2B5EF4-FFF2-40B4-BE49-F238E27FC236}">
                <a16:creationId xmlns:a16="http://schemas.microsoft.com/office/drawing/2014/main" id="{A516877F-3552-4E79-88FC-98D77B17F022}"/>
              </a:ext>
            </a:extLst>
          </p:cNvPr>
          <p:cNvPicPr>
            <a:picLocks noChangeAspect="1"/>
          </p:cNvPicPr>
          <p:nvPr/>
        </p:nvPicPr>
        <p:blipFill rotWithShape="1">
          <a:blip r:embed="rId4">
            <a:extLst>
              <a:ext uri="{28A0092B-C50C-407E-A947-70E740481C1C}">
                <a14:useLocalDpi xmlns:a14="http://schemas.microsoft.com/office/drawing/2010/main" val="0"/>
              </a:ext>
            </a:extLst>
          </a:blip>
          <a:srcRect b="42192"/>
          <a:stretch/>
        </p:blipFill>
        <p:spPr>
          <a:xfrm>
            <a:off x="711260" y="2678345"/>
            <a:ext cx="3265122" cy="3666894"/>
          </a:xfrm>
          <a:prstGeom prst="rect">
            <a:avLst/>
          </a:prstGeom>
        </p:spPr>
      </p:pic>
      <p:sp>
        <p:nvSpPr>
          <p:cNvPr id="9" name="Content Placeholder 6">
            <a:extLst>
              <a:ext uri="{FF2B5EF4-FFF2-40B4-BE49-F238E27FC236}">
                <a16:creationId xmlns:a16="http://schemas.microsoft.com/office/drawing/2014/main" id="{294395CF-3D25-4A40-8B6E-2B755EF7516D}"/>
              </a:ext>
            </a:extLst>
          </p:cNvPr>
          <p:cNvSpPr>
            <a:spLocks noGrp="1"/>
          </p:cNvSpPr>
          <p:nvPr>
            <p:ph idx="1"/>
          </p:nvPr>
        </p:nvSpPr>
        <p:spPr>
          <a:xfrm>
            <a:off x="503238" y="1525122"/>
            <a:ext cx="8137523" cy="1104829"/>
          </a:xfrm>
          <a:solidFill>
            <a:srgbClr val="BACCE0"/>
          </a:solidFill>
        </p:spPr>
        <p:txBody>
          <a:bodyPr wrap="square" lIns="108000" tIns="108000" rIns="108000" bIns="108000">
            <a:spAutoFit/>
          </a:bodyPr>
          <a:lstStyle/>
          <a:p>
            <a:pPr marL="0" indent="0" algn="ctr">
              <a:buNone/>
            </a:pPr>
            <a:r>
              <a:rPr lang="en-GB" dirty="0">
                <a:latin typeface="Twinkl" pitchFamily="2" charset="0"/>
              </a:rPr>
              <a:t>How do you think Abram felt when he was asked to leave </a:t>
            </a:r>
            <a:br>
              <a:rPr lang="en-GB" dirty="0">
                <a:latin typeface="Twinkl" pitchFamily="2" charset="0"/>
              </a:rPr>
            </a:br>
            <a:r>
              <a:rPr lang="en-GB" dirty="0">
                <a:latin typeface="Twinkl" pitchFamily="2" charset="0"/>
              </a:rPr>
              <a:t>his home, friends and everything he knew in Haran?</a:t>
            </a:r>
          </a:p>
          <a:p>
            <a:pPr marL="0" indent="0" algn="ctr">
              <a:buNone/>
            </a:pPr>
            <a:r>
              <a:rPr lang="en-GB" dirty="0">
                <a:latin typeface="Twinkl" pitchFamily="2" charset="0"/>
              </a:rPr>
              <a:t>What made Abram pack up to leave without hesitation?</a:t>
            </a:r>
          </a:p>
        </p:txBody>
      </p:sp>
      <p:sp>
        <p:nvSpPr>
          <p:cNvPr id="6" name="Title 5"/>
          <p:cNvSpPr>
            <a:spLocks noGrp="1"/>
          </p:cNvSpPr>
          <p:nvPr>
            <p:ph type="title"/>
          </p:nvPr>
        </p:nvSpPr>
        <p:spPr>
          <a:xfrm>
            <a:off x="755649" y="675245"/>
            <a:ext cx="7632701" cy="766378"/>
          </a:xfrm>
        </p:spPr>
        <p:txBody>
          <a:bodyPr>
            <a:noAutofit/>
          </a:bodyPr>
          <a:lstStyle/>
          <a:p>
            <a:r>
              <a:rPr lang="en-GB" sz="3300" dirty="0">
                <a:latin typeface="Twinkl" pitchFamily="2" charset="0"/>
              </a:rPr>
              <a:t>Who Founded Judaism?</a:t>
            </a:r>
          </a:p>
        </p:txBody>
      </p:sp>
      <p:pic>
        <p:nvPicPr>
          <p:cNvPr id="13" name="Whole Class"/>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sp>
        <p:nvSpPr>
          <p:cNvPr id="10" name="Content Placeholder 6">
            <a:extLst>
              <a:ext uri="{FF2B5EF4-FFF2-40B4-BE49-F238E27FC236}">
                <a16:creationId xmlns:a16="http://schemas.microsoft.com/office/drawing/2014/main" id="{E88D786D-7912-487A-AD2D-E8318D7BB4B4}"/>
              </a:ext>
            </a:extLst>
          </p:cNvPr>
          <p:cNvSpPr txBox="1">
            <a:spLocks/>
          </p:cNvSpPr>
          <p:nvPr/>
        </p:nvSpPr>
        <p:spPr>
          <a:xfrm>
            <a:off x="3775045" y="2820661"/>
            <a:ext cx="4613303" cy="2219683"/>
          </a:xfrm>
          <a:prstGeom prst="rect">
            <a:avLst/>
          </a:prstGeom>
          <a:solidFill>
            <a:srgbClr val="FDFDFD"/>
          </a:solidFill>
          <a:ln w="28575">
            <a:solidFill>
              <a:srgbClr val="92D050"/>
            </a:solidFill>
          </a:ln>
        </p:spPr>
        <p:txBody>
          <a:bodyPr vert="horz" wrap="square" lIns="108000" tIns="108000" rIns="108000" bIns="108000" rtlCol="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latin typeface="Twinkl" pitchFamily="2" charset="0"/>
              </a:rPr>
              <a:t>Example answers: </a:t>
            </a:r>
          </a:p>
          <a:p>
            <a:pPr marL="0" indent="0">
              <a:buNone/>
            </a:pPr>
            <a:r>
              <a:rPr lang="en-GB" dirty="0">
                <a:latin typeface="Twinkl" pitchFamily="2" charset="0"/>
              </a:rPr>
              <a:t>Abram might have felt that he didn’t really want to leave and he might feel worried about going to a new place.</a:t>
            </a:r>
          </a:p>
          <a:p>
            <a:pPr marL="0" indent="0">
              <a:buNone/>
            </a:pPr>
            <a:r>
              <a:rPr lang="en-GB" dirty="0">
                <a:latin typeface="Twinkl" pitchFamily="2" charset="0"/>
              </a:rPr>
              <a:t>Abram trusted God and was loyal to him. He was willing to make sacrifices to follow God’s instructions. </a:t>
            </a:r>
          </a:p>
        </p:txBody>
      </p:sp>
    </p:spTree>
    <p:extLst>
      <p:ext uri="{BB962C8B-B14F-4D97-AF65-F5344CB8AC3E}">
        <p14:creationId xmlns:p14="http://schemas.microsoft.com/office/powerpoint/2010/main" val="12398299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descr="A sky view looking up at night&#10;&#10;Description automatically generated">
            <a:extLst>
              <a:ext uri="{FF2B5EF4-FFF2-40B4-BE49-F238E27FC236}">
                <a16:creationId xmlns:a16="http://schemas.microsoft.com/office/drawing/2014/main" id="{0B908E26-89C5-41A0-834B-15F0855831C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6909"/>
          <a:stretch/>
        </p:blipFill>
        <p:spPr>
          <a:xfrm>
            <a:off x="503238" y="1528442"/>
            <a:ext cx="8137525" cy="4816796"/>
          </a:xfrm>
          <a:prstGeom prst="rect">
            <a:avLst/>
          </a:prstGeom>
        </p:spPr>
      </p:pic>
      <p:pic>
        <p:nvPicPr>
          <p:cNvPr id="17" name="Picture 16" descr="A picture containing sitting&#10;&#10;Description automatically generated">
            <a:extLst>
              <a:ext uri="{FF2B5EF4-FFF2-40B4-BE49-F238E27FC236}">
                <a16:creationId xmlns:a16="http://schemas.microsoft.com/office/drawing/2014/main" id="{5B24A09B-503D-4279-9842-F25E7EC0E0E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1628" y="1333850"/>
            <a:ext cx="3557390" cy="4895974"/>
          </a:xfrm>
          <a:prstGeom prst="rect">
            <a:avLst/>
          </a:prstGeom>
        </p:spPr>
      </p:pic>
      <p:sp>
        <p:nvSpPr>
          <p:cNvPr id="6" name="Title 5"/>
          <p:cNvSpPr>
            <a:spLocks noGrp="1"/>
          </p:cNvSpPr>
          <p:nvPr>
            <p:ph type="title"/>
          </p:nvPr>
        </p:nvSpPr>
        <p:spPr>
          <a:xfrm>
            <a:off x="755649" y="675245"/>
            <a:ext cx="7632701" cy="766378"/>
          </a:xfrm>
        </p:spPr>
        <p:txBody>
          <a:bodyPr>
            <a:noAutofit/>
          </a:bodyPr>
          <a:lstStyle/>
          <a:p>
            <a:r>
              <a:rPr lang="en-GB" sz="3300" dirty="0">
                <a:latin typeface="Twinkl" pitchFamily="2" charset="0"/>
              </a:rPr>
              <a:t>Who Founded Judaism?</a:t>
            </a:r>
          </a:p>
        </p:txBody>
      </p:sp>
      <p:sp>
        <p:nvSpPr>
          <p:cNvPr id="15" name="Content Placeholder 6">
            <a:extLst>
              <a:ext uri="{FF2B5EF4-FFF2-40B4-BE49-F238E27FC236}">
                <a16:creationId xmlns:a16="http://schemas.microsoft.com/office/drawing/2014/main" id="{0E638D8E-8239-4294-9804-7737B11D4754}"/>
              </a:ext>
            </a:extLst>
          </p:cNvPr>
          <p:cNvSpPr txBox="1">
            <a:spLocks/>
          </p:cNvSpPr>
          <p:nvPr/>
        </p:nvSpPr>
        <p:spPr>
          <a:xfrm>
            <a:off x="3808602" y="1645391"/>
            <a:ext cx="4579746" cy="4584433"/>
          </a:xfrm>
          <a:prstGeom prst="rect">
            <a:avLst/>
          </a:prstGeom>
          <a:solidFill>
            <a:srgbClr val="FDFDFD"/>
          </a:solidFill>
          <a:ln w="28575">
            <a:solidFill>
              <a:srgbClr val="5C84B7"/>
            </a:solidFill>
          </a:ln>
        </p:spPr>
        <p:txBody>
          <a:bodyPr vert="horz" wrap="square" lIns="108000" tIns="108000" rIns="108000" bIns="108000" rtlCol="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latin typeface="Twinkl" pitchFamily="2" charset="0"/>
              </a:rPr>
              <a:t>One night in Canaan, after a hard day’s work, God appeared to Abram again. He told him to look to the sky and count all of the stars. He explained that the number of stars in the sky would be how many descendants he would have. Abram told his wife about the news and Sarai laughed because she believed they were too old to have children! God reminded Abram of the promise God had made to them. </a:t>
            </a:r>
          </a:p>
          <a:p>
            <a:pPr marL="0" indent="0">
              <a:buNone/>
            </a:pPr>
            <a:r>
              <a:rPr lang="en-GB" dirty="0">
                <a:latin typeface="Twinkl" pitchFamily="2" charset="0"/>
              </a:rPr>
              <a:t>With this promise in mind, God changed Abram's name to Abraham (meaning 'father of many') and Sarai's name to Sarah (meaning 'princess'). Abraham was 99 years old, but again God said that they would be parents and that they would have a boy.</a:t>
            </a:r>
          </a:p>
        </p:txBody>
      </p:sp>
    </p:spTree>
    <p:extLst>
      <p:ext uri="{BB962C8B-B14F-4D97-AF65-F5344CB8AC3E}">
        <p14:creationId xmlns:p14="http://schemas.microsoft.com/office/powerpoint/2010/main" val="16632181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755649" y="675245"/>
            <a:ext cx="7632701" cy="766378"/>
          </a:xfrm>
        </p:spPr>
        <p:txBody>
          <a:bodyPr>
            <a:noAutofit/>
          </a:bodyPr>
          <a:lstStyle/>
          <a:p>
            <a:r>
              <a:rPr lang="en-GB" sz="3300" dirty="0">
                <a:latin typeface="Twinkl" pitchFamily="2" charset="0"/>
              </a:rPr>
              <a:t>Who Founded Judaism?</a:t>
            </a:r>
          </a:p>
        </p:txBody>
      </p:sp>
      <p:pic>
        <p:nvPicPr>
          <p:cNvPr id="13" name="Whole Clas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pic>
        <p:nvPicPr>
          <p:cNvPr id="5" name="Picture 4" descr="A sky view looking up at night&#10;&#10;Description automatically generated">
            <a:extLst>
              <a:ext uri="{FF2B5EF4-FFF2-40B4-BE49-F238E27FC236}">
                <a16:creationId xmlns:a16="http://schemas.microsoft.com/office/drawing/2014/main" id="{9F15A395-45D6-4DBA-A181-AA56F6B95FD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6909"/>
          <a:stretch/>
        </p:blipFill>
        <p:spPr>
          <a:xfrm>
            <a:off x="503238" y="1528442"/>
            <a:ext cx="8137525" cy="4816796"/>
          </a:xfrm>
          <a:prstGeom prst="rect">
            <a:avLst/>
          </a:prstGeom>
        </p:spPr>
      </p:pic>
      <p:pic>
        <p:nvPicPr>
          <p:cNvPr id="14" name="Picture 13" descr="A picture containing shirt, tattoo&#10;&#10;Description automatically generated">
            <a:extLst>
              <a:ext uri="{FF2B5EF4-FFF2-40B4-BE49-F238E27FC236}">
                <a16:creationId xmlns:a16="http://schemas.microsoft.com/office/drawing/2014/main" id="{992E61C6-7F8D-40DA-A7FF-3AF3A513E3F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13035" y="2474752"/>
            <a:ext cx="3022665" cy="3870486"/>
          </a:xfrm>
          <a:prstGeom prst="rect">
            <a:avLst/>
          </a:prstGeom>
        </p:spPr>
      </p:pic>
      <p:sp>
        <p:nvSpPr>
          <p:cNvPr id="15" name="Content Placeholder 6">
            <a:extLst>
              <a:ext uri="{FF2B5EF4-FFF2-40B4-BE49-F238E27FC236}">
                <a16:creationId xmlns:a16="http://schemas.microsoft.com/office/drawing/2014/main" id="{0E638D8E-8239-4294-9804-7737B11D4754}"/>
              </a:ext>
            </a:extLst>
          </p:cNvPr>
          <p:cNvSpPr txBox="1">
            <a:spLocks/>
          </p:cNvSpPr>
          <p:nvPr/>
        </p:nvSpPr>
        <p:spPr>
          <a:xfrm>
            <a:off x="4345496" y="1762091"/>
            <a:ext cx="4042851" cy="4349497"/>
          </a:xfrm>
          <a:prstGeom prst="rect">
            <a:avLst/>
          </a:prstGeom>
          <a:solidFill>
            <a:srgbClr val="BACCE0"/>
          </a:solidFill>
          <a:ln w="28575">
            <a:noFill/>
          </a:ln>
        </p:spPr>
        <p:txBody>
          <a:bodyPr vert="horz" wrap="square" lIns="108000" tIns="108000" rIns="108000" bIns="108000" rtlCol="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latin typeface="Twinkl" pitchFamily="2" charset="0"/>
              </a:rPr>
              <a:t>God made a covenant with Abraham.</a:t>
            </a:r>
          </a:p>
          <a:p>
            <a:pPr marL="0" indent="0">
              <a:buNone/>
            </a:pPr>
            <a:r>
              <a:rPr lang="en-GB" dirty="0">
                <a:latin typeface="Twinkl" pitchFamily="2" charset="0"/>
              </a:rPr>
              <a:t>A covenant means an agreement or partnership.</a:t>
            </a:r>
          </a:p>
          <a:p>
            <a:pPr marL="0" indent="0">
              <a:buNone/>
            </a:pPr>
            <a:r>
              <a:rPr lang="en-GB" dirty="0">
                <a:latin typeface="Twinkl" pitchFamily="2" charset="0"/>
              </a:rPr>
              <a:t>As part of this covenant, Abraham promised to do some things and God promised to do some things.</a:t>
            </a:r>
          </a:p>
          <a:p>
            <a:pPr marL="0" indent="0">
              <a:buNone/>
            </a:pPr>
            <a:r>
              <a:rPr lang="en-GB" dirty="0">
                <a:latin typeface="Twinkl" pitchFamily="2" charset="0"/>
              </a:rPr>
              <a:t>God promised to give Abraham children and land.</a:t>
            </a:r>
          </a:p>
          <a:p>
            <a:pPr marL="0" indent="0">
              <a:buNone/>
            </a:pPr>
            <a:r>
              <a:rPr lang="en-GB" dirty="0">
                <a:latin typeface="Twinkl" pitchFamily="2" charset="0"/>
              </a:rPr>
              <a:t>The land God gave to Abraham and his people was called Canaan.</a:t>
            </a:r>
          </a:p>
          <a:p>
            <a:pPr marL="0" indent="0">
              <a:buNone/>
            </a:pPr>
            <a:r>
              <a:rPr lang="en-GB" dirty="0">
                <a:latin typeface="Twinkl" pitchFamily="2" charset="0"/>
              </a:rPr>
              <a:t>In return, Abram and Sarai agreed to leave their home and travel as God instructed them. They also agreed to change their names. </a:t>
            </a:r>
          </a:p>
        </p:txBody>
      </p:sp>
    </p:spTree>
    <p:extLst>
      <p:ext uri="{BB962C8B-B14F-4D97-AF65-F5344CB8AC3E}">
        <p14:creationId xmlns:p14="http://schemas.microsoft.com/office/powerpoint/2010/main" val="31613669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large mountain in the background&#10;&#10;Description automatically generated">
            <a:extLst>
              <a:ext uri="{FF2B5EF4-FFF2-40B4-BE49-F238E27FC236}">
                <a16:creationId xmlns:a16="http://schemas.microsoft.com/office/drawing/2014/main" id="{5F95B0AF-3014-4E5D-BC57-C6E7C8AC859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3971"/>
          <a:stretch/>
        </p:blipFill>
        <p:spPr>
          <a:xfrm>
            <a:off x="503238" y="1515766"/>
            <a:ext cx="8137525" cy="4829474"/>
          </a:xfrm>
          <a:prstGeom prst="rect">
            <a:avLst/>
          </a:prstGeom>
        </p:spPr>
      </p:pic>
      <p:pic>
        <p:nvPicPr>
          <p:cNvPr id="3" name="Picture 2">
            <a:extLst>
              <a:ext uri="{FF2B5EF4-FFF2-40B4-BE49-F238E27FC236}">
                <a16:creationId xmlns:a16="http://schemas.microsoft.com/office/drawing/2014/main" id="{05131883-DF5D-47C3-B30A-D030990D1937}"/>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204"/>
          <a:stretch/>
        </p:blipFill>
        <p:spPr>
          <a:xfrm>
            <a:off x="503238" y="2234344"/>
            <a:ext cx="6291845" cy="3948411"/>
          </a:xfrm>
          <a:prstGeom prst="rect">
            <a:avLst/>
          </a:prstGeom>
        </p:spPr>
      </p:pic>
      <p:sp>
        <p:nvSpPr>
          <p:cNvPr id="6" name="Title 5"/>
          <p:cNvSpPr>
            <a:spLocks noGrp="1"/>
          </p:cNvSpPr>
          <p:nvPr>
            <p:ph type="title"/>
          </p:nvPr>
        </p:nvSpPr>
        <p:spPr>
          <a:xfrm>
            <a:off x="755649" y="675245"/>
            <a:ext cx="7632701" cy="766378"/>
          </a:xfrm>
        </p:spPr>
        <p:txBody>
          <a:bodyPr>
            <a:noAutofit/>
          </a:bodyPr>
          <a:lstStyle/>
          <a:p>
            <a:r>
              <a:rPr lang="en-GB" sz="3300">
                <a:latin typeface="Twinkl" pitchFamily="2" charset="0"/>
              </a:rPr>
              <a:t>Who Founded Judaism?</a:t>
            </a:r>
            <a:endParaRPr lang="en-GB" sz="3300" dirty="0">
              <a:latin typeface="Twinkl" pitchFamily="2" charset="0"/>
            </a:endParaRPr>
          </a:p>
        </p:txBody>
      </p:sp>
      <p:sp>
        <p:nvSpPr>
          <p:cNvPr id="15" name="Content Placeholder 6">
            <a:extLst>
              <a:ext uri="{FF2B5EF4-FFF2-40B4-BE49-F238E27FC236}">
                <a16:creationId xmlns:a16="http://schemas.microsoft.com/office/drawing/2014/main" id="{0E638D8E-8239-4294-9804-7737B11D4754}"/>
              </a:ext>
            </a:extLst>
          </p:cNvPr>
          <p:cNvSpPr txBox="1">
            <a:spLocks/>
          </p:cNvSpPr>
          <p:nvPr/>
        </p:nvSpPr>
        <p:spPr>
          <a:xfrm>
            <a:off x="755650" y="1645391"/>
            <a:ext cx="7632697" cy="1713903"/>
          </a:xfrm>
          <a:prstGeom prst="rect">
            <a:avLst/>
          </a:prstGeom>
          <a:solidFill>
            <a:srgbClr val="FDFDFD"/>
          </a:solidFill>
          <a:ln w="28575">
            <a:solidFill>
              <a:srgbClr val="5C84B7"/>
            </a:solidFill>
          </a:ln>
        </p:spPr>
        <p:txBody>
          <a:bodyPr vert="horz" wrap="square" lIns="108000" tIns="108000" rIns="108000" bIns="108000" rtlCol="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latin typeface="Twinkl" pitchFamily="2" charset="0"/>
              </a:rPr>
              <a:t>One day, three visitors came by. Abraham encouraged them to stop a while and invited them to eat. While the visitors were eating, they asked Abraham where Sarah was and one of them reminded him of God's promise, "I will come back to see you at this time next year, and Sarah will have a son.” Sarah laughed when she overheard this. It was hard to still have faith because of their old age.</a:t>
            </a:r>
          </a:p>
        </p:txBody>
      </p:sp>
    </p:spTree>
    <p:extLst>
      <p:ext uri="{BB962C8B-B14F-4D97-AF65-F5344CB8AC3E}">
        <p14:creationId xmlns:p14="http://schemas.microsoft.com/office/powerpoint/2010/main" val="20188671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large mountain in the background&#10;&#10;Description automatically generated">
            <a:extLst>
              <a:ext uri="{FF2B5EF4-FFF2-40B4-BE49-F238E27FC236}">
                <a16:creationId xmlns:a16="http://schemas.microsoft.com/office/drawing/2014/main" id="{5F95B0AF-3014-4E5D-BC57-C6E7C8AC859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3971"/>
          <a:stretch/>
        </p:blipFill>
        <p:spPr>
          <a:xfrm>
            <a:off x="503238" y="1515766"/>
            <a:ext cx="8137525" cy="4829474"/>
          </a:xfrm>
          <a:prstGeom prst="rect">
            <a:avLst/>
          </a:prstGeom>
        </p:spPr>
      </p:pic>
      <p:sp>
        <p:nvSpPr>
          <p:cNvPr id="6" name="Title 5"/>
          <p:cNvSpPr>
            <a:spLocks noGrp="1"/>
          </p:cNvSpPr>
          <p:nvPr>
            <p:ph type="title"/>
          </p:nvPr>
        </p:nvSpPr>
        <p:spPr>
          <a:xfrm>
            <a:off x="755649" y="675245"/>
            <a:ext cx="7632701" cy="766378"/>
          </a:xfrm>
        </p:spPr>
        <p:txBody>
          <a:bodyPr>
            <a:noAutofit/>
          </a:bodyPr>
          <a:lstStyle/>
          <a:p>
            <a:r>
              <a:rPr lang="en-GB" sz="3300">
                <a:latin typeface="Twinkl" pitchFamily="2" charset="0"/>
              </a:rPr>
              <a:t>Who Founded Judaism?</a:t>
            </a:r>
            <a:endParaRPr lang="en-GB" sz="3300" dirty="0">
              <a:latin typeface="Twinkl" pitchFamily="2" charset="0"/>
            </a:endParaRPr>
          </a:p>
        </p:txBody>
      </p:sp>
      <p:sp>
        <p:nvSpPr>
          <p:cNvPr id="15" name="Content Placeholder 6">
            <a:extLst>
              <a:ext uri="{FF2B5EF4-FFF2-40B4-BE49-F238E27FC236}">
                <a16:creationId xmlns:a16="http://schemas.microsoft.com/office/drawing/2014/main" id="{0E638D8E-8239-4294-9804-7737B11D4754}"/>
              </a:ext>
            </a:extLst>
          </p:cNvPr>
          <p:cNvSpPr txBox="1">
            <a:spLocks/>
          </p:cNvSpPr>
          <p:nvPr/>
        </p:nvSpPr>
        <p:spPr>
          <a:xfrm>
            <a:off x="4253218" y="1645391"/>
            <a:ext cx="4135129" cy="3337938"/>
          </a:xfrm>
          <a:prstGeom prst="rect">
            <a:avLst/>
          </a:prstGeom>
          <a:solidFill>
            <a:srgbClr val="FDFDFD"/>
          </a:solidFill>
          <a:ln w="28575">
            <a:solidFill>
              <a:srgbClr val="5C84B7"/>
            </a:solidFill>
          </a:ln>
        </p:spPr>
        <p:txBody>
          <a:bodyPr vert="horz" wrap="square" lIns="108000" tIns="108000" rIns="108000" bIns="108000" rtlCol="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latin typeface="Twinkl" pitchFamily="2" charset="0"/>
              </a:rPr>
              <a:t>Abraham and Sarah realised that the man who had told them this was God. Sure enough, as they had been told, a year later Sarah did have a son.</a:t>
            </a:r>
          </a:p>
          <a:p>
            <a:pPr marL="0" indent="0">
              <a:buNone/>
            </a:pPr>
            <a:r>
              <a:rPr lang="en-GB" dirty="0">
                <a:latin typeface="Twinkl" pitchFamily="2" charset="0"/>
              </a:rPr>
              <a:t>They named him Isaac, which means 'he laughs'. Abraham was 100 years old at the time of Isaac's birth and they were both full of joy and knew that everyone would rejoice with them. "God has made laughter for me," said Sarah and they thanked God for the birth of their son.</a:t>
            </a:r>
          </a:p>
        </p:txBody>
      </p:sp>
      <p:pic>
        <p:nvPicPr>
          <p:cNvPr id="4" name="Picture 3" descr="A picture containing person, holding&#10;&#10;Description automatically generated">
            <a:extLst>
              <a:ext uri="{FF2B5EF4-FFF2-40B4-BE49-F238E27FC236}">
                <a16:creationId xmlns:a16="http://schemas.microsoft.com/office/drawing/2014/main" id="{F6CC72C4-2B99-4F68-AE95-3EA64DF131E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6592" y="2474942"/>
            <a:ext cx="3464014" cy="3870296"/>
          </a:xfrm>
          <a:prstGeom prst="rect">
            <a:avLst/>
          </a:prstGeom>
        </p:spPr>
      </p:pic>
    </p:spTree>
    <p:extLst>
      <p:ext uri="{BB962C8B-B14F-4D97-AF65-F5344CB8AC3E}">
        <p14:creationId xmlns:p14="http://schemas.microsoft.com/office/powerpoint/2010/main" val="17862152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large mountain in the background&#10;&#10;Description automatically generated">
            <a:extLst>
              <a:ext uri="{FF2B5EF4-FFF2-40B4-BE49-F238E27FC236}">
                <a16:creationId xmlns:a16="http://schemas.microsoft.com/office/drawing/2014/main" id="{5F95B0AF-3014-4E5D-BC57-C6E7C8AC859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3971"/>
          <a:stretch/>
        </p:blipFill>
        <p:spPr>
          <a:xfrm>
            <a:off x="503238" y="1515766"/>
            <a:ext cx="8137525" cy="4829474"/>
          </a:xfrm>
          <a:prstGeom prst="rect">
            <a:avLst/>
          </a:prstGeom>
        </p:spPr>
      </p:pic>
      <p:sp>
        <p:nvSpPr>
          <p:cNvPr id="6" name="Title 5"/>
          <p:cNvSpPr>
            <a:spLocks noGrp="1"/>
          </p:cNvSpPr>
          <p:nvPr>
            <p:ph type="title"/>
          </p:nvPr>
        </p:nvSpPr>
        <p:spPr>
          <a:xfrm>
            <a:off x="755649" y="675245"/>
            <a:ext cx="7632701" cy="766378"/>
          </a:xfrm>
        </p:spPr>
        <p:txBody>
          <a:bodyPr>
            <a:noAutofit/>
          </a:bodyPr>
          <a:lstStyle/>
          <a:p>
            <a:r>
              <a:rPr lang="en-GB" sz="3300">
                <a:latin typeface="Twinkl" pitchFamily="2" charset="0"/>
              </a:rPr>
              <a:t>Who Founded Judaism?</a:t>
            </a:r>
            <a:endParaRPr lang="en-GB" sz="3300" dirty="0">
              <a:latin typeface="Twinkl" pitchFamily="2" charset="0"/>
            </a:endParaRPr>
          </a:p>
        </p:txBody>
      </p:sp>
      <p:sp>
        <p:nvSpPr>
          <p:cNvPr id="15" name="Content Placeholder 6">
            <a:extLst>
              <a:ext uri="{FF2B5EF4-FFF2-40B4-BE49-F238E27FC236}">
                <a16:creationId xmlns:a16="http://schemas.microsoft.com/office/drawing/2014/main" id="{0E638D8E-8239-4294-9804-7737B11D4754}"/>
              </a:ext>
            </a:extLst>
          </p:cNvPr>
          <p:cNvSpPr txBox="1">
            <a:spLocks/>
          </p:cNvSpPr>
          <p:nvPr/>
        </p:nvSpPr>
        <p:spPr>
          <a:xfrm>
            <a:off x="4253218" y="2165508"/>
            <a:ext cx="4135129" cy="3337938"/>
          </a:xfrm>
          <a:prstGeom prst="rect">
            <a:avLst/>
          </a:prstGeom>
          <a:solidFill>
            <a:srgbClr val="FDFDFD"/>
          </a:solidFill>
          <a:ln w="28575">
            <a:solidFill>
              <a:srgbClr val="5C84B7"/>
            </a:solidFill>
          </a:ln>
        </p:spPr>
        <p:txBody>
          <a:bodyPr vert="horz" wrap="square" lIns="108000" tIns="108000" rIns="108000" bIns="108000" rtlCol="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latin typeface="Twinkl" pitchFamily="2" charset="0"/>
              </a:rPr>
              <a:t>Through the covenant he made with God, Jews believe that he was chosen to make a partnership between God and the Jewish people. They believe that he was the founder of the Jewish faith. Jewish people call him ‘the father of the people’.</a:t>
            </a:r>
          </a:p>
          <a:p>
            <a:pPr marL="0" indent="0">
              <a:buNone/>
            </a:pPr>
            <a:r>
              <a:rPr lang="en-GB" dirty="0">
                <a:latin typeface="Twinkl" pitchFamily="2" charset="0"/>
              </a:rPr>
              <a:t>Although some other people before Abraham had talked about there being one God, Jews believe that Abraham was the first significant person to teach about one God. </a:t>
            </a:r>
          </a:p>
        </p:txBody>
      </p:sp>
      <p:sp>
        <p:nvSpPr>
          <p:cNvPr id="8" name="Content Placeholder 6">
            <a:extLst>
              <a:ext uri="{FF2B5EF4-FFF2-40B4-BE49-F238E27FC236}">
                <a16:creationId xmlns:a16="http://schemas.microsoft.com/office/drawing/2014/main" id="{CB045EBE-6E6E-4733-926A-22F17E622CB0}"/>
              </a:ext>
            </a:extLst>
          </p:cNvPr>
          <p:cNvSpPr>
            <a:spLocks noGrp="1"/>
          </p:cNvSpPr>
          <p:nvPr>
            <p:ph idx="1"/>
          </p:nvPr>
        </p:nvSpPr>
        <p:spPr>
          <a:xfrm>
            <a:off x="503238" y="1516733"/>
            <a:ext cx="8137523" cy="476137"/>
          </a:xfrm>
          <a:solidFill>
            <a:srgbClr val="BACCE0"/>
          </a:solidFill>
        </p:spPr>
        <p:txBody>
          <a:bodyPr wrap="square" lIns="108000" tIns="108000" rIns="108000" bIns="108000">
            <a:spAutoFit/>
          </a:bodyPr>
          <a:lstStyle/>
          <a:p>
            <a:pPr marL="0" indent="0" algn="ctr">
              <a:buNone/>
            </a:pPr>
            <a:r>
              <a:rPr lang="en-GB" dirty="0">
                <a:latin typeface="Twinkl" pitchFamily="2" charset="0"/>
              </a:rPr>
              <a:t>Abraham is important to Jewish people.</a:t>
            </a:r>
          </a:p>
        </p:txBody>
      </p:sp>
      <p:pic>
        <p:nvPicPr>
          <p:cNvPr id="9" name="Picture 8" descr="A picture containing shirt, tattoo&#10;&#10;Description automatically generated">
            <a:extLst>
              <a:ext uri="{FF2B5EF4-FFF2-40B4-BE49-F238E27FC236}">
                <a16:creationId xmlns:a16="http://schemas.microsoft.com/office/drawing/2014/main" id="{BF3B5C3D-AEFC-4224-975D-BEC318A8F7B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3035" y="2474752"/>
            <a:ext cx="3022665" cy="3870486"/>
          </a:xfrm>
          <a:prstGeom prst="rect">
            <a:avLst/>
          </a:prstGeom>
        </p:spPr>
      </p:pic>
    </p:spTree>
    <p:extLst>
      <p:ext uri="{BB962C8B-B14F-4D97-AF65-F5344CB8AC3E}">
        <p14:creationId xmlns:p14="http://schemas.microsoft.com/office/powerpoint/2010/main" val="29120293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A large mountain in the background&#10;&#10;Description automatically generated">
            <a:extLst>
              <a:ext uri="{FF2B5EF4-FFF2-40B4-BE49-F238E27FC236}">
                <a16:creationId xmlns:a16="http://schemas.microsoft.com/office/drawing/2014/main" id="{193DF2F9-6609-4089-9883-C70118636E0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3971"/>
          <a:stretch/>
        </p:blipFill>
        <p:spPr>
          <a:xfrm>
            <a:off x="503238" y="1515766"/>
            <a:ext cx="8137525" cy="4829474"/>
          </a:xfrm>
          <a:prstGeom prst="rect">
            <a:avLst/>
          </a:prstGeom>
        </p:spPr>
      </p:pic>
      <p:sp>
        <p:nvSpPr>
          <p:cNvPr id="6" name="Title 5"/>
          <p:cNvSpPr>
            <a:spLocks noGrp="1"/>
          </p:cNvSpPr>
          <p:nvPr>
            <p:ph type="title"/>
          </p:nvPr>
        </p:nvSpPr>
        <p:spPr>
          <a:xfrm>
            <a:off x="755649" y="675245"/>
            <a:ext cx="7632701" cy="766378"/>
          </a:xfrm>
        </p:spPr>
        <p:txBody>
          <a:bodyPr>
            <a:noAutofit/>
          </a:bodyPr>
          <a:lstStyle/>
          <a:p>
            <a:r>
              <a:rPr lang="en-GB" sz="3300" dirty="0">
                <a:latin typeface="Twinkl" pitchFamily="2" charset="0"/>
              </a:rPr>
              <a:t>Retell the Story</a:t>
            </a:r>
          </a:p>
        </p:txBody>
      </p:sp>
      <p:sp>
        <p:nvSpPr>
          <p:cNvPr id="7" name="Content Placeholder 6"/>
          <p:cNvSpPr>
            <a:spLocks noGrp="1"/>
          </p:cNvSpPr>
          <p:nvPr>
            <p:ph idx="1"/>
          </p:nvPr>
        </p:nvSpPr>
        <p:spPr>
          <a:xfrm>
            <a:off x="503238" y="1515765"/>
            <a:ext cx="8137523" cy="779574"/>
          </a:xfrm>
          <a:solidFill>
            <a:srgbClr val="BACCE0"/>
          </a:solidFill>
        </p:spPr>
        <p:txBody>
          <a:bodyPr wrap="square" lIns="108000" tIns="108000" rIns="108000" bIns="108000">
            <a:spAutoFit/>
          </a:bodyPr>
          <a:lstStyle/>
          <a:p>
            <a:pPr marL="0" indent="0" algn="ctr">
              <a:lnSpc>
                <a:spcPct val="100000"/>
              </a:lnSpc>
              <a:buNone/>
            </a:pPr>
            <a:r>
              <a:rPr lang="en-GB" dirty="0">
                <a:latin typeface="Twinkl" pitchFamily="2" charset="0"/>
              </a:rPr>
              <a:t>Work in pairs. Use the </a:t>
            </a:r>
            <a:r>
              <a:rPr lang="en-GB" b="1" dirty="0">
                <a:latin typeface="Twinkl" pitchFamily="2" charset="0"/>
              </a:rPr>
              <a:t>Retelling the Story Activity Sheet </a:t>
            </a:r>
            <a:r>
              <a:rPr lang="en-GB" dirty="0">
                <a:latin typeface="Twinkl" pitchFamily="2" charset="0"/>
              </a:rPr>
              <a:t>to work together </a:t>
            </a:r>
            <a:br>
              <a:rPr lang="en-GB" dirty="0">
                <a:latin typeface="Twinkl" pitchFamily="2" charset="0"/>
              </a:rPr>
            </a:br>
            <a:r>
              <a:rPr lang="en-GB" dirty="0">
                <a:latin typeface="Twinkl" pitchFamily="2" charset="0"/>
              </a:rPr>
              <a:t>to retell the story of the covenant between Abraham and God.</a:t>
            </a:r>
          </a:p>
        </p:txBody>
      </p:sp>
      <p:pic>
        <p:nvPicPr>
          <p:cNvPr id="15" name="Group Work"/>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68000" y="615600"/>
            <a:ext cx="864000" cy="864000"/>
          </a:xfrm>
          <a:prstGeom prst="rect">
            <a:avLst/>
          </a:prstGeom>
        </p:spPr>
      </p:pic>
      <p:pic>
        <p:nvPicPr>
          <p:cNvPr id="3" name="Picture 2" descr="A picture containing text&#10;&#10;Description automatically generated">
            <a:extLst>
              <a:ext uri="{FF2B5EF4-FFF2-40B4-BE49-F238E27FC236}">
                <a16:creationId xmlns:a16="http://schemas.microsoft.com/office/drawing/2014/main" id="{6BE85168-72B6-4826-B07E-E9FD5A12149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48325" y="2499919"/>
            <a:ext cx="2540025" cy="3592906"/>
          </a:xfrm>
          <a:prstGeom prst="rect">
            <a:avLst/>
          </a:prstGeom>
          <a:effectLst>
            <a:outerShdw blurRad="63500" sx="102000" sy="102000" algn="ctr" rotWithShape="0">
              <a:prstClr val="black">
                <a:alpha val="40000"/>
              </a:prstClr>
            </a:outerShdw>
          </a:effectLst>
        </p:spPr>
      </p:pic>
      <p:pic>
        <p:nvPicPr>
          <p:cNvPr id="4" name="Picture 3" descr="A picture containing text&#10;&#10;Description automatically generated">
            <a:extLst>
              <a:ext uri="{FF2B5EF4-FFF2-40B4-BE49-F238E27FC236}">
                <a16:creationId xmlns:a16="http://schemas.microsoft.com/office/drawing/2014/main" id="{6E252186-C591-4B2C-90E1-7FFA59140003}"/>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6397" t="2080" r="6397" b="78979"/>
          <a:stretch/>
        </p:blipFill>
        <p:spPr>
          <a:xfrm rot="206199">
            <a:off x="3024464" y="2611764"/>
            <a:ext cx="2550254" cy="783530"/>
          </a:xfrm>
          <a:prstGeom prst="rect">
            <a:avLst/>
          </a:prstGeom>
          <a:effectLst>
            <a:outerShdw blurRad="63500" sx="102000" sy="102000" algn="ctr" rotWithShape="0">
              <a:prstClr val="black">
                <a:alpha val="40000"/>
              </a:prstClr>
            </a:outerShdw>
          </a:effectLst>
        </p:spPr>
      </p:pic>
      <p:pic>
        <p:nvPicPr>
          <p:cNvPr id="11" name="Picture 10" descr="A picture containing text&#10;&#10;Description automatically generated">
            <a:extLst>
              <a:ext uri="{FF2B5EF4-FFF2-40B4-BE49-F238E27FC236}">
                <a16:creationId xmlns:a16="http://schemas.microsoft.com/office/drawing/2014/main" id="{BDD0A2C2-75E0-41E7-860D-3592837B8060}"/>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6018" t="21081" r="6193" b="59693"/>
          <a:stretch/>
        </p:blipFill>
        <p:spPr>
          <a:xfrm>
            <a:off x="3003273" y="3740296"/>
            <a:ext cx="2592639" cy="803187"/>
          </a:xfrm>
          <a:prstGeom prst="rect">
            <a:avLst/>
          </a:prstGeom>
          <a:effectLst>
            <a:outerShdw blurRad="63500" sx="102000" sy="102000" algn="ctr" rotWithShape="0">
              <a:prstClr val="black">
                <a:alpha val="40000"/>
              </a:prstClr>
            </a:outerShdw>
          </a:effectLst>
        </p:spPr>
      </p:pic>
      <p:pic>
        <p:nvPicPr>
          <p:cNvPr id="14" name="Picture 13" descr="A picture containing text&#10;&#10;Description automatically generated">
            <a:extLst>
              <a:ext uri="{FF2B5EF4-FFF2-40B4-BE49-F238E27FC236}">
                <a16:creationId xmlns:a16="http://schemas.microsoft.com/office/drawing/2014/main" id="{3055F77F-1313-4119-88A7-7D204E9D498F}"/>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6105" t="40348" r="6105" b="40426"/>
          <a:stretch/>
        </p:blipFill>
        <p:spPr>
          <a:xfrm rot="168562">
            <a:off x="3021397" y="4940640"/>
            <a:ext cx="2592639" cy="803187"/>
          </a:xfrm>
          <a:prstGeom prst="rect">
            <a:avLst/>
          </a:prstGeom>
          <a:effectLst>
            <a:outerShdw blurRad="63500" sx="102000" sy="102000" algn="ctr" rotWithShape="0">
              <a:prstClr val="black">
                <a:alpha val="40000"/>
              </a:prstClr>
            </a:outerShdw>
          </a:effectLst>
        </p:spPr>
      </p:pic>
      <p:pic>
        <p:nvPicPr>
          <p:cNvPr id="13" name="Picture 12">
            <a:extLst>
              <a:ext uri="{FF2B5EF4-FFF2-40B4-BE49-F238E27FC236}">
                <a16:creationId xmlns:a16="http://schemas.microsoft.com/office/drawing/2014/main" id="{93CACE5B-5C2D-4FE7-BBD5-59784715A02F}"/>
              </a:ext>
            </a:extLst>
          </p:cNvPr>
          <p:cNvPicPr>
            <a:picLocks noChangeAspect="1"/>
          </p:cNvPicPr>
          <p:nvPr/>
        </p:nvPicPr>
        <p:blipFill rotWithShape="1">
          <a:blip r:embed="rId8">
            <a:extLst>
              <a:ext uri="{28A0092B-C50C-407E-A947-70E740481C1C}">
                <a14:useLocalDpi xmlns:a14="http://schemas.microsoft.com/office/drawing/2010/main" val="0"/>
              </a:ext>
            </a:extLst>
          </a:blip>
          <a:srcRect b="42192"/>
          <a:stretch/>
        </p:blipFill>
        <p:spPr>
          <a:xfrm>
            <a:off x="711260" y="2678345"/>
            <a:ext cx="3265122" cy="3666894"/>
          </a:xfrm>
          <a:prstGeom prst="rect">
            <a:avLst/>
          </a:prstGeom>
        </p:spPr>
      </p:pic>
    </p:spTree>
    <p:extLst>
      <p:ext uri="{BB962C8B-B14F-4D97-AF65-F5344CB8AC3E}">
        <p14:creationId xmlns:p14="http://schemas.microsoft.com/office/powerpoint/2010/main" val="35692071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A large mountain in the background&#10;&#10;Description automatically generated">
            <a:extLst>
              <a:ext uri="{FF2B5EF4-FFF2-40B4-BE49-F238E27FC236}">
                <a16:creationId xmlns:a16="http://schemas.microsoft.com/office/drawing/2014/main" id="{193DF2F9-6609-4089-9883-C70118636E0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3971"/>
          <a:stretch/>
        </p:blipFill>
        <p:spPr>
          <a:xfrm>
            <a:off x="503238" y="1515766"/>
            <a:ext cx="8137525" cy="4829474"/>
          </a:xfrm>
          <a:prstGeom prst="rect">
            <a:avLst/>
          </a:prstGeom>
        </p:spPr>
      </p:pic>
      <p:sp>
        <p:nvSpPr>
          <p:cNvPr id="6" name="Title 5"/>
          <p:cNvSpPr>
            <a:spLocks noGrp="1"/>
          </p:cNvSpPr>
          <p:nvPr>
            <p:ph type="title"/>
          </p:nvPr>
        </p:nvSpPr>
        <p:spPr>
          <a:xfrm>
            <a:off x="755649" y="675245"/>
            <a:ext cx="7632701" cy="766378"/>
          </a:xfrm>
        </p:spPr>
        <p:txBody>
          <a:bodyPr>
            <a:noAutofit/>
          </a:bodyPr>
          <a:lstStyle/>
          <a:p>
            <a:r>
              <a:rPr lang="en-GB" sz="3300" dirty="0">
                <a:latin typeface="Twinkl" pitchFamily="2" charset="0"/>
              </a:rPr>
              <a:t>Reflect</a:t>
            </a:r>
          </a:p>
        </p:txBody>
      </p:sp>
      <p:pic>
        <p:nvPicPr>
          <p:cNvPr id="9" name="Whole Class">
            <a:extLst>
              <a:ext uri="{FF2B5EF4-FFF2-40B4-BE49-F238E27FC236}">
                <a16:creationId xmlns:a16="http://schemas.microsoft.com/office/drawing/2014/main" id="{2352BA19-F26C-4298-92ED-CCCF2E8B5E8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sp>
        <p:nvSpPr>
          <p:cNvPr id="10" name="Content Placeholder 6">
            <a:extLst>
              <a:ext uri="{FF2B5EF4-FFF2-40B4-BE49-F238E27FC236}">
                <a16:creationId xmlns:a16="http://schemas.microsoft.com/office/drawing/2014/main" id="{21A72FC8-5D4C-4B4E-A874-8DBBC411E5B3}"/>
              </a:ext>
            </a:extLst>
          </p:cNvPr>
          <p:cNvSpPr txBox="1">
            <a:spLocks/>
          </p:cNvSpPr>
          <p:nvPr/>
        </p:nvSpPr>
        <p:spPr>
          <a:xfrm>
            <a:off x="755650" y="1737670"/>
            <a:ext cx="7632697" cy="467408"/>
          </a:xfrm>
          <a:prstGeom prst="rect">
            <a:avLst/>
          </a:prstGeom>
          <a:solidFill>
            <a:srgbClr val="FDFDFD"/>
          </a:solidFill>
          <a:ln w="28575">
            <a:solidFill>
              <a:srgbClr val="5C84B7"/>
            </a:solidFill>
          </a:ln>
        </p:spPr>
        <p:txBody>
          <a:bodyPr vert="horz" wrap="square" lIns="108000" tIns="108000" rIns="108000" bIns="108000" rtlCol="0" anchor="ctr">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latin typeface="Twinkl" pitchFamily="2" charset="0"/>
              </a:rPr>
              <a:t>What other questions did you think of that you would like to ask Sarah?</a:t>
            </a:r>
          </a:p>
        </p:txBody>
      </p:sp>
      <p:sp>
        <p:nvSpPr>
          <p:cNvPr id="11" name="Content Placeholder 6">
            <a:extLst>
              <a:ext uri="{FF2B5EF4-FFF2-40B4-BE49-F238E27FC236}">
                <a16:creationId xmlns:a16="http://schemas.microsoft.com/office/drawing/2014/main" id="{78995C50-150A-41E6-B67A-0D18BC40F5E4}"/>
              </a:ext>
            </a:extLst>
          </p:cNvPr>
          <p:cNvSpPr txBox="1">
            <a:spLocks/>
          </p:cNvSpPr>
          <p:nvPr/>
        </p:nvSpPr>
        <p:spPr>
          <a:xfrm>
            <a:off x="755653" y="2444566"/>
            <a:ext cx="7632697" cy="467408"/>
          </a:xfrm>
          <a:prstGeom prst="rect">
            <a:avLst/>
          </a:prstGeom>
          <a:solidFill>
            <a:srgbClr val="FDFDFD"/>
          </a:solidFill>
          <a:ln w="28575">
            <a:solidFill>
              <a:srgbClr val="5C84B7"/>
            </a:solidFill>
          </a:ln>
        </p:spPr>
        <p:txBody>
          <a:bodyPr vert="horz" wrap="square" lIns="108000" tIns="108000" rIns="108000" bIns="108000" rtlCol="0" anchor="ctr">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latin typeface="Twinkl" pitchFamily="2" charset="0"/>
              </a:rPr>
              <a:t>Do you have any questions that you would like to ask Abraham?</a:t>
            </a:r>
          </a:p>
        </p:txBody>
      </p:sp>
      <p:sp>
        <p:nvSpPr>
          <p:cNvPr id="13" name="Content Placeholder 6">
            <a:extLst>
              <a:ext uri="{FF2B5EF4-FFF2-40B4-BE49-F238E27FC236}">
                <a16:creationId xmlns:a16="http://schemas.microsoft.com/office/drawing/2014/main" id="{9D1ACE31-D38D-463C-AA30-669839B5F500}"/>
              </a:ext>
            </a:extLst>
          </p:cNvPr>
          <p:cNvSpPr txBox="1">
            <a:spLocks/>
          </p:cNvSpPr>
          <p:nvPr/>
        </p:nvSpPr>
        <p:spPr>
          <a:xfrm>
            <a:off x="755653" y="3179598"/>
            <a:ext cx="4948861" cy="966006"/>
          </a:xfrm>
          <a:prstGeom prst="rect">
            <a:avLst/>
          </a:prstGeom>
          <a:solidFill>
            <a:srgbClr val="FDFDFD"/>
          </a:solidFill>
          <a:ln w="28575">
            <a:solidFill>
              <a:srgbClr val="5C84B7"/>
            </a:solidFill>
          </a:ln>
        </p:spPr>
        <p:txBody>
          <a:bodyPr vert="horz" wrap="square" lIns="108000" tIns="108000" rIns="108000" bIns="108000" rtlCol="0" anchor="ctr">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latin typeface="Twinkl" pitchFamily="2" charset="0"/>
              </a:rPr>
              <a:t>What qualities do you think Abraham might have had that Jewish people believe made God choose him to be 'the father of the people'?</a:t>
            </a:r>
          </a:p>
        </p:txBody>
      </p:sp>
      <p:pic>
        <p:nvPicPr>
          <p:cNvPr id="3" name="Picture 2" descr="A close up of a mans face&#10;&#10;Description automatically generated">
            <a:extLst>
              <a:ext uri="{FF2B5EF4-FFF2-40B4-BE49-F238E27FC236}">
                <a16:creationId xmlns:a16="http://schemas.microsoft.com/office/drawing/2014/main" id="{D2892AEE-7C96-4B90-8DD7-8F069C5954E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87069" y="3312004"/>
            <a:ext cx="2943226" cy="3033233"/>
          </a:xfrm>
          <a:prstGeom prst="rect">
            <a:avLst/>
          </a:prstGeom>
        </p:spPr>
      </p:pic>
    </p:spTree>
    <p:extLst>
      <p:ext uri="{BB962C8B-B14F-4D97-AF65-F5344CB8AC3E}">
        <p14:creationId xmlns:p14="http://schemas.microsoft.com/office/powerpoint/2010/main" val="6005204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Aim</a:t>
            </a:r>
          </a:p>
        </p:txBody>
      </p:sp>
      <p:sp>
        <p:nvSpPr>
          <p:cNvPr id="16" name="Content Placeholder 15"/>
          <p:cNvSpPr>
            <a:spLocks noGrp="1"/>
          </p:cNvSpPr>
          <p:nvPr>
            <p:ph idx="1"/>
          </p:nvPr>
        </p:nvSpPr>
        <p:spPr>
          <a:xfrm>
            <a:off x="628650" y="1127760"/>
            <a:ext cx="7886700" cy="1409700"/>
          </a:xfrm>
        </p:spPr>
        <p:txBody>
          <a:bodyPr>
            <a:normAutofit/>
          </a:bodyPr>
          <a:lstStyle/>
          <a:p>
            <a:r>
              <a:rPr lang="en-GB" dirty="0">
                <a:latin typeface="Twinkl" pitchFamily="2" charset="0"/>
              </a:rPr>
              <a:t>To understand who founded Judaism and where.</a:t>
            </a:r>
          </a:p>
        </p:txBody>
      </p:sp>
      <p:sp>
        <p:nvSpPr>
          <p:cNvPr id="20" name="Content Placeholder 15"/>
          <p:cNvSpPr txBox="1">
            <a:spLocks/>
          </p:cNvSpPr>
          <p:nvPr/>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2" charset="0"/>
              </a:rPr>
              <a:t>I can explain how Abraham founded Judaism.</a:t>
            </a:r>
          </a:p>
          <a:p>
            <a:r>
              <a:rPr lang="en-GB" dirty="0">
                <a:latin typeface="Twinkl" pitchFamily="2" charset="0"/>
              </a:rPr>
              <a:t>I can locate where Judaism was founded.</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15600"/>
            <a:ext cx="864000" cy="864000"/>
          </a:xfrm>
          <a:prstGeom prst="rect">
            <a:avLst/>
          </a:prstGeom>
        </p:spPr>
      </p:pic>
    </p:spTree>
    <p:extLst>
      <p:ext uri="{BB962C8B-B14F-4D97-AF65-F5344CB8AC3E}">
        <p14:creationId xmlns:p14="http://schemas.microsoft.com/office/powerpoint/2010/main" val="25212163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7428757"/>
      </p:ext>
    </p:extLst>
  </p:cSld>
  <p:clrMapOvr>
    <a:masterClrMapping/>
  </p:clrMapOvr>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1127</TotalTime>
  <Words>949</Words>
  <Application>Microsoft Office PowerPoint</Application>
  <PresentationFormat>On-screen Show (4:3)</PresentationFormat>
  <Paragraphs>80</Paragraphs>
  <Slides>18</Slides>
  <Notes>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18</vt:i4>
      </vt:variant>
    </vt:vector>
  </HeadingPairs>
  <TitlesOfParts>
    <vt:vector size="26" baseType="lpstr">
      <vt:lpstr>Sassoon Infant Md</vt:lpstr>
      <vt:lpstr>Roboto</vt:lpstr>
      <vt:lpstr>Arial</vt:lpstr>
      <vt:lpstr>BPreplay</vt:lpstr>
      <vt:lpstr>Twinkl</vt:lpstr>
      <vt:lpstr>Sassoon Infant Rg</vt:lpstr>
      <vt:lpstr>Calibri</vt:lpstr>
      <vt:lpstr>Office Theme</vt:lpstr>
      <vt:lpstr>PowerPoint Presentation</vt:lpstr>
      <vt:lpstr>PowerPoint Presentation</vt:lpstr>
      <vt:lpstr>PowerPoint Presentation</vt:lpstr>
      <vt:lpstr>Religions of the World</vt:lpstr>
      <vt:lpstr>Where Was Judaism Founded?</vt:lpstr>
      <vt:lpstr>Where Was Judaism Founded?</vt:lpstr>
      <vt:lpstr>Who Founded Judaism?</vt:lpstr>
      <vt:lpstr>Who Founded Judaism?</vt:lpstr>
      <vt:lpstr>Who Founded Judaism?</vt:lpstr>
      <vt:lpstr>Who Founded Judaism?</vt:lpstr>
      <vt:lpstr>Who Founded Judaism?</vt:lpstr>
      <vt:lpstr>Who Founded Judaism?</vt:lpstr>
      <vt:lpstr>Who Founded Judaism?</vt:lpstr>
      <vt:lpstr>Who Founded Judaism?</vt:lpstr>
      <vt:lpstr>Retell the Story</vt:lpstr>
      <vt:lpstr>Reflect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Janine Nayler</cp:lastModifiedBy>
  <cp:revision>97</cp:revision>
  <dcterms:created xsi:type="dcterms:W3CDTF">2014-10-01T16:09:27Z</dcterms:created>
  <dcterms:modified xsi:type="dcterms:W3CDTF">2021-06-14T11:18:36Z</dcterms:modified>
</cp:coreProperties>
</file>