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71" r:id="rId3"/>
    <p:sldId id="272" r:id="rId4"/>
    <p:sldId id="274" r:id="rId5"/>
    <p:sldId id="273" r:id="rId6"/>
    <p:sldId id="275" r:id="rId7"/>
    <p:sldId id="276" r:id="rId8"/>
    <p:sldId id="277" r:id="rId9"/>
    <p:sldId id="278" r:id="rId10"/>
    <p:sldId id="279" r:id="rId11"/>
    <p:sldId id="280" r:id="rId12"/>
    <p:sldId id="282" r:id="rId13"/>
    <p:sldId id="283" r:id="rId14"/>
    <p:sldId id="281"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Lst>
  <p:defaultTextStyle>
    <a:defPPr>
      <a:defRPr lang="en-US"/>
    </a:defPPr>
    <a:lvl1pPr algn="l" rtl="0" eaLnBrk="0" fontAlgn="base" hangingPunct="0">
      <a:spcBef>
        <a:spcPct val="0"/>
      </a:spcBef>
      <a:spcAft>
        <a:spcPct val="0"/>
      </a:spcAft>
      <a:defRPr kern="1200">
        <a:solidFill>
          <a:schemeClr val="tx1"/>
        </a:solidFill>
        <a:latin typeface="Twinkl"/>
        <a:ea typeface="+mn-ea"/>
        <a:cs typeface="+mn-cs"/>
      </a:defRPr>
    </a:lvl1pPr>
    <a:lvl2pPr marL="457200" algn="l" rtl="0" eaLnBrk="0" fontAlgn="base" hangingPunct="0">
      <a:spcBef>
        <a:spcPct val="0"/>
      </a:spcBef>
      <a:spcAft>
        <a:spcPct val="0"/>
      </a:spcAft>
      <a:defRPr kern="1200">
        <a:solidFill>
          <a:schemeClr val="tx1"/>
        </a:solidFill>
        <a:latin typeface="Twinkl"/>
        <a:ea typeface="+mn-ea"/>
        <a:cs typeface="+mn-cs"/>
      </a:defRPr>
    </a:lvl2pPr>
    <a:lvl3pPr marL="914400" algn="l" rtl="0" eaLnBrk="0" fontAlgn="base" hangingPunct="0">
      <a:spcBef>
        <a:spcPct val="0"/>
      </a:spcBef>
      <a:spcAft>
        <a:spcPct val="0"/>
      </a:spcAft>
      <a:defRPr kern="1200">
        <a:solidFill>
          <a:schemeClr val="tx1"/>
        </a:solidFill>
        <a:latin typeface="Twinkl"/>
        <a:ea typeface="+mn-ea"/>
        <a:cs typeface="+mn-cs"/>
      </a:defRPr>
    </a:lvl3pPr>
    <a:lvl4pPr marL="1371600" algn="l" rtl="0" eaLnBrk="0" fontAlgn="base" hangingPunct="0">
      <a:spcBef>
        <a:spcPct val="0"/>
      </a:spcBef>
      <a:spcAft>
        <a:spcPct val="0"/>
      </a:spcAft>
      <a:defRPr kern="1200">
        <a:solidFill>
          <a:schemeClr val="tx1"/>
        </a:solidFill>
        <a:latin typeface="Twinkl"/>
        <a:ea typeface="+mn-ea"/>
        <a:cs typeface="+mn-cs"/>
      </a:defRPr>
    </a:lvl4pPr>
    <a:lvl5pPr marL="1828800" algn="l" rtl="0" eaLnBrk="0" fontAlgn="base" hangingPunct="0">
      <a:spcBef>
        <a:spcPct val="0"/>
      </a:spcBef>
      <a:spcAft>
        <a:spcPct val="0"/>
      </a:spcAft>
      <a:defRPr kern="1200">
        <a:solidFill>
          <a:schemeClr val="tx1"/>
        </a:solidFill>
        <a:latin typeface="Twinkl"/>
        <a:ea typeface="+mn-ea"/>
        <a:cs typeface="+mn-cs"/>
      </a:defRPr>
    </a:lvl5pPr>
    <a:lvl6pPr marL="2286000" algn="l" defTabSz="914400" rtl="0" eaLnBrk="1" latinLnBrk="0" hangingPunct="1">
      <a:defRPr kern="1200">
        <a:solidFill>
          <a:schemeClr val="tx1"/>
        </a:solidFill>
        <a:latin typeface="Twinkl"/>
        <a:ea typeface="+mn-ea"/>
        <a:cs typeface="+mn-cs"/>
      </a:defRPr>
    </a:lvl6pPr>
    <a:lvl7pPr marL="2743200" algn="l" defTabSz="914400" rtl="0" eaLnBrk="1" latinLnBrk="0" hangingPunct="1">
      <a:defRPr kern="1200">
        <a:solidFill>
          <a:schemeClr val="tx1"/>
        </a:solidFill>
        <a:latin typeface="Twinkl"/>
        <a:ea typeface="+mn-ea"/>
        <a:cs typeface="+mn-cs"/>
      </a:defRPr>
    </a:lvl7pPr>
    <a:lvl8pPr marL="3200400" algn="l" defTabSz="914400" rtl="0" eaLnBrk="1" latinLnBrk="0" hangingPunct="1">
      <a:defRPr kern="1200">
        <a:solidFill>
          <a:schemeClr val="tx1"/>
        </a:solidFill>
        <a:latin typeface="Twinkl"/>
        <a:ea typeface="+mn-ea"/>
        <a:cs typeface="+mn-cs"/>
      </a:defRPr>
    </a:lvl8pPr>
    <a:lvl9pPr marL="3657600" algn="l" defTabSz="914400" rtl="0" eaLnBrk="1" latinLnBrk="0" hangingPunct="1">
      <a:defRPr kern="1200">
        <a:solidFill>
          <a:schemeClr val="tx1"/>
        </a:solidFill>
        <a:latin typeface="Twinkl"/>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52">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28A"/>
    <a:srgbClr val="EE6969"/>
    <a:srgbClr val="D0B95F"/>
    <a:srgbClr val="18A0DB"/>
    <a:srgbClr val="BC0105"/>
    <a:srgbClr val="4DB1E3"/>
    <a:srgbClr val="DE1E5A"/>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115" d="100"/>
          <a:sy n="115" d="100"/>
        </p:scale>
        <p:origin x="1350" y="108"/>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3350885-A5B0-47E5-BBF9-16AEE27F9E79}" type="datetimeFigureOut">
              <a:rPr lang="en-GB"/>
              <a:pPr>
                <a:defRPr/>
              </a:pPr>
              <a:t>08/02/2021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31AB1C6-FEC1-4E49-8B5C-21250BCEE4AB}"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F08A7C5-2FDA-4F7E-8611-CC2C41E60083}" type="datetimeFigureOut">
              <a:rPr lang="en-GB"/>
              <a:pPr>
                <a:defRPr/>
              </a:pPr>
              <a:t>08/02/2021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61D5FE9-FDCD-4E1A-978B-DC6DDCF635C1}"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3667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2909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3672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3954090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235300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a:defRPr>
      </a:lvl2pPr>
      <a:lvl3pPr algn="l" rtl="0" eaLnBrk="0" fontAlgn="base" hangingPunct="0">
        <a:lnSpc>
          <a:spcPct val="90000"/>
        </a:lnSpc>
        <a:spcBef>
          <a:spcPct val="0"/>
        </a:spcBef>
        <a:spcAft>
          <a:spcPct val="0"/>
        </a:spcAft>
        <a:defRPr sz="4000" b="1">
          <a:solidFill>
            <a:srgbClr val="1C1C1C"/>
          </a:solidFill>
          <a:latin typeface="Twinkl"/>
        </a:defRPr>
      </a:lvl3pPr>
      <a:lvl4pPr algn="l" rtl="0" eaLnBrk="0" fontAlgn="base" hangingPunct="0">
        <a:lnSpc>
          <a:spcPct val="90000"/>
        </a:lnSpc>
        <a:spcBef>
          <a:spcPct val="0"/>
        </a:spcBef>
        <a:spcAft>
          <a:spcPct val="0"/>
        </a:spcAft>
        <a:defRPr sz="4000" b="1">
          <a:solidFill>
            <a:srgbClr val="1C1C1C"/>
          </a:solidFill>
          <a:latin typeface="Twinkl"/>
        </a:defRPr>
      </a:lvl4pPr>
      <a:lvl5pPr algn="l" rtl="0" eaLnBrk="0" fontAlgn="base" hangingPunct="0">
        <a:lnSpc>
          <a:spcPct val="90000"/>
        </a:lnSpc>
        <a:spcBef>
          <a:spcPct val="0"/>
        </a:spcBef>
        <a:spcAft>
          <a:spcPct val="0"/>
        </a:spcAft>
        <a:defRPr sz="4000" b="1">
          <a:solidFill>
            <a:srgbClr val="1C1C1C"/>
          </a:solidFill>
          <a:latin typeface="Twinkl"/>
        </a:defRPr>
      </a:lvl5pPr>
      <a:lvl6pPr marL="457200" algn="l" rtl="0" fontAlgn="base">
        <a:lnSpc>
          <a:spcPct val="90000"/>
        </a:lnSpc>
        <a:spcBef>
          <a:spcPct val="0"/>
        </a:spcBef>
        <a:spcAft>
          <a:spcPct val="0"/>
        </a:spcAft>
        <a:defRPr sz="4000" b="1">
          <a:solidFill>
            <a:srgbClr val="1C1C1C"/>
          </a:solidFill>
          <a:latin typeface="Twinkl"/>
        </a:defRPr>
      </a:lvl6pPr>
      <a:lvl7pPr marL="914400" algn="l" rtl="0" fontAlgn="base">
        <a:lnSpc>
          <a:spcPct val="90000"/>
        </a:lnSpc>
        <a:spcBef>
          <a:spcPct val="0"/>
        </a:spcBef>
        <a:spcAft>
          <a:spcPct val="0"/>
        </a:spcAft>
        <a:defRPr sz="4000" b="1">
          <a:solidFill>
            <a:srgbClr val="1C1C1C"/>
          </a:solidFill>
          <a:latin typeface="Twinkl"/>
        </a:defRPr>
      </a:lvl7pPr>
      <a:lvl8pPr marL="1371600" algn="l" rtl="0" fontAlgn="base">
        <a:lnSpc>
          <a:spcPct val="90000"/>
        </a:lnSpc>
        <a:spcBef>
          <a:spcPct val="0"/>
        </a:spcBef>
        <a:spcAft>
          <a:spcPct val="0"/>
        </a:spcAft>
        <a:defRPr sz="4000" b="1">
          <a:solidFill>
            <a:srgbClr val="1C1C1C"/>
          </a:solidFill>
          <a:latin typeface="Twinkl"/>
        </a:defRPr>
      </a:lvl8pPr>
      <a:lvl9pPr marL="1828800" algn="l" rtl="0" fontAlgn="base">
        <a:lnSpc>
          <a:spcPct val="90000"/>
        </a:lnSpc>
        <a:spcBef>
          <a:spcPct val="0"/>
        </a:spcBef>
        <a:spcAft>
          <a:spcPct val="0"/>
        </a:spcAft>
        <a:defRPr sz="4000" b="1">
          <a:solidFill>
            <a:srgbClr val="1C1C1C"/>
          </a:solidFill>
          <a:latin typeface="Twinkl"/>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9"/>
          <p:cNvPicPr>
            <a:picLocks noChangeAspect="1"/>
          </p:cNvPicPr>
          <p:nvPr/>
        </p:nvPicPr>
        <p:blipFill>
          <a:blip r:embed="rId2">
            <a:extLst>
              <a:ext uri="{28A0092B-C50C-407E-A947-70E740481C1C}">
                <a14:useLocalDpi xmlns:a14="http://schemas.microsoft.com/office/drawing/2010/main" val="0"/>
              </a:ext>
            </a:extLst>
          </a:blip>
          <a:srcRect l="3059" t="185" r="3065" b="890"/>
          <a:stretch>
            <a:fillRect/>
          </a:stretch>
        </p:blipFill>
        <p:spPr bwMode="auto">
          <a:xfrm>
            <a:off x="0" y="0"/>
            <a:ext cx="9144000" cy="694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755650" y="4905375"/>
            <a:ext cx="76327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 long time ago, in China, the Jade Emperor decided that there should be a way to measure time. He told the animals they were to compete in a race. The first twelve animals would be rewarded by having a year named after them.</a:t>
            </a:r>
          </a:p>
        </p:txBody>
      </p:sp>
      <p:pic>
        <p:nvPicPr>
          <p:cNvPr id="922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9"/>
          <p:cNvPicPr>
            <a:picLocks noChangeAspect="1"/>
          </p:cNvPicPr>
          <p:nvPr/>
        </p:nvPicPr>
        <p:blipFill>
          <a:blip r:embed="rId2">
            <a:extLst>
              <a:ext uri="{28A0092B-C50C-407E-A947-70E740481C1C}">
                <a14:useLocalDpi xmlns:a14="http://schemas.microsoft.com/office/drawing/2010/main" val="0"/>
              </a:ext>
            </a:extLst>
          </a:blip>
          <a:srcRect l="9389" t="137" r="6123" b="2"/>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On the day of the race, all the animals lined up beside the river. The rat and the cat, who were good friends were worried as they were not very good at swimming. They asked the ox if he would carry them across on his back.</a:t>
            </a:r>
          </a:p>
        </p:txBody>
      </p:sp>
      <p:pic>
        <p:nvPicPr>
          <p:cNvPr id="1024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p:cNvPicPr>
          <p:nvPr/>
        </p:nvPicPr>
        <p:blipFill>
          <a:blip r:embed="rId2">
            <a:extLst>
              <a:ext uri="{28A0092B-C50C-407E-A947-70E740481C1C}">
                <a14:useLocalDpi xmlns:a14="http://schemas.microsoft.com/office/drawing/2010/main" val="0"/>
              </a:ext>
            </a:extLst>
          </a:blip>
          <a:srcRect l="5466" t="1178" r="1955" b="1086"/>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509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Ox agreed and they jumped on his back. When the race started, the rat and the cat were very pleased that the ox took the lead. They were almost across at the other side when the rat pushed the cat into the water and jumped on the bank to finish first!</a:t>
            </a:r>
          </a:p>
        </p:txBody>
      </p:sp>
      <p:pic>
        <p:nvPicPr>
          <p:cNvPr id="1126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l="8093" t="639" r="2693" b="471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1366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“Well done!” said the Jade Emperor to the rat. “The first year of the Zodiac will be named after you.” The poor ox was tricked into second place and so the second year of the Zodiac was named after him.</a:t>
            </a:r>
          </a:p>
        </p:txBody>
      </p:sp>
      <p:pic>
        <p:nvPicPr>
          <p:cNvPr id="1229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p:cNvPicPr>
            <a:picLocks noChangeAspect="1"/>
          </p:cNvPicPr>
          <p:nvPr/>
        </p:nvPicPr>
        <p:blipFill>
          <a:blip r:embed="rId2">
            <a:extLst>
              <a:ext uri="{28A0092B-C50C-407E-A947-70E740481C1C}">
                <a14:useLocalDpi xmlns:a14="http://schemas.microsoft.com/office/drawing/2010/main" val="0"/>
              </a:ext>
            </a:extLst>
          </a:blip>
          <a:srcRect l="6947" r="4282" b="5824"/>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8890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Shortly after, the exhausted tiger arrived on the river bank. Swimming the river had been very difficult, as he had to fight strong currents.</a:t>
            </a:r>
          </a:p>
        </p:txBody>
      </p:sp>
      <p:pic>
        <p:nvPicPr>
          <p:cNvPr id="13316"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p:cNvPicPr>
          <p:nvPr/>
        </p:nvPicPr>
        <p:blipFill>
          <a:blip r:embed="rId2">
            <a:extLst>
              <a:ext uri="{28A0092B-C50C-407E-A947-70E740481C1C}">
                <a14:useLocalDpi xmlns:a14="http://schemas.microsoft.com/office/drawing/2010/main" val="0"/>
              </a:ext>
            </a:extLst>
          </a:blip>
          <a:srcRect l="5634" t="584" r="972" b="819"/>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to arrive was the rabbit, who hadn’t swum across but hopped across on some stepping stones, and then onto a floating log which carried him to the river bank. “I shall call the fourth year after you,” the surprised Jade Emperor said.</a:t>
            </a:r>
          </a:p>
        </p:txBody>
      </p:sp>
      <p:pic>
        <p:nvPicPr>
          <p:cNvPr id="143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l="8908" t="922" r="3450" b="60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91125"/>
            <a:ext cx="8064500" cy="11176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Taking fifth place was the dragon. “How come you didn’t win the race, when you could fly across?” the Emperor asked. “I stopped to help some animals,” the dragon explained.</a:t>
            </a:r>
          </a:p>
        </p:txBody>
      </p:sp>
      <p:pic>
        <p:nvPicPr>
          <p:cNvPr id="1536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1"/>
          <p:cNvPicPr>
            <a:picLocks noChangeAspect="1"/>
          </p:cNvPicPr>
          <p:nvPr/>
        </p:nvPicPr>
        <p:blipFill>
          <a:blip r:embed="rId2">
            <a:extLst>
              <a:ext uri="{28A0092B-C50C-407E-A947-70E740481C1C}">
                <a14:useLocalDpi xmlns:a14="http://schemas.microsoft.com/office/drawing/2010/main" val="0"/>
              </a:ext>
            </a:extLst>
          </a:blip>
          <a:srcRect l="1764" r="7504" b="3743"/>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1287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Heading towards the line was the horse. Just as he thought the horse would cross, the sly snake wriggled from around one of the horse’s hooves. The horse was so surprised that he jumped backwards, giving the snake a chance to slither forward and take sixth place. The horse made it for seventh place.</a:t>
            </a:r>
          </a:p>
        </p:txBody>
      </p:sp>
      <p:pic>
        <p:nvPicPr>
          <p:cNvPr id="1638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p:cNvPicPr>
          <p:nvPr/>
        </p:nvPicPr>
        <p:blipFill>
          <a:blip r:embed="rId2">
            <a:extLst>
              <a:ext uri="{28A0092B-C50C-407E-A947-70E740481C1C}">
                <a14:useLocalDpi xmlns:a14="http://schemas.microsoft.com/office/drawing/2010/main" val="0"/>
              </a:ext>
            </a:extLst>
          </a:blip>
          <a:srcRect l="4852" t="412" r="1465" b="68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319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Not long afterwards, a raft arrived carrying the monkey, the rooster and the goat. They explained how they had worked as a team to get across. The </a:t>
            </a:r>
          </a:p>
          <a:p>
            <a:pPr algn="just" eaLnBrk="1" fontAlgn="auto" hangingPunct="1">
              <a:spcBef>
                <a:spcPts val="0"/>
              </a:spcBef>
              <a:spcAft>
                <a:spcPts val="0"/>
              </a:spcAft>
              <a:defRPr/>
            </a:pPr>
            <a:r>
              <a:rPr lang="en-GB" dirty="0">
                <a:solidFill>
                  <a:schemeClr val="tx1"/>
                </a:solidFill>
              </a:rPr>
              <a:t>Emperor was very pleased, he said the goat would be the eighth year, the monkey the ninth and the rooster tenth.</a:t>
            </a:r>
          </a:p>
        </p:txBody>
      </p:sp>
      <p:pic>
        <p:nvPicPr>
          <p:cNvPr id="1741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p:cNvPicPr>
          <p:nvPr/>
        </p:nvPicPr>
        <p:blipFill>
          <a:blip r:embed="rId2">
            <a:extLst>
              <a:ext uri="{28A0092B-C50C-407E-A947-70E740481C1C}">
                <a14:useLocalDpi xmlns:a14="http://schemas.microsoft.com/office/drawing/2010/main" val="0"/>
              </a:ext>
            </a:extLst>
          </a:blip>
          <a:srcRect l="2872" t="395" r="7829" b="4868"/>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224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 next animal to arrive was the dog. “What took you so long, when you’re such a good swimmer?” asked the Emperor. “The river was so clean that I </a:t>
            </a:r>
          </a:p>
          <a:p>
            <a:pPr algn="just" eaLnBrk="1" fontAlgn="auto" hangingPunct="1">
              <a:spcBef>
                <a:spcPts val="0"/>
              </a:spcBef>
              <a:spcAft>
                <a:spcPts val="0"/>
              </a:spcAft>
              <a:defRPr/>
            </a:pPr>
            <a:r>
              <a:rPr lang="en-GB" dirty="0">
                <a:solidFill>
                  <a:schemeClr val="tx1"/>
                </a:solidFill>
              </a:rPr>
              <a:t>decided to have a bath along the way,” the dog explained. He was rewarded with the eleventh year.</a:t>
            </a:r>
          </a:p>
        </p:txBody>
      </p:sp>
      <p:pic>
        <p:nvPicPr>
          <p:cNvPr id="18436"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p:cNvPicPr>
            <a:picLocks noChangeAspect="1"/>
          </p:cNvPicPr>
          <p:nvPr/>
        </p:nvPicPr>
        <p:blipFill>
          <a:blip r:embed="rId2">
            <a:extLst>
              <a:ext uri="{28A0092B-C50C-407E-A947-70E740481C1C}">
                <a14:useLocalDpi xmlns:a14="http://schemas.microsoft.com/office/drawing/2010/main" val="0"/>
              </a:ext>
            </a:extLst>
          </a:blip>
          <a:srcRect l="3172" t="266" r="6937" b="4372"/>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9275"/>
            <a:ext cx="8064500" cy="140335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There was one place left in the Zodiac and the Emperor wondered who the last winner would be. All of a sudden the pig turned up. “You took a long time, what happened?” the Emperor asked. “I was hungry and stopped to eat, then I fell asleep,” said the pig. The twelfth year was given to the pig.</a:t>
            </a:r>
          </a:p>
        </p:txBody>
      </p:sp>
      <p:pic>
        <p:nvPicPr>
          <p:cNvPr id="1946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p:cNvPicPr>
            <a:picLocks noChangeAspect="1"/>
          </p:cNvPicPr>
          <p:nvPr/>
        </p:nvPicPr>
        <p:blipFill>
          <a:blip r:embed="rId2">
            <a:extLst>
              <a:ext uri="{28A0092B-C50C-407E-A947-70E740481C1C}">
                <a14:useLocalDpi xmlns:a14="http://schemas.microsoft.com/office/drawing/2010/main" val="0"/>
              </a:ext>
            </a:extLst>
          </a:blip>
          <a:srcRect l="1491" t="262" r="9093" b="4875"/>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153025"/>
            <a:ext cx="8064500" cy="1155700"/>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As for the cat, he finally crawled out of the river, but was too late to have a year named after him. He was very angry with the rat for pushing him in, and since then cats have never been friends with rats!</a:t>
            </a:r>
          </a:p>
        </p:txBody>
      </p:sp>
      <p:pic>
        <p:nvPicPr>
          <p:cNvPr id="2048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p:cNvPicPr>
            <a:picLocks noChangeAspect="1"/>
          </p:cNvPicPr>
          <p:nvPr/>
        </p:nvPicPr>
        <p:blipFill>
          <a:blip r:embed="rId2">
            <a:extLst>
              <a:ext uri="{28A0092B-C50C-407E-A947-70E740481C1C}">
                <a14:useLocalDpi xmlns:a14="http://schemas.microsoft.com/office/drawing/2010/main" val="0"/>
              </a:ext>
            </a:extLst>
          </a:blip>
          <a:srcRect l="5086" t="2106" r="4523" b="1997"/>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2"/>
          <p:cNvSpPr/>
          <p:nvPr/>
        </p:nvSpPr>
        <p:spPr>
          <a:xfrm>
            <a:off x="539750" y="5448300"/>
            <a:ext cx="8064500" cy="860425"/>
          </a:xfrm>
          <a:prstGeom prst="roundRect">
            <a:avLst>
              <a:gd name="adj" fmla="val 6173"/>
            </a:avLst>
          </a:prstGeom>
          <a:solidFill>
            <a:schemeClr val="bg1">
              <a:alpha val="95000"/>
            </a:schemeClr>
          </a:solidFill>
          <a:ln w="19050">
            <a:solidFill>
              <a:srgbClr val="D0B95F"/>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eaLnBrk="1" fontAlgn="auto" hangingPunct="1">
              <a:spcBef>
                <a:spcPts val="0"/>
              </a:spcBef>
              <a:spcAft>
                <a:spcPts val="0"/>
              </a:spcAft>
              <a:defRPr/>
            </a:pPr>
            <a:r>
              <a:rPr lang="en-GB" dirty="0">
                <a:solidFill>
                  <a:schemeClr val="tx1"/>
                </a:solidFill>
              </a:rPr>
              <a:t>From that day to this, the Chinese Zodiac has followed this cycle of years, named after the twelve animals.</a:t>
            </a:r>
          </a:p>
        </p:txBody>
      </p:sp>
      <p:pic>
        <p:nvPicPr>
          <p:cNvPr id="2150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624888" y="6711950"/>
            <a:ext cx="45085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1326</TotalTime>
  <Words>628</Words>
  <Application>Microsoft Office PowerPoint</Application>
  <PresentationFormat>On-screen Show (4:3)</PresentationFormat>
  <Paragraphs>15</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Twinkl</vt:lpstr>
      <vt:lpstr>Calibri</vt:lpstr>
      <vt:lpstr>Sassoon Infant Rg</vt:lpstr>
      <vt:lpstr>Twinkl SemiBold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134</cp:revision>
  <dcterms:created xsi:type="dcterms:W3CDTF">2014-10-01T16:09:27Z</dcterms:created>
  <dcterms:modified xsi:type="dcterms:W3CDTF">2021-02-08T12:09:28Z</dcterms:modified>
</cp:coreProperties>
</file>