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17"/>
  </p:handoutMasterIdLst>
  <p:sldIdLst>
    <p:sldId id="261" r:id="rId5"/>
    <p:sldId id="258" r:id="rId6"/>
    <p:sldId id="263" r:id="rId7"/>
    <p:sldId id="268" r:id="rId8"/>
    <p:sldId id="275" r:id="rId9"/>
    <p:sldId id="280" r:id="rId10"/>
    <p:sldId id="281" r:id="rId11"/>
    <p:sldId id="282" r:id="rId12"/>
    <p:sldId id="283" r:id="rId13"/>
    <p:sldId id="284" r:id="rId14"/>
    <p:sldId id="266" r:id="rId15"/>
    <p:sldId id="267" r:id="rId16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BPreplay" panose="02000503000000020004" pitchFamily="50" charset="0"/>
      <p:regular r:id="rId24"/>
      <p:bold r:id="rId25"/>
      <p:italic r:id="rId26"/>
      <p:boldItalic r:id="rId27"/>
    </p:embeddedFont>
    <p:embeddedFont>
      <p:font typeface="Sassoon Infant Md" panose="02000603050000020003" pitchFamily="50" charset="0"/>
      <p:regular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AF9C"/>
    <a:srgbClr val="C9DEC0"/>
    <a:srgbClr val="C6B87A"/>
    <a:srgbClr val="965140"/>
    <a:srgbClr val="FFD984"/>
    <a:srgbClr val="6C955B"/>
    <a:srgbClr val="81905A"/>
    <a:srgbClr val="EE61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F3393B-693B-411E-84E4-DC525D3287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517F1A-8C54-40B0-825C-49267B67724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9B59D5D-1D1E-46F7-9B05-B391CC6F8397}" type="datetimeFigureOut">
              <a:rPr lang="en-GB"/>
              <a:pPr>
                <a:defRPr/>
              </a:pPr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4F5D59-7CF9-4A3D-8432-EC7082888C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01A608-98D8-42B5-B23B-50C95D5E16E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F14B77C-5A23-4E1B-A1AE-CD68184604C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ED64292-A726-4BC8-B2D0-CAAAB6A5ED0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7306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4BD8697-B6EC-4D83-9C0C-A8C60CEE924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92810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0848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5425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519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8936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1" r:id="rId4"/>
    <p:sldLayoutId id="2147483772" r:id="rId5"/>
    <p:sldLayoutId id="214748377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82fbk7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C2C9E64-9724-45ED-B88E-5856A3504211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33B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FD5A63A-1C72-4B90-9442-CA4E3D71A181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RE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3 | Islam | Holy Book | Lesson 5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Islam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RE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41D4FD6-2E4D-4E84-A757-4D141DBBFDA1}"/>
              </a:ext>
            </a:extLst>
          </p:cNvPr>
          <p:cNvSpPr/>
          <p:nvPr/>
        </p:nvSpPr>
        <p:spPr>
          <a:xfrm>
            <a:off x="4357688" y="5832475"/>
            <a:ext cx="412750" cy="147638"/>
          </a:xfrm>
          <a:prstGeom prst="rect">
            <a:avLst/>
          </a:prstGeom>
          <a:solidFill>
            <a:srgbClr val="C6B8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8195" name="Twinkl Logo"/>
          <p:cNvPicPr>
            <a:picLocks noChangeAspect="1"/>
          </p:cNvPicPr>
          <p:nvPr/>
        </p:nvPicPr>
        <p:blipFill>
          <a:blip r:embed="rId3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3C6E761-7433-4555-96EC-7BF7EA1AFA85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D101788-60FC-4BC3-AC25-8D62532471D4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explain what the Muslim holy book is and how it is used.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say what the Muslim holy book is called.</a:t>
            </a:r>
          </a:p>
          <a:p>
            <a:pPr eaLnBrk="1" hangingPunct="1"/>
            <a:r>
              <a:rPr lang="en-GB" altLang="en-US"/>
              <a:t>I can explain how the words in the Qur’an were revealed to Muhammad.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8DB17B-5DD6-473C-9C2C-FFD8D0C4180C}"/>
              </a:ext>
            </a:extLst>
          </p:cNvPr>
          <p:cNvSpPr/>
          <p:nvPr/>
        </p:nvSpPr>
        <p:spPr>
          <a:xfrm>
            <a:off x="755650" y="1317625"/>
            <a:ext cx="7632700" cy="947738"/>
          </a:xfrm>
          <a:prstGeom prst="rect">
            <a:avLst/>
          </a:prstGeom>
          <a:solidFill>
            <a:srgbClr val="F6AF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Qur’an is the name of the Muslim holy book. Muslims believe that it is a record of the exact words revealed by Allah through the Archangel Gabriel to Prophet Muhammad.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18403E-78A8-4073-AD22-7DDFEDB22FEA}"/>
              </a:ext>
            </a:extLst>
          </p:cNvPr>
          <p:cNvSpPr/>
          <p:nvPr/>
        </p:nvSpPr>
        <p:spPr>
          <a:xfrm>
            <a:off x="771525" y="2314575"/>
            <a:ext cx="4303713" cy="3683000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/>
          <a:lstStyle/>
          <a:p>
            <a:pPr marL="393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Muhammad memorised the words and wrote them down.</a:t>
            </a:r>
          </a:p>
          <a:p>
            <a:pPr marL="393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Muhammad used these words to live his daily life and in the words he spoke.</a:t>
            </a:r>
          </a:p>
          <a:p>
            <a:pPr marL="393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Therefore, lots of the things Muhammad did and said were remembered and recorded carefully.</a:t>
            </a:r>
          </a:p>
          <a:p>
            <a:pPr marL="393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As well as the Qur’an, the other sacred sources in Islam are the Sunnah </a:t>
            </a:r>
            <a:r>
              <a:rPr lang="en-GB" sz="1200" dirty="0">
                <a:solidFill>
                  <a:schemeClr val="tx1"/>
                </a:solidFill>
              </a:rPr>
              <a:t>(</a:t>
            </a:r>
            <a:r>
              <a:rPr lang="en-GB" sz="1200" dirty="0" err="1">
                <a:solidFill>
                  <a:schemeClr val="tx1"/>
                </a:solidFill>
              </a:rPr>
              <a:t>soo</a:t>
            </a:r>
            <a:r>
              <a:rPr lang="en-GB" sz="1200" dirty="0">
                <a:solidFill>
                  <a:schemeClr val="tx1"/>
                </a:solidFill>
              </a:rPr>
              <a:t>-n-</a:t>
            </a:r>
            <a:r>
              <a:rPr lang="en-GB" sz="1200" i="1" dirty="0">
                <a:solidFill>
                  <a:schemeClr val="tx1"/>
                </a:solidFill>
              </a:rPr>
              <a:t>uh</a:t>
            </a:r>
            <a:r>
              <a:rPr lang="en-GB" sz="1200" dirty="0">
                <a:solidFill>
                  <a:schemeClr val="tx1"/>
                </a:solidFill>
              </a:rPr>
              <a:t>)</a:t>
            </a:r>
            <a:r>
              <a:rPr lang="en-GB" sz="1600" dirty="0">
                <a:solidFill>
                  <a:schemeClr val="tx1"/>
                </a:solidFill>
              </a:rPr>
              <a:t>, which contains the practises and examples of the Prophet Muhammad and Hadith </a:t>
            </a:r>
            <a:r>
              <a:rPr lang="en-GB" sz="1200" dirty="0">
                <a:solidFill>
                  <a:schemeClr val="tx1"/>
                </a:solidFill>
              </a:rPr>
              <a:t>(hah-</a:t>
            </a:r>
            <a:r>
              <a:rPr lang="en-GB" sz="1200" dirty="0" err="1">
                <a:solidFill>
                  <a:schemeClr val="tx1"/>
                </a:solidFill>
              </a:rPr>
              <a:t>deeth</a:t>
            </a:r>
            <a:r>
              <a:rPr lang="en-GB" sz="1200" dirty="0">
                <a:solidFill>
                  <a:schemeClr val="tx1"/>
                </a:solidFill>
              </a:rPr>
              <a:t>), </a:t>
            </a:r>
            <a:r>
              <a:rPr lang="en-GB" sz="1600" dirty="0">
                <a:solidFill>
                  <a:schemeClr val="tx1"/>
                </a:solidFill>
              </a:rPr>
              <a:t>which reports of the Prophet Muhammad said or approved.</a:t>
            </a:r>
          </a:p>
          <a:p>
            <a:pPr marL="324000" indent="-2160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7561A754-5A22-4317-AF93-2D25C9B2B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996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Archangel Gabriel</a:t>
            </a:r>
          </a:p>
        </p:txBody>
      </p:sp>
      <p:pic>
        <p:nvPicPr>
          <p:cNvPr id="10245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D8753FF-39AC-4D66-AD14-56AAFCF14686}"/>
              </a:ext>
            </a:extLst>
          </p:cNvPr>
          <p:cNvSpPr/>
          <p:nvPr/>
        </p:nvSpPr>
        <p:spPr>
          <a:xfrm>
            <a:off x="5156200" y="2314575"/>
            <a:ext cx="3232150" cy="3683000"/>
          </a:xfrm>
          <a:prstGeom prst="rect">
            <a:avLst/>
          </a:prstGeom>
          <a:solidFill>
            <a:srgbClr val="6C95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2970213"/>
            <a:ext cx="2973388" cy="25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1609D05C-5525-4F5C-AF07-AB5D75D6F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563" y="658813"/>
            <a:ext cx="8134350" cy="692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The Qur’an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40F43F-9CD5-4E5B-9DC4-96B7D9B14E1A}"/>
              </a:ext>
            </a:extLst>
          </p:cNvPr>
          <p:cNvSpPr/>
          <p:nvPr/>
        </p:nvSpPr>
        <p:spPr>
          <a:xfrm>
            <a:off x="755650" y="1350963"/>
            <a:ext cx="7632700" cy="1397000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Muslims treat the Qur’an with a huge amount of respect, as they believe it is literally from Allah and therefore every word is sacred.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Qur’an is usually placed on a special wooden stand to be read.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Muslims believe that the Qur’an is the unaltered words of Allah.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ECBE3C8-B9B6-4EB2-807A-7B534E26CB57}"/>
              </a:ext>
            </a:extLst>
          </p:cNvPr>
          <p:cNvSpPr/>
          <p:nvPr/>
        </p:nvSpPr>
        <p:spPr>
          <a:xfrm>
            <a:off x="755650" y="2809875"/>
            <a:ext cx="4516438" cy="3282950"/>
          </a:xfrm>
          <a:prstGeom prst="rect">
            <a:avLst/>
          </a:prstGeom>
          <a:solidFill>
            <a:srgbClr val="F6AF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25" y="2901950"/>
            <a:ext cx="4127500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0BF73C9-43F1-4D8E-9C2E-2C74324D5A1A}"/>
              </a:ext>
            </a:extLst>
          </p:cNvPr>
          <p:cNvSpPr/>
          <p:nvPr/>
        </p:nvSpPr>
        <p:spPr>
          <a:xfrm>
            <a:off x="5329238" y="3008313"/>
            <a:ext cx="3059112" cy="2824162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/>
          <a:lstStyle/>
          <a:p>
            <a:pPr marL="10800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 pairs, discuss how the Qur’an is similar to holy books in other religions.</a:t>
            </a:r>
          </a:p>
          <a:p>
            <a:pPr marL="10800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Is it different in any way?</a:t>
            </a:r>
          </a:p>
          <a:p>
            <a:pPr marL="10800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Write down your ideas on your whiteboard for us all to share together as a class.</a:t>
            </a:r>
          </a:p>
          <a:p>
            <a:pPr marL="324000" indent="-2160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1271" name="Group Wor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895770-14BA-4D94-8C31-8643FD00545F}"/>
              </a:ext>
            </a:extLst>
          </p:cNvPr>
          <p:cNvSpPr/>
          <p:nvPr/>
        </p:nvSpPr>
        <p:spPr>
          <a:xfrm>
            <a:off x="755650" y="2520950"/>
            <a:ext cx="7632700" cy="3571875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C9BEC4-6AE3-4354-8617-CFDC93DF80FD}"/>
              </a:ext>
            </a:extLst>
          </p:cNvPr>
          <p:cNvSpPr/>
          <p:nvPr/>
        </p:nvSpPr>
        <p:spPr>
          <a:xfrm>
            <a:off x="755650" y="1384300"/>
            <a:ext cx="7632700" cy="1062038"/>
          </a:xfrm>
          <a:prstGeom prst="rect">
            <a:avLst/>
          </a:prstGeom>
          <a:solidFill>
            <a:srgbClr val="F6AF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Watch this video clip about the Qur’an.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can write key information down whilst watching the video on your whiteboards to help you with the next task.</a:t>
            </a:r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698943F2-2FEC-4412-8420-EED70AD90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96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Video</a:t>
            </a:r>
          </a:p>
        </p:txBody>
      </p:sp>
      <p:pic>
        <p:nvPicPr>
          <p:cNvPr id="1229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5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363" y="2933700"/>
            <a:ext cx="283527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D44359-26A6-4E7E-A2B1-E6CC0060F4B1}"/>
              </a:ext>
            </a:extLst>
          </p:cNvPr>
          <p:cNvSpPr/>
          <p:nvPr/>
        </p:nvSpPr>
        <p:spPr>
          <a:xfrm>
            <a:off x="755650" y="2422525"/>
            <a:ext cx="7632700" cy="3670300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163" y="2579688"/>
            <a:ext cx="3916362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Title 5">
            <a:extLst>
              <a:ext uri="{FF2B5EF4-FFF2-40B4-BE49-F238E27FC236}">
                <a16:creationId xmlns:a16="http://schemas.microsoft.com/office/drawing/2014/main" id="{FE06AEB1-E787-4C76-BE7A-55B09CA85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813"/>
            <a:ext cx="8220075" cy="692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Quiz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716A713-A4F7-4D25-84E1-D22F2E42FB0C}"/>
              </a:ext>
            </a:extLst>
          </p:cNvPr>
          <p:cNvSpPr/>
          <p:nvPr/>
        </p:nvSpPr>
        <p:spPr>
          <a:xfrm>
            <a:off x="755650" y="1350963"/>
            <a:ext cx="7632700" cy="1012825"/>
          </a:xfrm>
          <a:prstGeom prst="rect">
            <a:avLst/>
          </a:prstGeom>
          <a:solidFill>
            <a:srgbClr val="F6AF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What is the Muslim holy book called?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546E9A2-7E9C-4093-B7AD-D868D6CE1C1D}"/>
              </a:ext>
            </a:extLst>
          </p:cNvPr>
          <p:cNvSpPr/>
          <p:nvPr/>
        </p:nvSpPr>
        <p:spPr>
          <a:xfrm>
            <a:off x="2697163" y="5140325"/>
            <a:ext cx="3749675" cy="798513"/>
          </a:xfrm>
          <a:prstGeom prst="roundRect">
            <a:avLst/>
          </a:prstGeom>
          <a:solidFill>
            <a:srgbClr val="6C95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The Qur’an</a:t>
            </a:r>
          </a:p>
        </p:txBody>
      </p:sp>
      <p:pic>
        <p:nvPicPr>
          <p:cNvPr id="13319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25D0965-4071-4364-A77A-CE8CAE2F44F2}"/>
              </a:ext>
            </a:extLst>
          </p:cNvPr>
          <p:cNvSpPr/>
          <p:nvPr/>
        </p:nvSpPr>
        <p:spPr>
          <a:xfrm>
            <a:off x="755650" y="2422525"/>
            <a:ext cx="7632700" cy="3670300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4" name="Title 5">
            <a:extLst>
              <a:ext uri="{FF2B5EF4-FFF2-40B4-BE49-F238E27FC236}">
                <a16:creationId xmlns:a16="http://schemas.microsoft.com/office/drawing/2014/main" id="{A8F3BBFD-9137-40EF-A484-492E2B956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813"/>
            <a:ext cx="8220075" cy="692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Quiz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A29F354-EA73-4FAC-A269-2B0FA72909A3}"/>
              </a:ext>
            </a:extLst>
          </p:cNvPr>
          <p:cNvSpPr/>
          <p:nvPr/>
        </p:nvSpPr>
        <p:spPr>
          <a:xfrm>
            <a:off x="755650" y="1350963"/>
            <a:ext cx="7632700" cy="1012825"/>
          </a:xfrm>
          <a:prstGeom prst="rect">
            <a:avLst/>
          </a:prstGeom>
          <a:solidFill>
            <a:srgbClr val="F6AF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Who were the words of Allah revealed to Muhammad through?</a:t>
            </a:r>
            <a:endParaRPr lang="en-GB" sz="2000" b="1" dirty="0">
              <a:solidFill>
                <a:schemeClr val="tx1"/>
              </a:solidFill>
            </a:endParaRPr>
          </a:p>
        </p:txBody>
      </p:sp>
      <p:pic>
        <p:nvPicPr>
          <p:cNvPr id="14341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88" y="2735263"/>
            <a:ext cx="3060700" cy="304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0A0C54B-07F9-46A3-A33D-2BFA2E2D560D}"/>
              </a:ext>
            </a:extLst>
          </p:cNvPr>
          <p:cNvSpPr/>
          <p:nvPr/>
        </p:nvSpPr>
        <p:spPr>
          <a:xfrm>
            <a:off x="2460625" y="5140325"/>
            <a:ext cx="4213225" cy="798513"/>
          </a:xfrm>
          <a:prstGeom prst="roundRect">
            <a:avLst/>
          </a:prstGeom>
          <a:solidFill>
            <a:srgbClr val="6C95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The Archangel Gabriel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FE356D4-CB7C-482B-B0D2-D3B993CEF608}"/>
              </a:ext>
            </a:extLst>
          </p:cNvPr>
          <p:cNvSpPr/>
          <p:nvPr/>
        </p:nvSpPr>
        <p:spPr>
          <a:xfrm>
            <a:off x="755650" y="2422525"/>
            <a:ext cx="7632700" cy="3670300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4" name="Title 5">
            <a:extLst>
              <a:ext uri="{FF2B5EF4-FFF2-40B4-BE49-F238E27FC236}">
                <a16:creationId xmlns:a16="http://schemas.microsoft.com/office/drawing/2014/main" id="{8DF202FE-6AC3-414F-A4E8-9EE0675AC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813"/>
            <a:ext cx="8220075" cy="692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Quiz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BBA530-0675-4E72-ABE9-B996BF330649}"/>
              </a:ext>
            </a:extLst>
          </p:cNvPr>
          <p:cNvSpPr/>
          <p:nvPr/>
        </p:nvSpPr>
        <p:spPr>
          <a:xfrm>
            <a:off x="755650" y="1350963"/>
            <a:ext cx="7632700" cy="1012825"/>
          </a:xfrm>
          <a:prstGeom prst="rect">
            <a:avLst/>
          </a:prstGeom>
          <a:solidFill>
            <a:srgbClr val="F6AF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Muslims believe the Qur’an is literally the words of Allah.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Is this true or false?</a:t>
            </a:r>
          </a:p>
        </p:txBody>
      </p:sp>
      <p:pic>
        <p:nvPicPr>
          <p:cNvPr id="15365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13" y="2786063"/>
            <a:ext cx="5494337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4597FA1-1A10-4B5A-9533-B64128827009}"/>
              </a:ext>
            </a:extLst>
          </p:cNvPr>
          <p:cNvSpPr/>
          <p:nvPr/>
        </p:nvSpPr>
        <p:spPr>
          <a:xfrm>
            <a:off x="2697163" y="5140325"/>
            <a:ext cx="3749675" cy="798513"/>
          </a:xfrm>
          <a:prstGeom prst="roundRect">
            <a:avLst/>
          </a:prstGeom>
          <a:solidFill>
            <a:srgbClr val="6C95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70FEB7-36B2-48CF-A4D6-2BB9ACA75EA7}"/>
              </a:ext>
            </a:extLst>
          </p:cNvPr>
          <p:cNvSpPr/>
          <p:nvPr/>
        </p:nvSpPr>
        <p:spPr>
          <a:xfrm>
            <a:off x="755650" y="2422525"/>
            <a:ext cx="7632700" cy="3670300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163" y="2579688"/>
            <a:ext cx="3916362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Title 5">
            <a:extLst>
              <a:ext uri="{FF2B5EF4-FFF2-40B4-BE49-F238E27FC236}">
                <a16:creationId xmlns:a16="http://schemas.microsoft.com/office/drawing/2014/main" id="{2F64379A-3FA2-4F71-B875-DA1FCF0AD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813"/>
            <a:ext cx="8220075" cy="692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Quiz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7419836-2BC1-4AB5-A5E4-483DAC5485F8}"/>
              </a:ext>
            </a:extLst>
          </p:cNvPr>
          <p:cNvSpPr/>
          <p:nvPr/>
        </p:nvSpPr>
        <p:spPr>
          <a:xfrm>
            <a:off x="755650" y="1350963"/>
            <a:ext cx="7632700" cy="1012825"/>
          </a:xfrm>
          <a:prstGeom prst="rect">
            <a:avLst/>
          </a:prstGeom>
          <a:solidFill>
            <a:srgbClr val="F6AF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What is the Qur’an placed on to be read?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2CA0104-09CB-4EA1-9FB1-D9534A8D7BCD}"/>
              </a:ext>
            </a:extLst>
          </p:cNvPr>
          <p:cNvSpPr/>
          <p:nvPr/>
        </p:nvSpPr>
        <p:spPr>
          <a:xfrm>
            <a:off x="2451100" y="5140325"/>
            <a:ext cx="4232275" cy="798513"/>
          </a:xfrm>
          <a:prstGeom prst="roundRect">
            <a:avLst/>
          </a:prstGeom>
          <a:solidFill>
            <a:srgbClr val="6C95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A special wooden stand</a:t>
            </a:r>
          </a:p>
        </p:txBody>
      </p:sp>
      <p:pic>
        <p:nvPicPr>
          <p:cNvPr id="16391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4AF118D-FF3A-46A5-A93E-EAB386D7302C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6525704-A9D0-4502-8772-D544C4C757F3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741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741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741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60095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explain what the Muslim holy book is and how it is used.</a:t>
            </a:r>
          </a:p>
        </p:txBody>
      </p:sp>
      <p:sp>
        <p:nvSpPr>
          <p:cNvPr id="1741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say what the Muslim holy book is called.</a:t>
            </a:r>
          </a:p>
          <a:p>
            <a:pPr eaLnBrk="1" hangingPunct="1"/>
            <a:r>
              <a:rPr lang="en-GB" altLang="en-US"/>
              <a:t>I can explain how the words in the Qur’an were revealed to Muhammad.</a:t>
            </a:r>
          </a:p>
        </p:txBody>
      </p:sp>
      <p:pic>
        <p:nvPicPr>
          <p:cNvPr id="1741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D35B710-6715-49FB-BF4B-22529B5318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92AEFF-F0AD-426D-8301-6044BFD5DF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43F8662-00F4-4C18-930B-34EB5F81CF7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d95db8f1-e1cb-4420-9f59-d163227eb28d"/>
    <ds:schemaRef ds:uri="7fd6e460-b7e7-4dc0-8cf2-74cf8c75b1b3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1420</TotalTime>
  <Words>409</Words>
  <Application>Microsoft Office PowerPoint</Application>
  <PresentationFormat>On-screen Show (4:3)</PresentationFormat>
  <Paragraphs>47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Sassoon Infant Rg</vt:lpstr>
      <vt:lpstr>Calibri</vt:lpstr>
      <vt:lpstr>BPreplay</vt:lpstr>
      <vt:lpstr>Sassoon Infant Md</vt:lpstr>
      <vt:lpstr>Office Theme</vt:lpstr>
      <vt:lpstr>RE</vt:lpstr>
      <vt:lpstr>PowerPoint Presentation</vt:lpstr>
      <vt:lpstr>PowerPoint Presentation</vt:lpstr>
      <vt:lpstr>Archangel Gabriel</vt:lpstr>
      <vt:lpstr>The Qur’an</vt:lpstr>
      <vt:lpstr>Video</vt:lpstr>
      <vt:lpstr>Quiz</vt:lpstr>
      <vt:lpstr>Quiz</vt:lpstr>
      <vt:lpstr>Quiz</vt:lpstr>
      <vt:lpstr>Quiz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104</cp:revision>
  <dcterms:created xsi:type="dcterms:W3CDTF">2014-10-01T16:09:27Z</dcterms:created>
  <dcterms:modified xsi:type="dcterms:W3CDTF">2021-02-05T09:30:53Z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