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68" r:id="rId4"/>
    <p:sldId id="270" r:id="rId5"/>
    <p:sldId id="269" r:id="rId6"/>
    <p:sldId id="271" r:id="rId7"/>
    <p:sldId id="273" r:id="rId8"/>
    <p:sldId id="274" r:id="rId9"/>
    <p:sldId id="275" r:id="rId10"/>
    <p:sldId id="276" r:id="rId11"/>
    <p:sldId id="277" r:id="rId12"/>
    <p:sldId id="278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assoon Infant Rg" panose="02000503030000020003" charset="0"/>
      <p:regular r:id="rId21"/>
      <p:bold r:id="rId22"/>
    </p:embeddedFont>
    <p:embeddedFont>
      <p:font typeface="Tuffy" panose="020B0603060100000000" charset="0"/>
      <p:regular r:id="rId23"/>
      <p:bold r:id="rId24"/>
      <p:italic r:id="rId25"/>
      <p:boldItalic r:id="rId26"/>
    </p:embeddedFont>
    <p:embeddedFont>
      <p:font typeface="Twinkl" panose="020B0604020202020204" charset="0"/>
      <p:regular r:id="rId27"/>
      <p:bold r:id="rId28"/>
    </p:embeddedFont>
    <p:embeddedFont>
      <p:font typeface="Twinkl SemiBold" charset="0"/>
      <p:bold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A3E53"/>
    <a:srgbClr val="ACDDFC"/>
    <a:srgbClr val="18A0DB"/>
    <a:srgbClr val="7AC3E2"/>
    <a:srgbClr val="7DC3E2"/>
    <a:srgbClr val="2A3C50"/>
    <a:srgbClr val="80C1EB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22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7.tiff"/><Relationship Id="rId9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tif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tiff"/><Relationship Id="rId5" Type="http://schemas.openxmlformats.org/officeDocument/2006/relationships/image" Target="../media/image22.png"/><Relationship Id="rId10" Type="http://schemas.openxmlformats.org/officeDocument/2006/relationships/image" Target="../media/image27.tiff"/><Relationship Id="rId4" Type="http://schemas.openxmlformats.org/officeDocument/2006/relationships/image" Target="../media/image21.tiff"/><Relationship Id="rId9" Type="http://schemas.openxmlformats.org/officeDocument/2006/relationships/image" Target="../media/image26.tif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tif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tiff"/><Relationship Id="rId5" Type="http://schemas.openxmlformats.org/officeDocument/2006/relationships/image" Target="../media/image22.png"/><Relationship Id="rId10" Type="http://schemas.openxmlformats.org/officeDocument/2006/relationships/image" Target="../media/image27.tiff"/><Relationship Id="rId4" Type="http://schemas.openxmlformats.org/officeDocument/2006/relationships/image" Target="../media/image21.tiff"/><Relationship Id="rId9" Type="http://schemas.openxmlformats.org/officeDocument/2006/relationships/image" Target="../media/image26.tif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Who Was James Lind?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88394" y="1556064"/>
            <a:ext cx="3995351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en-GB" sz="2000" dirty="0"/>
              <a:t>Born in 1716, he began his working life by completing an apprenticeship at the Edinburgh College of Surgeons.</a:t>
            </a:r>
            <a:br>
              <a:rPr lang="en-GB" sz="2000" dirty="0"/>
            </a:br>
            <a:endParaRPr lang="en-GB" sz="2000" dirty="0"/>
          </a:p>
          <a:p>
            <a:pPr lvl="0" algn="r"/>
            <a:r>
              <a:rPr lang="en-GB" sz="2000" dirty="0"/>
              <a:t>After working as a ship’s surgeon, he set up a surgery in 1748.</a:t>
            </a:r>
            <a:br>
              <a:rPr lang="en-GB" sz="2000" dirty="0"/>
            </a:br>
            <a:endParaRPr lang="en-GB" sz="2000" dirty="0"/>
          </a:p>
          <a:p>
            <a:pPr lvl="0" algn="r"/>
            <a:r>
              <a:rPr lang="en-GB" sz="2000" dirty="0"/>
              <a:t>Because of his work on ships, Lind began to investigate scurvy. This was a disease which affected sailors whilst at sea.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3" r="2673"/>
          <a:stretch/>
        </p:blipFill>
        <p:spPr>
          <a:xfrm>
            <a:off x="968835" y="1701957"/>
            <a:ext cx="2941344" cy="36585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46" y="5103308"/>
            <a:ext cx="1445982" cy="1390675"/>
          </a:xfrm>
          <a:prstGeom prst="rect">
            <a:avLst/>
          </a:prstGeom>
        </p:spPr>
      </p:pic>
      <p:pic>
        <p:nvPicPr>
          <p:cNvPr id="10" name="Content Placeholder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84" y="5504578"/>
            <a:ext cx="1345461" cy="123821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cxnSp>
        <p:nvCxnSpPr>
          <p:cNvPr id="6" name="Straight Connector 5"/>
          <p:cNvCxnSpPr/>
          <p:nvPr/>
        </p:nvCxnSpPr>
        <p:spPr>
          <a:xfrm flipH="1">
            <a:off x="8313420" y="429365"/>
            <a:ext cx="1905" cy="5979055"/>
          </a:xfrm>
          <a:prstGeom prst="line">
            <a:avLst/>
          </a:prstGeom>
          <a:ln w="38100">
            <a:solidFill>
              <a:srgbClr val="2A3E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8058150" y="2179145"/>
            <a:ext cx="255270" cy="0"/>
          </a:xfrm>
          <a:prstGeom prst="line">
            <a:avLst/>
          </a:prstGeom>
          <a:ln w="38100">
            <a:solidFill>
              <a:srgbClr val="2A3E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8061960" y="3426337"/>
            <a:ext cx="255270" cy="0"/>
          </a:xfrm>
          <a:prstGeom prst="line">
            <a:avLst/>
          </a:prstGeom>
          <a:ln w="38100">
            <a:solidFill>
              <a:srgbClr val="2A3E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8058150" y="4902712"/>
            <a:ext cx="255270" cy="0"/>
          </a:xfrm>
          <a:prstGeom prst="line">
            <a:avLst/>
          </a:prstGeom>
          <a:ln w="38100">
            <a:solidFill>
              <a:srgbClr val="2A3E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152005" y="1523075"/>
            <a:ext cx="6830460" cy="833663"/>
          </a:xfrm>
          <a:prstGeom prst="rect">
            <a:avLst/>
          </a:prstGeom>
          <a:solidFill>
            <a:srgbClr val="7AC3E2"/>
          </a:solidFill>
          <a:ln w="25400">
            <a:solidFill>
              <a:srgbClr val="2A3E53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>
              <a:buFont typeface="Arial" charset="0"/>
              <a:buNone/>
            </a:pPr>
            <a:r>
              <a:rPr lang="en-GB" sz="2000" dirty="0">
                <a:solidFill>
                  <a:srgbClr val="2A3E53"/>
                </a:solidFill>
              </a:rPr>
              <a:t>Scurvy is a disease caused by not having enough vitamin C in your diet.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What Is Scurvy?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60243" y="2614214"/>
            <a:ext cx="3279952" cy="2834210"/>
          </a:xfrm>
          <a:prstGeom prst="rect">
            <a:avLst/>
          </a:prstGeom>
          <a:noFill/>
          <a:ln w="25400">
            <a:solidFill>
              <a:srgbClr val="2A3E53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just">
              <a:buFont typeface="Arial" charset="0"/>
              <a:buNone/>
            </a:pPr>
            <a:r>
              <a:rPr lang="en-GB" sz="2000" dirty="0"/>
              <a:t>Symptoms include: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tiredness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muscle weakness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joint and muscle aches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a rash on the legs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bleeding gums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46" y="5103308"/>
            <a:ext cx="1445982" cy="1390675"/>
          </a:xfrm>
          <a:prstGeom prst="rect">
            <a:avLst/>
          </a:prstGeom>
        </p:spPr>
      </p:pic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84" y="5504578"/>
            <a:ext cx="1345461" cy="1238214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685" y="2614214"/>
            <a:ext cx="3130779" cy="283421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57199" y="6239981"/>
            <a:ext cx="8220074" cy="169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>
                <a:latin typeface="Tuffy" panose="020B0603060100000000" pitchFamily="34" charset="0"/>
                <a:ea typeface="Tuffy" panose="020B0603060100000000" pitchFamily="34" charset="0"/>
              </a:rPr>
              <a:t>Photo courtesy of internetarchivebookimages@flickr.com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2945647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Who Suffered From Scurvy?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46" y="5103308"/>
            <a:ext cx="1445982" cy="1390675"/>
          </a:xfrm>
          <a:prstGeom prst="rect">
            <a:avLst/>
          </a:prstGeom>
        </p:spPr>
      </p:pic>
      <p:pic>
        <p:nvPicPr>
          <p:cNvPr id="7" name="Content Placeholder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84" y="5504578"/>
            <a:ext cx="1345461" cy="123821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384" y="2862923"/>
            <a:ext cx="3799702" cy="28708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52005" y="1523075"/>
            <a:ext cx="6830460" cy="1141439"/>
          </a:xfrm>
          <a:prstGeom prst="rect">
            <a:avLst/>
          </a:prstGeom>
          <a:solidFill>
            <a:srgbClr val="7AC3E2"/>
          </a:solidFill>
          <a:ln w="25400">
            <a:solidFill>
              <a:srgbClr val="2A3E53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>
              <a:buFont typeface="Arial" charset="0"/>
              <a:buNone/>
            </a:pPr>
            <a:r>
              <a:rPr lang="en-GB" sz="2000" dirty="0"/>
              <a:t>In the past, scurvy was common among sailors and those who couldn’t eat fresh fruits and vegetables for long periods of time.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199" y="6239981"/>
            <a:ext cx="8220074" cy="169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>
                <a:latin typeface="Tuffy" panose="020B0603060100000000" pitchFamily="34" charset="0"/>
                <a:ea typeface="Tuffy" panose="020B0603060100000000" pitchFamily="34" charset="0"/>
              </a:rPr>
              <a:t>Photo courtesy of RasMarley@flickr.com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600256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First Clinical Trial</a:t>
            </a:r>
          </a:p>
        </p:txBody>
      </p:sp>
      <p:pic>
        <p:nvPicPr>
          <p:cNvPr id="8" name="Content Placeholder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84" y="5504578"/>
            <a:ext cx="1345461" cy="123821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1152005" y="1523075"/>
            <a:ext cx="6830460" cy="525886"/>
          </a:xfrm>
          <a:prstGeom prst="rect">
            <a:avLst/>
          </a:prstGeom>
          <a:solidFill>
            <a:srgbClr val="7AC3E2"/>
          </a:solidFill>
          <a:ln w="25400">
            <a:solidFill>
              <a:srgbClr val="2A3E53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lvl="0" algn="ctr"/>
            <a:r>
              <a:rPr lang="en-GB" sz="2000" dirty="0"/>
              <a:t>Lind carried out the first clinical trial.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47062" y="2590497"/>
            <a:ext cx="3435403" cy="2372545"/>
          </a:xfrm>
          <a:prstGeom prst="rect">
            <a:avLst/>
          </a:prstGeom>
          <a:noFill/>
          <a:ln w="25400">
            <a:solidFill>
              <a:srgbClr val="2A3E53"/>
            </a:solidFill>
          </a:ln>
        </p:spPr>
        <p:txBody>
          <a:bodyPr wrap="square" lIns="180000" tIns="108000" rIns="180000" bIns="108000" rtlCol="0">
            <a:spAutoFit/>
          </a:bodyPr>
          <a:lstStyle/>
          <a:p>
            <a:pPr lvl="0"/>
            <a:r>
              <a:rPr lang="en-GB" sz="2000" dirty="0"/>
              <a:t>Although earlier doctors thought fresh fruit could prevent scurvy, Lind tested the effects of different diets methodically on a group of patients as part of a clinical trial.</a:t>
            </a:r>
          </a:p>
        </p:txBody>
      </p:sp>
      <p:sp>
        <p:nvSpPr>
          <p:cNvPr id="10" name="Oval 9"/>
          <p:cNvSpPr/>
          <p:nvPr/>
        </p:nvSpPr>
        <p:spPr>
          <a:xfrm>
            <a:off x="1436414" y="2450231"/>
            <a:ext cx="1620962" cy="1620962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2A3E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rgbClr val="2A3E53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 rot="978282">
            <a:off x="2611279" y="3260712"/>
            <a:ext cx="1620962" cy="1620962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2A3E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rgbClr val="2A3E53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239400" y="6232206"/>
            <a:ext cx="4655670" cy="169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>
                <a:latin typeface="Tuffy" panose="020B0603060100000000" pitchFamily="34" charset="0"/>
                <a:ea typeface="Tuffy" panose="020B0603060100000000" pitchFamily="34" charset="0"/>
              </a:rPr>
              <a:t>Photos courtesy of Tiff, AJC1 and Jessica Spengler @flickr.com - granted under creative commons licence - attribution</a:t>
            </a:r>
          </a:p>
        </p:txBody>
      </p:sp>
      <p:sp>
        <p:nvSpPr>
          <p:cNvPr id="13" name="Oval 12"/>
          <p:cNvSpPr/>
          <p:nvPr/>
        </p:nvSpPr>
        <p:spPr>
          <a:xfrm rot="978282">
            <a:off x="1270194" y="3900245"/>
            <a:ext cx="1620962" cy="1620962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2A3E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rgbClr val="2A3E53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46" y="5103308"/>
            <a:ext cx="1445982" cy="139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89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6" grpId="0" animBg="1"/>
      <p:bldP spid="9" grpId="0" animBg="1"/>
      <p:bldP spid="10" grpId="0" animBg="1"/>
      <p:bldP spid="11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Lind’s Observation</a:t>
            </a:r>
          </a:p>
        </p:txBody>
      </p:sp>
      <p:sp>
        <p:nvSpPr>
          <p:cNvPr id="2" name="Rectangle 1"/>
          <p:cNvSpPr/>
          <p:nvPr/>
        </p:nvSpPr>
        <p:spPr>
          <a:xfrm>
            <a:off x="2233566" y="5097478"/>
            <a:ext cx="59960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18A0DB"/>
                </a:solidFill>
              </a:rPr>
              <a:t>Can you think why this was?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46" y="5103308"/>
            <a:ext cx="1445982" cy="1390675"/>
          </a:xfrm>
          <a:prstGeom prst="rect">
            <a:avLst/>
          </a:prstGeom>
        </p:spPr>
      </p:pic>
      <p:pic>
        <p:nvPicPr>
          <p:cNvPr id="9" name="Content Placeholder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84" y="5504578"/>
            <a:ext cx="1345461" cy="123821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52" y="1558934"/>
            <a:ext cx="3763407" cy="282255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237800" y="1600969"/>
            <a:ext cx="29918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In those days many British sailors, who spent a long time at sea, suffered from scurvy.</a:t>
            </a:r>
            <a:br>
              <a:rPr lang="en-GB" dirty="0"/>
            </a:br>
            <a:endParaRPr lang="en-GB" dirty="0"/>
          </a:p>
          <a:p>
            <a:r>
              <a:rPr lang="en-GB" dirty="0"/>
              <a:t>James Lind noticed that Dutch sailors, who had been at sea for the same length of time, were less likely to suffer from scurvy. </a:t>
            </a:r>
          </a:p>
        </p:txBody>
      </p:sp>
      <p:sp>
        <p:nvSpPr>
          <p:cNvPr id="5" name="Rectangle 4"/>
          <p:cNvSpPr/>
          <p:nvPr/>
        </p:nvSpPr>
        <p:spPr>
          <a:xfrm>
            <a:off x="1382334" y="4212213"/>
            <a:ext cx="2962272" cy="169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Canadian Pacific @flickr.com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3119050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Lind’s Observation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787" y="3726745"/>
            <a:ext cx="1829892" cy="22531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46" y="5103308"/>
            <a:ext cx="1445982" cy="1390675"/>
          </a:xfrm>
          <a:prstGeom prst="rect">
            <a:avLst/>
          </a:prstGeom>
        </p:spPr>
      </p:pic>
      <p:pic>
        <p:nvPicPr>
          <p:cNvPr id="9" name="Content Placeholder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84" y="5504578"/>
            <a:ext cx="1345461" cy="123821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08356">
            <a:off x="7385889" y="1748320"/>
            <a:ext cx="535816" cy="7216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8903" y="2038349"/>
            <a:ext cx="1007222" cy="78339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549" y="3042871"/>
            <a:ext cx="681283" cy="6859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5045" y="1724470"/>
            <a:ext cx="465763" cy="5712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40"/>
          <a:stretch/>
        </p:blipFill>
        <p:spPr>
          <a:xfrm>
            <a:off x="6358019" y="3923443"/>
            <a:ext cx="1829892" cy="2056246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388225" y="4505326"/>
            <a:ext cx="49765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/>
              <a:t>Lind noticed that Dutch ships carried large barrels of fresh fruit for the sailors.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80721" y="5286490"/>
            <a:ext cx="4560652" cy="525886"/>
          </a:xfrm>
          <a:prstGeom prst="rect">
            <a:avLst/>
          </a:prstGeom>
          <a:noFill/>
          <a:ln w="25400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sz="2000" dirty="0"/>
              <a:t>He wondered if this prevented scurvy.</a:t>
            </a:r>
            <a:endParaRPr lang="en-GB" sz="3200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52" y="1558934"/>
            <a:ext cx="3763407" cy="2822555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1382334" y="4212213"/>
            <a:ext cx="2962272" cy="169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Canadian Pacific @flickr.com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129590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774 0.20394 L 0.17378 0.10023 C 0.16805 0.07778 0.15503 0.05532 0.13732 0.03773 C 0.11823 0.01782 0.09878 0.00556 0.08107 0.00486 L 0.00052 -0.00185 " pathEditMode="relative" rAng="2280000" ptsTypes="AAAAA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86" y="-13519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7" presetClass="path" presetSubtype="0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.17917 0.36134 L 0.1573 0.24283 C 0.15348 0.21806 0.14271 0.18403 0.12778 0.15232 C 0.10973 0.11621 0.09358 0.08982 0.07848 0.07408 L 0.00747 -0.00393 " pathEditMode="relative" rAng="14280000" ptsTypes="AAAAA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10" y="-19653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7" presetClass="pat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0.0257 -0.02963 L 0.03143 0.05949 C 0.03247 0.07824 0.0349 0.10579 0.03802 0.13472 C 0.0415 0.16829 0.04462 0.19398 0.0474 0.21204 L 0.06042 0.30023 " pathEditMode="relative" rAng="4920000" ptsTypes="AAAAA">
                                      <p:cBhvr>
                                        <p:cTn id="29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3" y="16528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7" presetClass="pat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0.03021 0.0331 L -0.02118 0.10416 C -0.03229 0.11852 -0.04288 0.14328 -0.05052 0.1706 C -0.05903 0.20208 -0.06215 0.22801 -0.06076 0.2493 L -0.05556 0.34699 " pathEditMode="relative" rAng="6600000" ptsTypes="AAAAA">
                                      <p:cBhvr>
                                        <p:cTn id="33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81" y="14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Did Lind Test His Idea?</a:t>
            </a:r>
          </a:p>
        </p:txBody>
      </p:sp>
      <p:sp>
        <p:nvSpPr>
          <p:cNvPr id="2" name="Rectangle 1"/>
          <p:cNvSpPr/>
          <p:nvPr/>
        </p:nvSpPr>
        <p:spPr>
          <a:xfrm>
            <a:off x="4721855" y="3167496"/>
            <a:ext cx="3260610" cy="2544900"/>
          </a:xfrm>
          <a:prstGeom prst="rect">
            <a:avLst/>
          </a:prstGeom>
          <a:ln w="28575">
            <a:solidFill>
              <a:srgbClr val="2A3E53"/>
            </a:solidFill>
          </a:ln>
        </p:spPr>
        <p:txBody>
          <a:bodyPr wrap="square" lIns="180000" tIns="108000" rIns="180000" bIns="108000">
            <a:spAutoFit/>
          </a:bodyPr>
          <a:lstStyle/>
          <a:p>
            <a:pPr>
              <a:lnSpc>
                <a:spcPct val="120000"/>
              </a:lnSpc>
            </a:pPr>
            <a:r>
              <a:rPr lang="en-GB" dirty="0"/>
              <a:t>He made his test fair by: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dirty="0"/>
              <a:t>choosing men who were equally ill;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dirty="0"/>
              <a:t>having them all lie in the same place;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dirty="0"/>
              <a:t>feeding them the same meals every day.</a:t>
            </a:r>
          </a:p>
        </p:txBody>
      </p:sp>
      <p:sp>
        <p:nvSpPr>
          <p:cNvPr id="3" name="Rectangle 2"/>
          <p:cNvSpPr/>
          <p:nvPr/>
        </p:nvSpPr>
        <p:spPr>
          <a:xfrm>
            <a:off x="1152005" y="3275561"/>
            <a:ext cx="341999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dirty="0"/>
              <a:t>In 1754, he fed a group of twelve scurvy sufferers different foods. Patients, who ate citrus fruits, such as lemons and oranges, recovered much faster.	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52005" y="1523075"/>
            <a:ext cx="6830460" cy="1449216"/>
          </a:xfrm>
          <a:prstGeom prst="rect">
            <a:avLst/>
          </a:prstGeom>
          <a:solidFill>
            <a:srgbClr val="7AC3E2"/>
          </a:solidFill>
          <a:ln w="25400">
            <a:solidFill>
              <a:srgbClr val="2A3E53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lvl="0"/>
            <a:r>
              <a:rPr lang="en-GB" sz="2000" dirty="0"/>
              <a:t>Although earlier doctors thought fresh fruit could prevent scurvy, Lind tested the effects of different diets methodically on a group of patients as part of a clinical trial.</a:t>
            </a: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842134" y="429365"/>
            <a:ext cx="1905" cy="5979055"/>
          </a:xfrm>
          <a:prstGeom prst="line">
            <a:avLst/>
          </a:prstGeom>
          <a:ln w="38100">
            <a:solidFill>
              <a:srgbClr val="2A3E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46" y="5103308"/>
            <a:ext cx="1445982" cy="1390675"/>
          </a:xfrm>
          <a:prstGeom prst="rect">
            <a:avLst/>
          </a:prstGeom>
        </p:spPr>
      </p:pic>
      <p:pic>
        <p:nvPicPr>
          <p:cNvPr id="8" name="Content Placeholder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84" y="5504578"/>
            <a:ext cx="1345461" cy="123821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cxnSp>
        <p:nvCxnSpPr>
          <p:cNvPr id="11" name="Straight Connector 10"/>
          <p:cNvCxnSpPr/>
          <p:nvPr/>
        </p:nvCxnSpPr>
        <p:spPr>
          <a:xfrm>
            <a:off x="842134" y="3484243"/>
            <a:ext cx="255270" cy="0"/>
          </a:xfrm>
          <a:prstGeom prst="line">
            <a:avLst/>
          </a:prstGeom>
          <a:ln w="38100">
            <a:solidFill>
              <a:srgbClr val="2A3E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8267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" grpId="0" animBg="1"/>
      <p:bldP spid="3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Clinical Trial</a:t>
            </a:r>
          </a:p>
        </p:txBody>
      </p:sp>
      <p:sp>
        <p:nvSpPr>
          <p:cNvPr id="2" name="Rectangle 1"/>
          <p:cNvSpPr/>
          <p:nvPr/>
        </p:nvSpPr>
        <p:spPr>
          <a:xfrm>
            <a:off x="945309" y="5823758"/>
            <a:ext cx="72398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18A0DB"/>
                </a:solidFill>
              </a:rPr>
              <a:t>Which group do you think showed the best results?</a:t>
            </a:r>
          </a:p>
          <a:p>
            <a:pPr algn="ctr"/>
            <a:endParaRPr lang="en-GB" b="1" dirty="0">
              <a:solidFill>
                <a:srgbClr val="18A0DB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39584" y="1270769"/>
            <a:ext cx="71455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Each group tried a different remedy.</a:t>
            </a:r>
          </a:p>
        </p:txBody>
      </p:sp>
      <p:grpSp>
        <p:nvGrpSpPr>
          <p:cNvPr id="49" name="Group 48"/>
          <p:cNvGrpSpPr/>
          <p:nvPr/>
        </p:nvGrpSpPr>
        <p:grpSpPr>
          <a:xfrm>
            <a:off x="1039584" y="3886670"/>
            <a:ext cx="2191726" cy="1835830"/>
            <a:chOff x="1039584" y="3886670"/>
            <a:chExt cx="2191726" cy="1835830"/>
          </a:xfrm>
        </p:grpSpPr>
        <p:sp>
          <p:nvSpPr>
            <p:cNvPr id="30" name="Rectangle 29"/>
            <p:cNvSpPr/>
            <p:nvPr/>
          </p:nvSpPr>
          <p:spPr>
            <a:xfrm>
              <a:off x="1039584" y="3886670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80035" y="4548676"/>
              <a:ext cx="383183" cy="1099051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1039584" y="3902345"/>
              <a:ext cx="219172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Half a pint of seawater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5993401" y="3884831"/>
            <a:ext cx="2191726" cy="1835830"/>
            <a:chOff x="5993401" y="3884831"/>
            <a:chExt cx="2191726" cy="1835830"/>
          </a:xfrm>
        </p:grpSpPr>
        <p:sp>
          <p:nvSpPr>
            <p:cNvPr id="26" name="Rectangle 25"/>
            <p:cNvSpPr/>
            <p:nvPr/>
          </p:nvSpPr>
          <p:spPr>
            <a:xfrm>
              <a:off x="5993401" y="3884831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6014520" y="3950171"/>
              <a:ext cx="2170607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Two oranges and a lemon every day</a:t>
              </a:r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57999" y="4715188"/>
              <a:ext cx="628372" cy="604337"/>
            </a:xfrm>
            <a:prstGeom prst="rect">
              <a:avLst/>
            </a:prstGeom>
          </p:spPr>
        </p:pic>
        <p:pic>
          <p:nvPicPr>
            <p:cNvPr id="32" name="Content Placeholder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365879">
              <a:off x="7219144" y="4787138"/>
              <a:ext cx="676011" cy="622126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7164" y="4828157"/>
              <a:ext cx="670449" cy="716121"/>
            </a:xfrm>
            <a:prstGeom prst="rect">
              <a:avLst/>
            </a:prstGeom>
          </p:spPr>
        </p:pic>
      </p:grpSp>
      <p:grpSp>
        <p:nvGrpSpPr>
          <p:cNvPr id="48" name="Group 47"/>
          <p:cNvGrpSpPr/>
          <p:nvPr/>
        </p:nvGrpSpPr>
        <p:grpSpPr>
          <a:xfrm>
            <a:off x="5993401" y="1750954"/>
            <a:ext cx="2191726" cy="1847963"/>
            <a:chOff x="5993401" y="1750954"/>
            <a:chExt cx="2191726" cy="1847963"/>
          </a:xfrm>
        </p:grpSpPr>
        <p:sp>
          <p:nvSpPr>
            <p:cNvPr id="25" name="Rectangle 24"/>
            <p:cNvSpPr/>
            <p:nvPr/>
          </p:nvSpPr>
          <p:spPr>
            <a:xfrm>
              <a:off x="5993401" y="1763087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2864" y="2702822"/>
              <a:ext cx="1115333" cy="560651"/>
            </a:xfrm>
            <a:prstGeom prst="rect">
              <a:avLst/>
            </a:prstGeom>
          </p:spPr>
        </p:pic>
        <p:sp>
          <p:nvSpPr>
            <p:cNvPr id="16" name="Rectangle 15"/>
            <p:cNvSpPr/>
            <p:nvPr/>
          </p:nvSpPr>
          <p:spPr>
            <a:xfrm>
              <a:off x="5993401" y="1750954"/>
              <a:ext cx="2191726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Two spoons of vinegar three times a day</a:t>
              </a:r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9298" y="2833191"/>
              <a:ext cx="1115333" cy="560651"/>
            </a:xfrm>
            <a:prstGeom prst="rect">
              <a:avLst/>
            </a:prstGeom>
          </p:spPr>
        </p:pic>
      </p:grpSp>
      <p:grpSp>
        <p:nvGrpSpPr>
          <p:cNvPr id="47" name="Group 46"/>
          <p:cNvGrpSpPr/>
          <p:nvPr/>
        </p:nvGrpSpPr>
        <p:grpSpPr>
          <a:xfrm>
            <a:off x="3527052" y="1760821"/>
            <a:ext cx="2191726" cy="1835830"/>
            <a:chOff x="3527052" y="1760821"/>
            <a:chExt cx="2191726" cy="1835830"/>
          </a:xfrm>
        </p:grpSpPr>
        <p:sp>
          <p:nvSpPr>
            <p:cNvPr id="27" name="Rectangle 26"/>
            <p:cNvSpPr/>
            <p:nvPr/>
          </p:nvSpPr>
          <p:spPr>
            <a:xfrm>
              <a:off x="3527052" y="1760821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3527052" y="1775002"/>
              <a:ext cx="219172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An elixir</a:t>
              </a:r>
            </a:p>
          </p:txBody>
        </p:sp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26912" y="2262005"/>
              <a:ext cx="612252" cy="1138717"/>
            </a:xfrm>
            <a:prstGeom prst="rect">
              <a:avLst/>
            </a:prstGeom>
          </p:spPr>
        </p:pic>
      </p:grpSp>
      <p:grpSp>
        <p:nvGrpSpPr>
          <p:cNvPr id="50" name="Group 49"/>
          <p:cNvGrpSpPr/>
          <p:nvPr/>
        </p:nvGrpSpPr>
        <p:grpSpPr>
          <a:xfrm>
            <a:off x="3512369" y="3882565"/>
            <a:ext cx="2206409" cy="1926473"/>
            <a:chOff x="3512369" y="3882565"/>
            <a:chExt cx="2206409" cy="1926473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302" t="42052" r="19063" b="-3561"/>
            <a:stretch/>
          </p:blipFill>
          <p:spPr>
            <a:xfrm rot="13917902">
              <a:off x="4679149" y="5014369"/>
              <a:ext cx="682721" cy="648172"/>
            </a:xfrm>
            <a:prstGeom prst="rect">
              <a:avLst/>
            </a:prstGeom>
          </p:spPr>
        </p:pic>
        <p:sp>
          <p:nvSpPr>
            <p:cNvPr id="37" name="Oval 36"/>
            <p:cNvSpPr/>
            <p:nvPr/>
          </p:nvSpPr>
          <p:spPr>
            <a:xfrm rot="19252589">
              <a:off x="4458452" y="5090529"/>
              <a:ext cx="482600" cy="15035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14969" y="5045489"/>
              <a:ext cx="784898" cy="581615"/>
            </a:xfrm>
            <a:prstGeom prst="rect">
              <a:avLst/>
            </a:prstGeom>
          </p:spPr>
        </p:pic>
        <p:sp>
          <p:nvSpPr>
            <p:cNvPr id="44" name="Oval 43"/>
            <p:cNvSpPr/>
            <p:nvPr/>
          </p:nvSpPr>
          <p:spPr>
            <a:xfrm rot="21264456">
              <a:off x="4813912" y="4889698"/>
              <a:ext cx="219465" cy="20621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 rot="20870865">
              <a:off x="4870566" y="5667858"/>
              <a:ext cx="482600" cy="14118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3527052" y="3882565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3512369" y="3883980"/>
              <a:ext cx="220640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A mixture including mustard seeds, garlic and gum myrrh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1039584" y="1764926"/>
            <a:ext cx="2191726" cy="1835830"/>
            <a:chOff x="1039584" y="1764926"/>
            <a:chExt cx="2191726" cy="1835830"/>
          </a:xfrm>
        </p:grpSpPr>
        <p:sp>
          <p:nvSpPr>
            <p:cNvPr id="29" name="Rectangle 28"/>
            <p:cNvSpPr/>
            <p:nvPr/>
          </p:nvSpPr>
          <p:spPr>
            <a:xfrm>
              <a:off x="1039584" y="1764926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1039584" y="1784527"/>
              <a:ext cx="219172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A quart of cider</a:t>
              </a:r>
            </a:p>
          </p:txBody>
        </p:sp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2600" y="2346130"/>
              <a:ext cx="731827" cy="9081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3534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The Result</a:t>
            </a:r>
          </a:p>
        </p:txBody>
      </p:sp>
      <p:grpSp>
        <p:nvGrpSpPr>
          <p:cNvPr id="49" name="Group 48"/>
          <p:cNvGrpSpPr/>
          <p:nvPr/>
        </p:nvGrpSpPr>
        <p:grpSpPr>
          <a:xfrm>
            <a:off x="1039584" y="3886670"/>
            <a:ext cx="2191726" cy="1835830"/>
            <a:chOff x="1039584" y="3886670"/>
            <a:chExt cx="2191726" cy="1835830"/>
          </a:xfrm>
        </p:grpSpPr>
        <p:sp>
          <p:nvSpPr>
            <p:cNvPr id="30" name="Rectangle 29"/>
            <p:cNvSpPr/>
            <p:nvPr/>
          </p:nvSpPr>
          <p:spPr>
            <a:xfrm>
              <a:off x="1039584" y="3886670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80035" y="4548676"/>
              <a:ext cx="383183" cy="1099051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1039584" y="3902345"/>
              <a:ext cx="219172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Half a pint of seawater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5993401" y="3884831"/>
            <a:ext cx="2191726" cy="1835830"/>
            <a:chOff x="5993401" y="3884831"/>
            <a:chExt cx="2191726" cy="1835830"/>
          </a:xfrm>
        </p:grpSpPr>
        <p:sp>
          <p:nvSpPr>
            <p:cNvPr id="26" name="Rectangle 25"/>
            <p:cNvSpPr/>
            <p:nvPr/>
          </p:nvSpPr>
          <p:spPr>
            <a:xfrm>
              <a:off x="5993401" y="3884831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6014520" y="3950171"/>
              <a:ext cx="2170607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Two oranges and a lemon every day</a:t>
              </a:r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57999" y="4715188"/>
              <a:ext cx="628372" cy="604337"/>
            </a:xfrm>
            <a:prstGeom prst="rect">
              <a:avLst/>
            </a:prstGeom>
          </p:spPr>
        </p:pic>
        <p:pic>
          <p:nvPicPr>
            <p:cNvPr id="32" name="Content Placeholder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365879">
              <a:off x="7219144" y="4787138"/>
              <a:ext cx="676011" cy="622126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7164" y="4828157"/>
              <a:ext cx="670449" cy="716121"/>
            </a:xfrm>
            <a:prstGeom prst="rect">
              <a:avLst/>
            </a:prstGeom>
          </p:spPr>
        </p:pic>
      </p:grpSp>
      <p:grpSp>
        <p:nvGrpSpPr>
          <p:cNvPr id="48" name="Group 47"/>
          <p:cNvGrpSpPr/>
          <p:nvPr/>
        </p:nvGrpSpPr>
        <p:grpSpPr>
          <a:xfrm>
            <a:off x="5993401" y="1750954"/>
            <a:ext cx="2191726" cy="1847963"/>
            <a:chOff x="5993401" y="1750954"/>
            <a:chExt cx="2191726" cy="1847963"/>
          </a:xfrm>
        </p:grpSpPr>
        <p:sp>
          <p:nvSpPr>
            <p:cNvPr id="25" name="Rectangle 24"/>
            <p:cNvSpPr/>
            <p:nvPr/>
          </p:nvSpPr>
          <p:spPr>
            <a:xfrm>
              <a:off x="5993401" y="1763087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2864" y="2702822"/>
              <a:ext cx="1115333" cy="560651"/>
            </a:xfrm>
            <a:prstGeom prst="rect">
              <a:avLst/>
            </a:prstGeom>
          </p:spPr>
        </p:pic>
        <p:sp>
          <p:nvSpPr>
            <p:cNvPr id="16" name="Rectangle 15"/>
            <p:cNvSpPr/>
            <p:nvPr/>
          </p:nvSpPr>
          <p:spPr>
            <a:xfrm>
              <a:off x="5993401" y="1750954"/>
              <a:ext cx="2191726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Two spoons of vinegar three times a day</a:t>
              </a:r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9298" y="2833191"/>
              <a:ext cx="1115333" cy="560651"/>
            </a:xfrm>
            <a:prstGeom prst="rect">
              <a:avLst/>
            </a:prstGeom>
          </p:spPr>
        </p:pic>
      </p:grpSp>
      <p:grpSp>
        <p:nvGrpSpPr>
          <p:cNvPr id="47" name="Group 46"/>
          <p:cNvGrpSpPr/>
          <p:nvPr/>
        </p:nvGrpSpPr>
        <p:grpSpPr>
          <a:xfrm>
            <a:off x="3527052" y="1760821"/>
            <a:ext cx="2191726" cy="1835830"/>
            <a:chOff x="3527052" y="1760821"/>
            <a:chExt cx="2191726" cy="1835830"/>
          </a:xfrm>
        </p:grpSpPr>
        <p:sp>
          <p:nvSpPr>
            <p:cNvPr id="27" name="Rectangle 26"/>
            <p:cNvSpPr/>
            <p:nvPr/>
          </p:nvSpPr>
          <p:spPr>
            <a:xfrm>
              <a:off x="3527052" y="1760821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3527052" y="1775002"/>
              <a:ext cx="219172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An elixir</a:t>
              </a:r>
            </a:p>
          </p:txBody>
        </p:sp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26912" y="2262005"/>
              <a:ext cx="612252" cy="1138717"/>
            </a:xfrm>
            <a:prstGeom prst="rect">
              <a:avLst/>
            </a:prstGeom>
          </p:spPr>
        </p:pic>
      </p:grpSp>
      <p:grpSp>
        <p:nvGrpSpPr>
          <p:cNvPr id="50" name="Group 49"/>
          <p:cNvGrpSpPr/>
          <p:nvPr/>
        </p:nvGrpSpPr>
        <p:grpSpPr>
          <a:xfrm>
            <a:off x="3512369" y="3882565"/>
            <a:ext cx="2206409" cy="1926473"/>
            <a:chOff x="3512369" y="3882565"/>
            <a:chExt cx="2206409" cy="1926473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302" t="42052" r="19063" b="-3561"/>
            <a:stretch/>
          </p:blipFill>
          <p:spPr>
            <a:xfrm rot="13917902">
              <a:off x="4679149" y="5014369"/>
              <a:ext cx="682721" cy="648172"/>
            </a:xfrm>
            <a:prstGeom prst="rect">
              <a:avLst/>
            </a:prstGeom>
          </p:spPr>
        </p:pic>
        <p:sp>
          <p:nvSpPr>
            <p:cNvPr id="37" name="Oval 36"/>
            <p:cNvSpPr/>
            <p:nvPr/>
          </p:nvSpPr>
          <p:spPr>
            <a:xfrm rot="19252589">
              <a:off x="4458452" y="5090529"/>
              <a:ext cx="482600" cy="15035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14969" y="5045489"/>
              <a:ext cx="784898" cy="581615"/>
            </a:xfrm>
            <a:prstGeom prst="rect">
              <a:avLst/>
            </a:prstGeom>
          </p:spPr>
        </p:pic>
        <p:sp>
          <p:nvSpPr>
            <p:cNvPr id="44" name="Oval 43"/>
            <p:cNvSpPr/>
            <p:nvPr/>
          </p:nvSpPr>
          <p:spPr>
            <a:xfrm rot="21264456">
              <a:off x="4813912" y="4889698"/>
              <a:ext cx="219465" cy="20621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 rot="20870865">
              <a:off x="4870566" y="5667858"/>
              <a:ext cx="482600" cy="14118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3527052" y="3882565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3512369" y="3883980"/>
              <a:ext cx="220640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A mixture including mustard seeds, garlic and gum myrrh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1039584" y="1764926"/>
            <a:ext cx="2191726" cy="1835830"/>
            <a:chOff x="1039584" y="1764926"/>
            <a:chExt cx="2191726" cy="1835830"/>
          </a:xfrm>
        </p:grpSpPr>
        <p:sp>
          <p:nvSpPr>
            <p:cNvPr id="29" name="Rectangle 28"/>
            <p:cNvSpPr/>
            <p:nvPr/>
          </p:nvSpPr>
          <p:spPr>
            <a:xfrm>
              <a:off x="1039584" y="1764926"/>
              <a:ext cx="2191726" cy="183583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1039584" y="1784527"/>
              <a:ext cx="219172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A quart of cider</a:t>
              </a:r>
            </a:p>
          </p:txBody>
        </p:sp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2600" y="2346130"/>
              <a:ext cx="731827" cy="908119"/>
            </a:xfrm>
            <a:prstGeom prst="rect">
              <a:avLst/>
            </a:prstGeom>
          </p:spPr>
        </p:pic>
      </p:grpSp>
      <p:sp>
        <p:nvSpPr>
          <p:cNvPr id="38" name="Rectangle 37"/>
          <p:cNvSpPr/>
          <p:nvPr/>
        </p:nvSpPr>
        <p:spPr>
          <a:xfrm>
            <a:off x="1524572" y="1625313"/>
            <a:ext cx="588108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2800" dirty="0"/>
              <a:t>The two sailors who ate the oranges and lemons showed by far the best results.  One of the sailors was able to return to work within 6 days; the other recovered enough to</a:t>
            </a:r>
          </a:p>
          <a:p>
            <a:pPr algn="just"/>
            <a:r>
              <a:rPr lang="en-GB" sz="2800" dirty="0"/>
              <a:t>help nurse the other</a:t>
            </a:r>
          </a:p>
          <a:p>
            <a:pPr algn="just"/>
            <a:r>
              <a:rPr lang="en-GB" sz="2800" dirty="0"/>
              <a:t>sick men.</a:t>
            </a:r>
          </a:p>
        </p:txBody>
      </p:sp>
    </p:spTree>
    <p:extLst>
      <p:ext uri="{BB962C8B-B14F-4D97-AF65-F5344CB8AC3E}">
        <p14:creationId xmlns:p14="http://schemas.microsoft.com/office/powerpoint/2010/main" val="2050009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Lind’s Achievements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7964" y="1473201"/>
            <a:ext cx="2454501" cy="32726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52006" y="1478254"/>
            <a:ext cx="3952009" cy="3265097"/>
          </a:xfrm>
          <a:prstGeom prst="rect">
            <a:avLst/>
          </a:prstGeom>
          <a:ln w="28575">
            <a:solidFill>
              <a:srgbClr val="2A3E53"/>
            </a:solidFill>
          </a:ln>
        </p:spPr>
        <p:txBody>
          <a:bodyPr wrap="square" lIns="180000" tIns="108000" rIns="180000" bIns="108000">
            <a:spAutoFit/>
          </a:bodyPr>
          <a:lstStyle/>
          <a:p>
            <a:pPr lvl="0"/>
            <a:r>
              <a:rPr lang="en-GB" dirty="0"/>
              <a:t>However, it was not until forty years after the clinical trial that the Royal Navy began to give lemon juice to sailors. </a:t>
            </a:r>
          </a:p>
          <a:p>
            <a:pPr lvl="0"/>
            <a:endParaRPr lang="en-GB" dirty="0"/>
          </a:p>
          <a:p>
            <a:pPr algn="just"/>
            <a:r>
              <a:rPr lang="en-GB" dirty="0"/>
              <a:t>Lind continued to work tirelessly to improve the life of seamen. 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After this, Lind began to investigate how to turn salt water into fresh, drinking water.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52005" y="4997829"/>
            <a:ext cx="6830460" cy="1141439"/>
          </a:xfrm>
          <a:prstGeom prst="rect">
            <a:avLst/>
          </a:prstGeom>
          <a:solidFill>
            <a:srgbClr val="7AC3E2"/>
          </a:solidFill>
          <a:ln w="25400">
            <a:solidFill>
              <a:srgbClr val="2A3E53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lvl="0"/>
            <a:r>
              <a:rPr lang="en-GB" sz="2000" dirty="0"/>
              <a:t>Clinical trials following Lind's example also led to the development of vaccination as a way of preventing specific diseases, starting with smallpox in the late 1700s.</a:t>
            </a:r>
          </a:p>
        </p:txBody>
      </p:sp>
    </p:spTree>
    <p:extLst>
      <p:ext uri="{BB962C8B-B14F-4D97-AF65-F5344CB8AC3E}">
        <p14:creationId xmlns:p14="http://schemas.microsoft.com/office/powerpoint/2010/main" val="1986709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3554092" y="1449470"/>
            <a:ext cx="3662254" cy="3662254"/>
          </a:xfrm>
          <a:prstGeom prst="ellipse">
            <a:avLst/>
          </a:prstGeom>
          <a:solidFill>
            <a:srgbClr val="ACDDFC"/>
          </a:solidFill>
          <a:ln w="28575">
            <a:solidFill>
              <a:srgbClr val="2A3E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rgbClr val="2A3E53"/>
                </a:solidFill>
              </a:rPr>
              <a:t>Can you use what you have learned to answer the quiz questions about James Lind?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Next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697" y="3464156"/>
            <a:ext cx="3133963" cy="2944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4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1502</TotalTime>
  <Words>675</Words>
  <Application>Microsoft Office PowerPoint</Application>
  <PresentationFormat>On-screen Show (4:3)</PresentationFormat>
  <Paragraphs>64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Twinkl SemiBold</vt:lpstr>
      <vt:lpstr>Twinkl</vt:lpstr>
      <vt:lpstr>Sassoon Infant Rg</vt:lpstr>
      <vt:lpstr>Tuffy</vt:lpstr>
      <vt:lpstr>Arial</vt:lpstr>
      <vt:lpstr>Calibri</vt:lpstr>
      <vt:lpstr>Office Theme</vt:lpstr>
      <vt:lpstr>PowerPoint Presentation</vt:lpstr>
      <vt:lpstr>Who Was James Lind?</vt:lpstr>
      <vt:lpstr>What Is Scurvy?</vt:lpstr>
      <vt:lpstr>Who Suffered From Scurvy?</vt:lpstr>
      <vt:lpstr>First Clinical Trial</vt:lpstr>
      <vt:lpstr>Lind’s Observation</vt:lpstr>
      <vt:lpstr>Lind’s Observation</vt:lpstr>
      <vt:lpstr>How Did Lind Test His Idea?</vt:lpstr>
      <vt:lpstr>Clinical Trial</vt:lpstr>
      <vt:lpstr>The Result</vt:lpstr>
      <vt:lpstr>Lind’s Achievements</vt:lpstr>
      <vt:lpstr>Next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Leisa Bridge</cp:lastModifiedBy>
  <cp:revision>144</cp:revision>
  <dcterms:created xsi:type="dcterms:W3CDTF">2014-10-01T16:09:27Z</dcterms:created>
  <dcterms:modified xsi:type="dcterms:W3CDTF">2020-05-22T12:57:54Z</dcterms:modified>
</cp:coreProperties>
</file>