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19"/>
  </p:handoutMasterIdLst>
  <p:sldIdLst>
    <p:sldId id="261" r:id="rId5"/>
    <p:sldId id="258" r:id="rId6"/>
    <p:sldId id="263" r:id="rId7"/>
    <p:sldId id="264" r:id="rId8"/>
    <p:sldId id="267" r:id="rId9"/>
    <p:sldId id="268" r:id="rId10"/>
    <p:sldId id="269" r:id="rId11"/>
    <p:sldId id="270" r:id="rId12"/>
    <p:sldId id="271" r:id="rId13"/>
    <p:sldId id="273" r:id="rId14"/>
    <p:sldId id="274" r:id="rId15"/>
    <p:sldId id="275" r:id="rId16"/>
    <p:sldId id="276" r:id="rId17"/>
    <p:sldId id="277" r:id="rId18"/>
  </p:sldIdLst>
  <p:sldSz cx="9144000" cy="6858000" type="screen4x3"/>
  <p:notesSz cx="6858000" cy="9144000"/>
  <p:embeddedFontLst>
    <p:embeddedFont>
      <p:font typeface="BPreplay" panose="02000503000000020004" charset="0"/>
      <p:regular r:id="rId20"/>
      <p:bold r:id="rId21"/>
      <p:italic r:id="rId22"/>
      <p:boldItalic r:id="rId23"/>
    </p:embeddedFont>
    <p:embeddedFont>
      <p:font typeface="Sassoon Infant Rg" panose="02000503030000020003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  <p:embeddedFont>
      <p:font typeface="Sassoon Infant Md" panose="02000603050000020003" charset="0"/>
      <p:regular r:id="rId32"/>
    </p:embeddedFont>
    <p:embeddedFont>
      <p:font typeface="Tuffy" panose="020B0603060100000000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95A5"/>
    <a:srgbClr val="FEFEFE"/>
    <a:srgbClr val="A0CFD5"/>
    <a:srgbClr val="A7E6DE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74" autoAdjust="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7.fntdata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pbvr82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hyperlink" Target="http://www.bbc.co.uk/education/clips/zrdkjxs" TargetMode="External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| Year 4 | States of Matter | Solid, Liquid or Gas?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States of Matter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52BFFE-B940-4491-8777-62BC5E0F0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520" y="5717255"/>
            <a:ext cx="588962" cy="3755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67FA6E-4F6C-4582-901F-5FEF33E722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and describe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15502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materials into solids, liquids or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describe the properties of solids, liquids and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show the difference between the particles in solids, liquids and gases.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334930" y="3044810"/>
            <a:ext cx="3053420" cy="3048015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Sorting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1643723"/>
            <a:ext cx="4495183" cy="444910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34930" y="1643723"/>
            <a:ext cx="3053420" cy="1306569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930" y="1650777"/>
            <a:ext cx="3053420" cy="1299516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 material may be in one of three states: solid, liquid or gas.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5334930" y="3044320"/>
            <a:ext cx="3053420" cy="304850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Can you sort the materials into solids, liquids or gases?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Think carefully about each one.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20074" y="1959249"/>
            <a:ext cx="4013581" cy="3970456"/>
            <a:chOff x="897467" y="1972477"/>
            <a:chExt cx="4013581" cy="397045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403485">
              <a:off x="1355048" y="1972477"/>
              <a:ext cx="3556000" cy="25139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97467" y="3429000"/>
              <a:ext cx="3556000" cy="25139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3724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Solids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solids!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8" y="1650775"/>
            <a:ext cx="5521581" cy="275646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solid state keep their shape unless a force is applied to them.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Solids can be cut, squashed or twisted. They will not change shape on their own.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 materials always take up the same amount of space. They do not spread out or flow. Solids do not have to be hard. They can be squashy or soft.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244" y="4984628"/>
            <a:ext cx="899030" cy="9329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947" y="4506373"/>
            <a:ext cx="1284474" cy="15336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89" y="5119354"/>
            <a:ext cx="1776894" cy="874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18" y="4520147"/>
            <a:ext cx="2174536" cy="15339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970" y="4572004"/>
            <a:ext cx="1532317" cy="9761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927" y="4533401"/>
            <a:ext cx="1469202" cy="12955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511" y="5304039"/>
            <a:ext cx="995619" cy="7260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80432" y="3842352"/>
            <a:ext cx="1011834" cy="2376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78" y="4703402"/>
            <a:ext cx="826898" cy="1385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616" y="5333974"/>
            <a:ext cx="1695703" cy="8284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219" y="5301236"/>
            <a:ext cx="1116151" cy="8921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110" y="4520147"/>
            <a:ext cx="534751" cy="15305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29" y="4174066"/>
            <a:ext cx="929969" cy="19280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40" y="4778022"/>
            <a:ext cx="843157" cy="13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50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Liquids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liquids!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479769"/>
            <a:ext cx="5521581" cy="308955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liquid state take the shape of the container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Although liquids can change shape, they do not change their volume. This means they still take up the same amount of space.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are pulled down to the bottom of a container by gravity.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can flow or be poured.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170" y="3668884"/>
            <a:ext cx="713822" cy="24239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60" y="4543237"/>
            <a:ext cx="2141662" cy="1499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527" y="4701792"/>
            <a:ext cx="1708097" cy="12089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24" y="4592957"/>
            <a:ext cx="1157110" cy="14266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598" y="4480448"/>
            <a:ext cx="716429" cy="1532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689" y="4981876"/>
            <a:ext cx="1750190" cy="1079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672" y="5420860"/>
            <a:ext cx="843494" cy="60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7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Gases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gases!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642787"/>
            <a:ext cx="5521581" cy="275504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gaseous state can spread out to completely fill the container or room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have weight.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can be squashed.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do not keep their shape.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13" y="4526486"/>
            <a:ext cx="2163336" cy="15284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181" y="3000018"/>
            <a:ext cx="2082784" cy="2878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3"/>
          <a:stretch/>
        </p:blipFill>
        <p:spPr>
          <a:xfrm>
            <a:off x="738249" y="4148667"/>
            <a:ext cx="1662896" cy="1944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289" y="4406306"/>
            <a:ext cx="2006690" cy="17695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399" y="3802475"/>
            <a:ext cx="1657658" cy="2315248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6524610">
            <a:off x="5429206" y="4679142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6" name="Right Arrow 15"/>
          <p:cNvSpPr/>
          <p:nvPr/>
        </p:nvSpPr>
        <p:spPr>
          <a:xfrm rot="3582477">
            <a:off x="4627452" y="4861650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327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698" cy="1253225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49" y="1650776"/>
            <a:ext cx="7632699" cy="1246173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match the properties with the correct state?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Talk to your partner to help you.</a:t>
            </a:r>
          </a:p>
        </p:txBody>
      </p:sp>
      <p:pic>
        <p:nvPicPr>
          <p:cNvPr id="21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3" name="Content Placeholder 7"/>
          <p:cNvSpPr txBox="1">
            <a:spLocks/>
          </p:cNvSpPr>
          <p:nvPr/>
        </p:nvSpPr>
        <p:spPr>
          <a:xfrm>
            <a:off x="1853076" y="2969888"/>
            <a:ext cx="1390391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solid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60414" y="3961050"/>
            <a:ext cx="2487818" cy="1029418"/>
            <a:chOff x="755649" y="3961050"/>
            <a:chExt cx="2487818" cy="1029418"/>
          </a:xfrm>
        </p:grpSpPr>
        <p:sp>
          <p:nvSpPr>
            <p:cNvPr id="14" name="Rectangle 13"/>
            <p:cNvSpPr/>
            <p:nvPr/>
          </p:nvSpPr>
          <p:spPr>
            <a:xfrm>
              <a:off x="755649" y="3965110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0" name="Content Placeholder 7"/>
            <p:cNvSpPr txBox="1">
              <a:spLocks/>
            </p:cNvSpPr>
            <p:nvPr/>
          </p:nvSpPr>
          <p:spPr>
            <a:xfrm>
              <a:off x="755649" y="3961050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Spreads out to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fill a space.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60414" y="5063407"/>
            <a:ext cx="2487818" cy="1029418"/>
            <a:chOff x="765180" y="5065437"/>
            <a:chExt cx="2487818" cy="1029418"/>
          </a:xfrm>
        </p:grpSpPr>
        <p:sp>
          <p:nvSpPr>
            <p:cNvPr id="29" name="Rectangle 28"/>
            <p:cNvSpPr/>
            <p:nvPr/>
          </p:nvSpPr>
          <p:spPr>
            <a:xfrm>
              <a:off x="765180" y="5067467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1" name="Content Placeholder 7"/>
            <p:cNvSpPr txBox="1">
              <a:spLocks/>
            </p:cNvSpPr>
            <p:nvPr/>
          </p:nvSpPr>
          <p:spPr>
            <a:xfrm>
              <a:off x="765180" y="5065437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Takes the shape of the container it is in.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589100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6924301" y="2952211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gas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5895764" y="3961050"/>
            <a:ext cx="2487818" cy="1029418"/>
            <a:chOff x="5890999" y="3951244"/>
            <a:chExt cx="2487818" cy="1029418"/>
          </a:xfrm>
        </p:grpSpPr>
        <p:sp>
          <p:nvSpPr>
            <p:cNvPr id="32" name="Rectangle 31"/>
            <p:cNvSpPr/>
            <p:nvPr/>
          </p:nvSpPr>
          <p:spPr>
            <a:xfrm>
              <a:off x="5890999" y="3955304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6" name="Content Placeholder 7"/>
            <p:cNvSpPr txBox="1">
              <a:spLocks/>
            </p:cNvSpPr>
            <p:nvPr/>
          </p:nvSpPr>
          <p:spPr>
            <a:xfrm>
              <a:off x="5890999" y="3951244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Can be cut,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squashed or torn.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895764" y="5063407"/>
            <a:ext cx="2487818" cy="1029418"/>
            <a:chOff x="5900530" y="5055631"/>
            <a:chExt cx="2487818" cy="1029418"/>
          </a:xfrm>
        </p:grpSpPr>
        <p:sp>
          <p:nvSpPr>
            <p:cNvPr id="35" name="Rectangle 34"/>
            <p:cNvSpPr/>
            <p:nvPr/>
          </p:nvSpPr>
          <p:spPr>
            <a:xfrm>
              <a:off x="5900530" y="5057661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7" name="Content Placeholder 7"/>
            <p:cNvSpPr txBox="1">
              <a:spLocks/>
            </p:cNvSpPr>
            <p:nvPr/>
          </p:nvSpPr>
          <p:spPr>
            <a:xfrm>
              <a:off x="5900530" y="5055631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Does not have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any fixed shape.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3328091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40" name="Content Placeholder 7"/>
          <p:cNvSpPr txBox="1">
            <a:spLocks/>
          </p:cNvSpPr>
          <p:nvPr/>
        </p:nvSpPr>
        <p:spPr>
          <a:xfrm>
            <a:off x="4361390" y="2962649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liquid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3332855" y="3961050"/>
            <a:ext cx="2487818" cy="1029418"/>
            <a:chOff x="3328090" y="3958842"/>
            <a:chExt cx="2487818" cy="1029418"/>
          </a:xfrm>
        </p:grpSpPr>
        <p:sp>
          <p:nvSpPr>
            <p:cNvPr id="38" name="Rectangle 37"/>
            <p:cNvSpPr/>
            <p:nvPr/>
          </p:nvSpPr>
          <p:spPr>
            <a:xfrm>
              <a:off x="3328090" y="3962902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2" name="Content Placeholder 7"/>
            <p:cNvSpPr txBox="1">
              <a:spLocks/>
            </p:cNvSpPr>
            <p:nvPr/>
          </p:nvSpPr>
          <p:spPr>
            <a:xfrm>
              <a:off x="3328090" y="3958842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Keeps its shape.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332855" y="5063407"/>
            <a:ext cx="2487818" cy="1029418"/>
            <a:chOff x="3337621" y="5063229"/>
            <a:chExt cx="2487818" cy="1029418"/>
          </a:xfrm>
        </p:grpSpPr>
        <p:sp>
          <p:nvSpPr>
            <p:cNvPr id="41" name="Rectangle 40"/>
            <p:cNvSpPr/>
            <p:nvPr/>
          </p:nvSpPr>
          <p:spPr>
            <a:xfrm>
              <a:off x="3337621" y="5065259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3" name="Content Placeholder 7"/>
            <p:cNvSpPr txBox="1">
              <a:spLocks/>
            </p:cNvSpPr>
            <p:nvPr/>
          </p:nvSpPr>
          <p:spPr>
            <a:xfrm>
              <a:off x="3337621" y="5063229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Can be poured.</a:t>
              </a: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23" b="63401"/>
          <a:stretch/>
        </p:blipFill>
        <p:spPr>
          <a:xfrm>
            <a:off x="6361646" y="3040761"/>
            <a:ext cx="758823" cy="8473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311" y="3077385"/>
            <a:ext cx="882478" cy="7032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83" y="3077385"/>
            <a:ext cx="1012859" cy="6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0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56267 0.15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5" y="79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0.28142 -0.000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0104 -0.16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56163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0" y="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00104 -0.161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28038 0.161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4661012" y="1650776"/>
            <a:ext cx="3727338" cy="4442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3816350" cy="44491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00" y="2958723"/>
            <a:ext cx="3790950" cy="3134102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6"/>
            <a:ext cx="3841750" cy="4442049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We can explain the differences between solids, liquids and gases by knowing what they are made of.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Scientists have found out that all materials are made of very tiny particles. These particles are so small that we cannot see them with our eyes, or even with a microscope!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 position and behaviour of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the particles is different in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solids, liquids and gases.</a:t>
            </a:r>
          </a:p>
        </p:txBody>
      </p:sp>
      <p:sp>
        <p:nvSpPr>
          <p:cNvPr id="4" name="Oval 3">
            <a:hlinkClick r:id="rId3"/>
          </p:cNvPr>
          <p:cNvSpPr/>
          <p:nvPr/>
        </p:nvSpPr>
        <p:spPr>
          <a:xfrm>
            <a:off x="4052205" y="4861407"/>
            <a:ext cx="1379313" cy="1379313"/>
          </a:xfrm>
          <a:prstGeom prst="ellipse">
            <a:avLst/>
          </a:prstGeom>
          <a:solidFill>
            <a:srgbClr val="7095A5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latin typeface="Twinkl" pitchFamily="2" charset="0"/>
              </a:rPr>
              <a:t>Click here to find out more!</a:t>
            </a:r>
          </a:p>
        </p:txBody>
      </p:sp>
      <p:pic>
        <p:nvPicPr>
          <p:cNvPr id="53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87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700" cy="251558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13644" y="1650777"/>
            <a:ext cx="7716711" cy="2508530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You are going to work as groups to demonstrate the differences in each state!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Follow the instructions on your group’s Particle Information Card to find out what you need to do.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Then watch each others’ demonstrations to learn about the behaviour of particles in solids, liquids and gases.</a:t>
            </a:r>
          </a:p>
        </p:txBody>
      </p:sp>
      <p:pic>
        <p:nvPicPr>
          <p:cNvPr id="14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55650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341158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926666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50" y="4341399"/>
            <a:ext cx="2063684" cy="16340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910" y="4306776"/>
            <a:ext cx="2122649" cy="1703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987" y="4388060"/>
            <a:ext cx="1751041" cy="154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641414" y="1639499"/>
            <a:ext cx="4746935" cy="4453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801817" cy="4449101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801817" cy="4442048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Now you have watched the demonstrations, have a look at the information boxes on your Particles and Properties Activity Sheet.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work out which diagram and explanation goes with each state?</a:t>
            </a:r>
          </a:p>
        </p:txBody>
      </p:sp>
      <p:pic>
        <p:nvPicPr>
          <p:cNvPr id="7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961304" y="1825308"/>
            <a:ext cx="4107155" cy="4081708"/>
            <a:chOff x="3949862" y="1842287"/>
            <a:chExt cx="4107155" cy="408170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37787">
              <a:off x="3949862" y="1842287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3209" y="1873092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57244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569804"/>
            <a:ext cx="2817284" cy="35230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Spotting States of Matter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55650" y="1643726"/>
            <a:ext cx="7632700" cy="8624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7" name="Content Placeholder 7"/>
          <p:cNvSpPr txBox="1">
            <a:spLocks/>
          </p:cNvSpPr>
          <p:nvPr/>
        </p:nvSpPr>
        <p:spPr>
          <a:xfrm>
            <a:off x="755650" y="2569804"/>
            <a:ext cx="2817284" cy="352302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See which materials you can spot, and which states of matter they are.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Share your ideas with the rest of the class.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19650" y="1650775"/>
            <a:ext cx="6768700" cy="855357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Twinkl" pitchFamily="2" charset="0"/>
              </a:rPr>
              <a:t>Watch this short film containing clips of different solids, liquids and gases.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" r="2584"/>
          <a:stretch/>
        </p:blipFill>
        <p:spPr>
          <a:xfrm>
            <a:off x="3659716" y="2569804"/>
            <a:ext cx="4728633" cy="35230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504" y="2808727"/>
            <a:ext cx="1709108" cy="2362200"/>
          </a:xfrm>
          <a:prstGeom prst="rect">
            <a:avLst/>
          </a:prstGeom>
        </p:spPr>
      </p:pic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50" y="1646521"/>
            <a:ext cx="8657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21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and describe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15502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materials into solids, liquids or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describe the properties of solids, liquids and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show the difference between the particles in solids, liquids and gases.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668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1539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BC281A-8493-4D39-B6BD-7664D01597DD}">
  <ds:schemaRefs>
    <ds:schemaRef ds:uri="7fd6e460-b7e7-4dc0-8cf2-74cf8c75b1b3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d95db8f1-e1cb-4420-9f59-d163227eb28d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398A4E3-3E97-4087-9D83-6D631916CA7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A5202E-B84A-4863-9654-D974D1CE84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1129</TotalTime>
  <Words>653</Words>
  <Application>Microsoft Office PowerPoint</Application>
  <PresentationFormat>On-screen Show (4:3)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BPreplay</vt:lpstr>
      <vt:lpstr>Sassoon Infant Rg</vt:lpstr>
      <vt:lpstr>Calibri</vt:lpstr>
      <vt:lpstr>Twinkl</vt:lpstr>
      <vt:lpstr>Sassoon Infant Md</vt:lpstr>
      <vt:lpstr>Arial</vt:lpstr>
      <vt:lpstr>Tuffy</vt:lpstr>
      <vt:lpstr>Office Theme</vt:lpstr>
      <vt:lpstr>Science</vt:lpstr>
      <vt:lpstr>PowerPoint Presentation</vt:lpstr>
      <vt:lpstr>PowerPoint Presentation</vt:lpstr>
      <vt:lpstr>Sorting Materials</vt:lpstr>
      <vt:lpstr>Properties of Materials: Solids</vt:lpstr>
      <vt:lpstr>Properties of Materials: Liquids</vt:lpstr>
      <vt:lpstr>Properties of Materials: Gases</vt:lpstr>
      <vt:lpstr>Properties of Materials</vt:lpstr>
      <vt:lpstr>Particles</vt:lpstr>
      <vt:lpstr>Particles and Properties</vt:lpstr>
      <vt:lpstr>Particles and Properties</vt:lpstr>
      <vt:lpstr>Spotting States of Matter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94</cp:revision>
  <dcterms:created xsi:type="dcterms:W3CDTF">2014-10-01T16:09:27Z</dcterms:created>
  <dcterms:modified xsi:type="dcterms:W3CDTF">2021-01-04T15:41:26Z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