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  <p:embeddedFont>
      <p:font typeface="MS PGothic" panose="020B0600070205080204" pitchFamily="34" charset="-128"/>
      <p:regular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9690"/>
    <a:srgbClr val="DC7C72"/>
    <a:srgbClr val="D04E40"/>
    <a:srgbClr val="ACDDFC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F03F6D-E25C-4FDB-BCEB-1C2B8F1112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9DBC-7FF1-49DB-85EC-E798DF9F14A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281526-7506-4CAA-93A0-986F71F72C1E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CBA5DD-BEFF-42C4-B1B8-5788ABEBFE3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5B02B0-AFF2-4645-8F04-A8B81C211C0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1A931EA-7B8E-47A2-83B9-6A40002F8B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238D74-9CAA-40FE-9C05-F824E51484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60A316-8D7D-4265-85D2-F8FC5599021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7A61627-14C4-42D3-B176-18E5D186FFF7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77F9E46-DA68-4969-B2A1-25BCBDBC40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1C53044-14F3-4DCC-97EF-818CBB1579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B04BB3-ED39-4D2A-86FF-78D560FF4A1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4F07E1-689C-457E-B918-3A48EA2BA2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13486DD-6663-4376-8E8D-9C7AD6646E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56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510E76B-9D88-4876-A7ED-3758F52A6F6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5327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47D5C72-B431-4F5D-8DF2-AD831DB0663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773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ECE8982-4E01-44EB-9484-E0933961466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0084CA8-DBB2-4E23-8CDE-39E3E0EF98C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424043-BC36-4690-A287-63746E55CBA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D6B6EFE-4171-4719-BBFD-FC9A7F6A625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3F85A16-C644-4518-B859-0B43EBF6325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1877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1370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4314825" y="1281113"/>
            <a:ext cx="40624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Victory in Europe Day/VE Day took place on May 8th 1945. It was a public holiday and day of celebration to mark the Germany’s surrender to the Allied forces in Second World War.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VE Day marked the formal conclusion of the war in Europe and brought to an end six years of suffering, courage and endurance for those countries.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ECD26AE4-2959-49D2-A419-B1B472D4D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925" y="633413"/>
            <a:ext cx="5705475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Victory in Europe</a:t>
            </a: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8" t="1530" r="20900" b="14960"/>
          <a:stretch>
            <a:fillRect/>
          </a:stretch>
        </p:blipFill>
        <p:spPr bwMode="auto">
          <a:xfrm>
            <a:off x="766763" y="1306513"/>
            <a:ext cx="328930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otton Discuss It">
            <a:extLst>
              <a:ext uri="{FF2B5EF4-FFF2-40B4-BE49-F238E27FC236}">
                <a16:creationId xmlns:a16="http://schemas.microsoft.com/office/drawing/2014/main" id="{351E6B93-36AE-4B1F-A005-1EED88725C3E}"/>
              </a:ext>
            </a:extLst>
          </p:cNvPr>
          <p:cNvSpPr/>
          <p:nvPr/>
        </p:nvSpPr>
        <p:spPr>
          <a:xfrm>
            <a:off x="755650" y="5529263"/>
            <a:ext cx="1927225" cy="56356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Discuss It!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2840038" y="5722938"/>
            <a:ext cx="5824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do you think it felt when the war finally ended?</a:t>
            </a:r>
          </a:p>
        </p:txBody>
      </p:sp>
      <p:sp>
        <p:nvSpPr>
          <p:cNvPr id="7" name="Botton Discuss It">
            <a:extLst>
              <a:ext uri="{FF2B5EF4-FFF2-40B4-BE49-F238E27FC236}">
                <a16:creationId xmlns:a16="http://schemas.microsoft.com/office/drawing/2014/main" id="{10F1FA1D-535C-4500-ACF7-73E0D3BAEF9A}"/>
              </a:ext>
            </a:extLst>
          </p:cNvPr>
          <p:cNvSpPr/>
          <p:nvPr/>
        </p:nvSpPr>
        <p:spPr>
          <a:xfrm>
            <a:off x="755650" y="4818063"/>
            <a:ext cx="1927225" cy="56356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Did You Know?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40038" y="4649788"/>
            <a:ext cx="55483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war in Europe was over, but fighting continued in other countries until 2</a:t>
            </a:r>
            <a:r>
              <a:rPr lang="en-GB" altLang="en-US" baseline="30000">
                <a:solidFill>
                  <a:schemeClr val="tx1"/>
                </a:solidFill>
              </a:rPr>
              <a:t>nd</a:t>
            </a:r>
            <a:r>
              <a:rPr lang="en-GB" altLang="en-US">
                <a:solidFill>
                  <a:schemeClr val="tx1"/>
                </a:solidFill>
              </a:rPr>
              <a:t> September 1945, when Japan surrendered.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7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5270500" y="1354138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People ran out on to the streets, hanging bunting and banners and dancing.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4756096E-2027-4EDE-B3BD-B7B6C2494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925" y="633413"/>
            <a:ext cx="5705475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pic>
        <p:nvPicPr>
          <p:cNvPr id="10244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69"/>
          <a:stretch>
            <a:fillRect/>
          </a:stretch>
        </p:blipFill>
        <p:spPr bwMode="auto">
          <a:xfrm>
            <a:off x="774700" y="1444625"/>
            <a:ext cx="4373563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5"/>
          <a:stretch>
            <a:fillRect/>
          </a:stretch>
        </p:blipFill>
        <p:spPr bwMode="auto">
          <a:xfrm>
            <a:off x="755650" y="3821113"/>
            <a:ext cx="4395788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5270500" y="2381250"/>
            <a:ext cx="320675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Church bells pealed across the country to share the news: peace in Europe!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5262563" y="3519488"/>
            <a:ext cx="32051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Everyone brought out food to share at street parties.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5235575" y="4484688"/>
            <a:ext cx="3206750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Tuesday May 8</a:t>
            </a:r>
            <a:r>
              <a:rPr lang="en-US" altLang="en-US" sz="1600" baseline="300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</a:t>
            </a:r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was to be a national day of celebration: Victory in Europe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5253038" y="2132013"/>
            <a:ext cx="320675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 capital city, London, was the place to be on VE Day.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BE53114B-551B-4BD2-9AAB-D92BA75CE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925" y="633413"/>
            <a:ext cx="5705475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Time to Celebrate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5253038" y="279717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Anyone who could reach the city did so. </a:t>
            </a: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5253038" y="3460750"/>
            <a:ext cx="32067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 centre of London was full of people wearing red, white and blue, waving flags, dancing and singing. 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5253038" y="4568825"/>
            <a:ext cx="320675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Fireworks filled the sky with flashes of light.</a:t>
            </a:r>
          </a:p>
        </p:txBody>
      </p:sp>
      <p:pic>
        <p:nvPicPr>
          <p:cNvPr id="11271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6" r="15385"/>
          <a:stretch>
            <a:fillRect/>
          </a:stretch>
        </p:blipFill>
        <p:spPr bwMode="auto">
          <a:xfrm>
            <a:off x="755650" y="2132013"/>
            <a:ext cx="4249738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otton Discuss It">
            <a:extLst>
              <a:ext uri="{FF2B5EF4-FFF2-40B4-BE49-F238E27FC236}">
                <a16:creationId xmlns:a16="http://schemas.microsoft.com/office/drawing/2014/main" id="{FDB9B60B-2A25-49FE-946B-E0639B519431}"/>
              </a:ext>
            </a:extLst>
          </p:cNvPr>
          <p:cNvSpPr/>
          <p:nvPr/>
        </p:nvSpPr>
        <p:spPr>
          <a:xfrm>
            <a:off x="755650" y="5461000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Try this!</a:t>
            </a: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2278063" y="5376863"/>
            <a:ext cx="62833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Write a postcard to a missing family member telling them about your VE day celebrations. Draw a picture on the other side to show what you did and what you saw.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48" b="24025"/>
          <a:stretch>
            <a:fillRect/>
          </a:stretch>
        </p:blipFill>
        <p:spPr bwMode="auto">
          <a:xfrm>
            <a:off x="755650" y="481013"/>
            <a:ext cx="16732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8" b="24025"/>
          <a:stretch>
            <a:fillRect/>
          </a:stretch>
        </p:blipFill>
        <p:spPr bwMode="auto">
          <a:xfrm>
            <a:off x="6738938" y="525463"/>
            <a:ext cx="16716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  <p:bldP spid="10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906963" y="1381125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On VE Day, everyone, both in London and at home sitting by their wireless sets, wanted to hear just one man: Winston Churchill.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0C143C11-CF74-4652-A109-E946F01769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“The German war is therefore at an end.”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4906963" y="2814638"/>
            <a:ext cx="3205162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At 3pm the Prime Minister broadcast to the nation: the war was over for the British people.</a:t>
            </a:r>
          </a:p>
        </p:txBody>
      </p:sp>
      <p:pic>
        <p:nvPicPr>
          <p:cNvPr id="12293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1" r="17323" b="620"/>
          <a:stretch>
            <a:fillRect/>
          </a:stretch>
        </p:blipFill>
        <p:spPr bwMode="auto">
          <a:xfrm>
            <a:off x="755650" y="1381125"/>
            <a:ext cx="381635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906963" y="1381125"/>
            <a:ext cx="3205162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Crowds gathered in Trafalgar Square and up The Mall.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4906963" y="2016125"/>
            <a:ext cx="3205162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They were waiting for Winston Churchill and King George VI to make an appearance on the balcony of Buckingham Palace.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9" b="504"/>
          <a:stretch>
            <a:fillRect/>
          </a:stretch>
        </p:blipFill>
        <p:spPr bwMode="auto">
          <a:xfrm>
            <a:off x="755650" y="1363663"/>
            <a:ext cx="381635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otton Discuss It">
            <a:extLst>
              <a:ext uri="{FF2B5EF4-FFF2-40B4-BE49-F238E27FC236}">
                <a16:creationId xmlns:a16="http://schemas.microsoft.com/office/drawing/2014/main" id="{98956322-9420-453E-BB24-51F43B65B320}"/>
              </a:ext>
            </a:extLst>
          </p:cNvPr>
          <p:cNvSpPr/>
          <p:nvPr/>
        </p:nvSpPr>
        <p:spPr>
          <a:xfrm>
            <a:off x="755650" y="5461000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Try this!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2278063" y="5508625"/>
            <a:ext cx="6283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Make your own radio broadcast to announce Victory in Europe. You could even pretend to be Winston Churchill!</a:t>
            </a:r>
          </a:p>
        </p:txBody>
      </p:sp>
      <p:sp>
        <p:nvSpPr>
          <p:cNvPr id="11" name="TextBox 2">
            <a:extLst>
              <a:ext uri="{FF2B5EF4-FFF2-40B4-BE49-F238E27FC236}">
                <a16:creationId xmlns:a16="http://schemas.microsoft.com/office/drawing/2014/main" id="{7BF78143-43EB-47CF-8E95-39C25BC4F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“The German war is therefore at an end.”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906963" y="1282700"/>
            <a:ext cx="32051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Shortly after Churchill's speech, King George VI, Queen Elizabeth and the two princesses came out onto the balcony at Buckingham Palace. 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C0AC1D71-877F-4F01-B262-0A53DAEC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“This is your victory!”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755650" y="4406900"/>
            <a:ext cx="3205163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It was to be the first of eight appearances by the King and Queen on VE Day. </a:t>
            </a:r>
          </a:p>
        </p:txBody>
      </p:sp>
      <p:sp>
        <p:nvSpPr>
          <p:cNvPr id="9" name="Botton Discuss It">
            <a:extLst>
              <a:ext uri="{FF2B5EF4-FFF2-40B4-BE49-F238E27FC236}">
                <a16:creationId xmlns:a16="http://schemas.microsoft.com/office/drawing/2014/main" id="{0432C5F8-D9A9-4096-BA12-6FD7089F3047}"/>
              </a:ext>
            </a:extLst>
          </p:cNvPr>
          <p:cNvSpPr/>
          <p:nvPr/>
        </p:nvSpPr>
        <p:spPr>
          <a:xfrm>
            <a:off x="755650" y="5461000"/>
            <a:ext cx="1477963" cy="6318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Try this!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2278063" y="5508625"/>
            <a:ext cx="6283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Make your own radio broadcast to announce Victory in Europe. You could even pretend to be Winston Churchill!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4906963" y="2595563"/>
            <a:ext cx="286226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sz="160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Churchill told the crowds: “This is your victory!”</a:t>
            </a:r>
          </a:p>
        </p:txBody>
      </p:sp>
      <p:pic>
        <p:nvPicPr>
          <p:cNvPr id="1434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81125"/>
            <a:ext cx="3535363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8" b="28922"/>
          <a:stretch>
            <a:fillRect/>
          </a:stretch>
        </p:blipFill>
        <p:spPr bwMode="auto">
          <a:xfrm>
            <a:off x="4852988" y="3429000"/>
            <a:ext cx="353536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9" grpId="0" animBg="1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Botton Discuss It">
            <a:extLst>
              <a:ext uri="{FF2B5EF4-FFF2-40B4-BE49-F238E27FC236}">
                <a16:creationId xmlns:a16="http://schemas.microsoft.com/office/drawing/2014/main" id="{98EB512D-4AD2-40E0-9D9E-1272945208EC}"/>
              </a:ext>
            </a:extLst>
          </p:cNvPr>
          <p:cNvSpPr/>
          <p:nvPr/>
        </p:nvSpPr>
        <p:spPr>
          <a:xfrm>
            <a:off x="2122488" y="2824163"/>
            <a:ext cx="2232025" cy="800100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7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1945</a:t>
            </a:r>
          </a:p>
        </p:txBody>
      </p:sp>
      <p:sp>
        <p:nvSpPr>
          <p:cNvPr id="24" name="Botton Discuss It">
            <a:extLst>
              <a:ext uri="{FF2B5EF4-FFF2-40B4-BE49-F238E27FC236}">
                <a16:creationId xmlns:a16="http://schemas.microsoft.com/office/drawing/2014/main" id="{16847017-472B-4307-BE30-4145EE23E86A}"/>
              </a:ext>
            </a:extLst>
          </p:cNvPr>
          <p:cNvSpPr/>
          <p:nvPr/>
        </p:nvSpPr>
        <p:spPr>
          <a:xfrm>
            <a:off x="4816475" y="2824163"/>
            <a:ext cx="2238375" cy="8016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2015</a:t>
            </a:r>
          </a:p>
        </p:txBody>
      </p:sp>
      <p:sp>
        <p:nvSpPr>
          <p:cNvPr id="25" name="Botton Discuss It">
            <a:extLst>
              <a:ext uri="{FF2B5EF4-FFF2-40B4-BE49-F238E27FC236}">
                <a16:creationId xmlns:a16="http://schemas.microsoft.com/office/drawing/2014/main" id="{2F65BE18-117E-4C18-AE83-33C381CABF03}"/>
              </a:ext>
            </a:extLst>
          </p:cNvPr>
          <p:cNvSpPr/>
          <p:nvPr/>
        </p:nvSpPr>
        <p:spPr>
          <a:xfrm>
            <a:off x="2122488" y="4057650"/>
            <a:ext cx="2212975" cy="795338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1945</a:t>
            </a:r>
          </a:p>
        </p:txBody>
      </p:sp>
      <p:sp>
        <p:nvSpPr>
          <p:cNvPr id="26" name="Botton Discuss It">
            <a:extLst>
              <a:ext uri="{FF2B5EF4-FFF2-40B4-BE49-F238E27FC236}">
                <a16:creationId xmlns:a16="http://schemas.microsoft.com/office/drawing/2014/main" id="{73C27E8E-66DE-40F8-8220-20359C23EE05}"/>
              </a:ext>
            </a:extLst>
          </p:cNvPr>
          <p:cNvSpPr/>
          <p:nvPr/>
        </p:nvSpPr>
        <p:spPr>
          <a:xfrm>
            <a:off x="4816475" y="4049713"/>
            <a:ext cx="2238375" cy="803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2005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B9C549C1-CA15-41C1-ABC9-E8D893EA2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On what date was Victory in Europe Day?</a:t>
            </a:r>
          </a:p>
        </p:txBody>
      </p:sp>
      <p:sp>
        <p:nvSpPr>
          <p:cNvPr id="27" name="1">
            <a:extLst>
              <a:ext uri="{FF2B5EF4-FFF2-40B4-BE49-F238E27FC236}">
                <a16:creationId xmlns:a16="http://schemas.microsoft.com/office/drawing/2014/main" id="{CC8FA005-67CF-484B-A485-1E126E461064}"/>
              </a:ext>
            </a:extLst>
          </p:cNvPr>
          <p:cNvSpPr/>
          <p:nvPr/>
        </p:nvSpPr>
        <p:spPr>
          <a:xfrm>
            <a:off x="2120900" y="2824163"/>
            <a:ext cx="2232025" cy="8001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7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1945</a:t>
            </a:r>
          </a:p>
        </p:txBody>
      </p:sp>
      <p:sp>
        <p:nvSpPr>
          <p:cNvPr id="28" name="2">
            <a:extLst>
              <a:ext uri="{FF2B5EF4-FFF2-40B4-BE49-F238E27FC236}">
                <a16:creationId xmlns:a16="http://schemas.microsoft.com/office/drawing/2014/main" id="{4CC45B1A-70C3-442D-8D72-614179752F8C}"/>
              </a:ext>
            </a:extLst>
          </p:cNvPr>
          <p:cNvSpPr/>
          <p:nvPr/>
        </p:nvSpPr>
        <p:spPr>
          <a:xfrm>
            <a:off x="4816475" y="2824163"/>
            <a:ext cx="2236788" cy="8016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2015</a:t>
            </a:r>
          </a:p>
        </p:txBody>
      </p:sp>
      <p:sp>
        <p:nvSpPr>
          <p:cNvPr id="29" name="3">
            <a:extLst>
              <a:ext uri="{FF2B5EF4-FFF2-40B4-BE49-F238E27FC236}">
                <a16:creationId xmlns:a16="http://schemas.microsoft.com/office/drawing/2014/main" id="{C0696BB3-0F66-482E-B926-22431D81AE06}"/>
              </a:ext>
            </a:extLst>
          </p:cNvPr>
          <p:cNvSpPr/>
          <p:nvPr/>
        </p:nvSpPr>
        <p:spPr>
          <a:xfrm>
            <a:off x="2120900" y="4057650"/>
            <a:ext cx="2214563" cy="7953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1945</a:t>
            </a:r>
          </a:p>
        </p:txBody>
      </p:sp>
      <p:sp>
        <p:nvSpPr>
          <p:cNvPr id="30" name="4">
            <a:extLst>
              <a:ext uri="{FF2B5EF4-FFF2-40B4-BE49-F238E27FC236}">
                <a16:creationId xmlns:a16="http://schemas.microsoft.com/office/drawing/2014/main" id="{983E8F0A-1CD4-44CA-9477-A2A7A4AB53E3}"/>
              </a:ext>
            </a:extLst>
          </p:cNvPr>
          <p:cNvSpPr/>
          <p:nvPr/>
        </p:nvSpPr>
        <p:spPr>
          <a:xfrm>
            <a:off x="4816475" y="4049713"/>
            <a:ext cx="2236788" cy="803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May 8</a:t>
            </a:r>
            <a:r>
              <a:rPr lang="en-GB" baseline="30000" dirty="0">
                <a:solidFill>
                  <a:schemeClr val="tx2"/>
                </a:solidFill>
              </a:rPr>
              <a:t>th</a:t>
            </a:r>
            <a:r>
              <a:rPr lang="en-GB" dirty="0">
                <a:solidFill>
                  <a:schemeClr val="tx2"/>
                </a:solidFill>
              </a:rPr>
              <a:t> 2005</a:t>
            </a:r>
          </a:p>
        </p:txBody>
      </p:sp>
      <p:pic>
        <p:nvPicPr>
          <p:cNvPr id="31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0250">
            <a:off x="-1217613" y="1555750"/>
            <a:ext cx="1016000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71 -0.02361 L 0.17291 0.0338 C 0.25 0.04676 0.36475 0.05417 0.4842 0.05417 C 0.62118 0.05417 0.73003 0.04676 0.80694 0.0338 L 1.17361 -0.02361 " pathEditMode="relative" rAng="0" ptsTypes="AAAAA">
                                      <p:cBhvr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316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">
            <a:extLst>
              <a:ext uri="{FF2B5EF4-FFF2-40B4-BE49-F238E27FC236}">
                <a16:creationId xmlns:a16="http://schemas.microsoft.com/office/drawing/2014/main" id="{45C6DC23-DC3A-494D-AA4D-58CA3A0FB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Why did people wear </a:t>
            </a: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red, white and blue?</a:t>
            </a:r>
          </a:p>
        </p:txBody>
      </p:sp>
      <p:sp>
        <p:nvSpPr>
          <p:cNvPr id="27" name="Botton Discuss It">
            <a:extLst>
              <a:ext uri="{FF2B5EF4-FFF2-40B4-BE49-F238E27FC236}">
                <a16:creationId xmlns:a16="http://schemas.microsoft.com/office/drawing/2014/main" id="{3CB23BF1-38A2-4F83-9E42-37BDE513AE05}"/>
              </a:ext>
            </a:extLst>
          </p:cNvPr>
          <p:cNvSpPr/>
          <p:nvPr/>
        </p:nvSpPr>
        <p:spPr>
          <a:xfrm>
            <a:off x="2009775" y="2692400"/>
            <a:ext cx="2455863" cy="1065213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are the colours of the German flag.</a:t>
            </a:r>
          </a:p>
        </p:txBody>
      </p:sp>
      <p:sp>
        <p:nvSpPr>
          <p:cNvPr id="28" name="Botton Discuss It">
            <a:extLst>
              <a:ext uri="{FF2B5EF4-FFF2-40B4-BE49-F238E27FC236}">
                <a16:creationId xmlns:a16="http://schemas.microsoft.com/office/drawing/2014/main" id="{981C91FA-120D-4050-9086-ED27A3FE5493}"/>
              </a:ext>
            </a:extLst>
          </p:cNvPr>
          <p:cNvSpPr/>
          <p:nvPr/>
        </p:nvSpPr>
        <p:spPr>
          <a:xfrm>
            <a:off x="4703763" y="2690813"/>
            <a:ext cx="2462212" cy="10683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That was all they could find.</a:t>
            </a:r>
          </a:p>
        </p:txBody>
      </p:sp>
      <p:sp>
        <p:nvSpPr>
          <p:cNvPr id="29" name="Botton Discuss It">
            <a:extLst>
              <a:ext uri="{FF2B5EF4-FFF2-40B4-BE49-F238E27FC236}">
                <a16:creationId xmlns:a16="http://schemas.microsoft.com/office/drawing/2014/main" id="{253C81ED-E6B3-4045-BD39-BFEDBE3D2C61}"/>
              </a:ext>
            </a:extLst>
          </p:cNvPr>
          <p:cNvSpPr/>
          <p:nvPr/>
        </p:nvSpPr>
        <p:spPr>
          <a:xfrm>
            <a:off x="2009775" y="3927475"/>
            <a:ext cx="2435225" cy="10556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looked pretty.</a:t>
            </a:r>
          </a:p>
        </p:txBody>
      </p:sp>
      <p:sp>
        <p:nvSpPr>
          <p:cNvPr id="30" name="Botton Discuss It">
            <a:extLst>
              <a:ext uri="{FF2B5EF4-FFF2-40B4-BE49-F238E27FC236}">
                <a16:creationId xmlns:a16="http://schemas.microsoft.com/office/drawing/2014/main" id="{A22393C3-C651-4646-9C85-1F661F454585}"/>
              </a:ext>
            </a:extLst>
          </p:cNvPr>
          <p:cNvSpPr/>
          <p:nvPr/>
        </p:nvSpPr>
        <p:spPr>
          <a:xfrm>
            <a:off x="4703763" y="3916363"/>
            <a:ext cx="2462212" cy="1068387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are the colours of the Union flag.</a:t>
            </a:r>
          </a:p>
        </p:txBody>
      </p:sp>
      <p:sp>
        <p:nvSpPr>
          <p:cNvPr id="11" name="1">
            <a:extLst>
              <a:ext uri="{FF2B5EF4-FFF2-40B4-BE49-F238E27FC236}">
                <a16:creationId xmlns:a16="http://schemas.microsoft.com/office/drawing/2014/main" id="{34A12702-FE61-406C-8053-E6D099085E96}"/>
              </a:ext>
            </a:extLst>
          </p:cNvPr>
          <p:cNvSpPr/>
          <p:nvPr/>
        </p:nvSpPr>
        <p:spPr>
          <a:xfrm>
            <a:off x="2006600" y="2689225"/>
            <a:ext cx="2455863" cy="106521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are the colours of the German flag.</a:t>
            </a:r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id="{7BE5FE9E-2E64-44AD-94F4-9AB0C7A6DA5B}"/>
              </a:ext>
            </a:extLst>
          </p:cNvPr>
          <p:cNvSpPr/>
          <p:nvPr/>
        </p:nvSpPr>
        <p:spPr>
          <a:xfrm>
            <a:off x="4691063" y="2689225"/>
            <a:ext cx="2462212" cy="10683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That was all they could find.</a:t>
            </a:r>
          </a:p>
        </p:txBody>
      </p:sp>
      <p:sp>
        <p:nvSpPr>
          <p:cNvPr id="13" name="3">
            <a:extLst>
              <a:ext uri="{FF2B5EF4-FFF2-40B4-BE49-F238E27FC236}">
                <a16:creationId xmlns:a16="http://schemas.microsoft.com/office/drawing/2014/main" id="{1805F9C7-D7C1-468F-8B5A-3C6398B38026}"/>
              </a:ext>
            </a:extLst>
          </p:cNvPr>
          <p:cNvSpPr/>
          <p:nvPr/>
        </p:nvSpPr>
        <p:spPr>
          <a:xfrm>
            <a:off x="2008188" y="3924300"/>
            <a:ext cx="2435225" cy="1057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looked pretty.</a:t>
            </a:r>
          </a:p>
        </p:txBody>
      </p:sp>
      <p:sp>
        <p:nvSpPr>
          <p:cNvPr id="14" name="4">
            <a:extLst>
              <a:ext uri="{FF2B5EF4-FFF2-40B4-BE49-F238E27FC236}">
                <a16:creationId xmlns:a16="http://schemas.microsoft.com/office/drawing/2014/main" id="{881E09A9-5BCB-459E-8DF9-78891ECA8FD5}"/>
              </a:ext>
            </a:extLst>
          </p:cNvPr>
          <p:cNvSpPr/>
          <p:nvPr/>
        </p:nvSpPr>
        <p:spPr>
          <a:xfrm>
            <a:off x="4700588" y="3914775"/>
            <a:ext cx="2462212" cy="10683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They are the colours of the Union flag.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78104EF-560A-4958-A5C9-C9F2B5F686A2}"/>
              </a:ext>
            </a:extLst>
          </p:cNvPr>
          <p:cNvSpPr/>
          <p:nvPr/>
        </p:nvSpPr>
        <p:spPr>
          <a:xfrm>
            <a:off x="1165225" y="1123950"/>
            <a:ext cx="242888" cy="2428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35AB0D0-B902-4E83-8B85-D53A16FD0783}"/>
              </a:ext>
            </a:extLst>
          </p:cNvPr>
          <p:cNvSpPr/>
          <p:nvPr/>
        </p:nvSpPr>
        <p:spPr>
          <a:xfrm>
            <a:off x="1465263" y="1123950"/>
            <a:ext cx="241300" cy="24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9869072-ADEA-4E94-8871-18DD39429C8F}"/>
              </a:ext>
            </a:extLst>
          </p:cNvPr>
          <p:cNvSpPr/>
          <p:nvPr/>
        </p:nvSpPr>
        <p:spPr>
          <a:xfrm>
            <a:off x="1765300" y="1123950"/>
            <a:ext cx="241300" cy="24288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AB97723-7686-4E4A-B73C-BAD35B95C643}"/>
              </a:ext>
            </a:extLst>
          </p:cNvPr>
          <p:cNvSpPr/>
          <p:nvPr/>
        </p:nvSpPr>
        <p:spPr>
          <a:xfrm>
            <a:off x="7627938" y="1123950"/>
            <a:ext cx="241300" cy="2428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60CC9C5-9F89-4272-981F-4075DA68D3BC}"/>
              </a:ext>
            </a:extLst>
          </p:cNvPr>
          <p:cNvSpPr/>
          <p:nvPr/>
        </p:nvSpPr>
        <p:spPr>
          <a:xfrm>
            <a:off x="7321550" y="1123950"/>
            <a:ext cx="242888" cy="24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211BC38-F8FC-4A1F-BFDA-A779D2C064A5}"/>
              </a:ext>
            </a:extLst>
          </p:cNvPr>
          <p:cNvSpPr/>
          <p:nvPr/>
        </p:nvSpPr>
        <p:spPr>
          <a:xfrm>
            <a:off x="7016750" y="1123950"/>
            <a:ext cx="241300" cy="24288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otton Discuss It">
            <a:extLst>
              <a:ext uri="{FF2B5EF4-FFF2-40B4-BE49-F238E27FC236}">
                <a16:creationId xmlns:a16="http://schemas.microsoft.com/office/drawing/2014/main" id="{068AADFA-4569-4366-A887-E4D018E1529E}"/>
              </a:ext>
            </a:extLst>
          </p:cNvPr>
          <p:cNvSpPr/>
          <p:nvPr/>
        </p:nvSpPr>
        <p:spPr>
          <a:xfrm>
            <a:off x="1755775" y="2673350"/>
            <a:ext cx="2700338" cy="1065213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Princess Elizabeth and Princess Margaret</a:t>
            </a:r>
          </a:p>
        </p:txBody>
      </p:sp>
      <p:sp>
        <p:nvSpPr>
          <p:cNvPr id="16" name="Botton Discuss It">
            <a:extLst>
              <a:ext uri="{FF2B5EF4-FFF2-40B4-BE49-F238E27FC236}">
                <a16:creationId xmlns:a16="http://schemas.microsoft.com/office/drawing/2014/main" id="{EBB69699-282C-4400-8852-E0BADA4B7B57}"/>
              </a:ext>
            </a:extLst>
          </p:cNvPr>
          <p:cNvSpPr/>
          <p:nvPr/>
        </p:nvSpPr>
        <p:spPr>
          <a:xfrm>
            <a:off x="4691063" y="2673350"/>
            <a:ext cx="2706687" cy="10683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Winston Churchill</a:t>
            </a:r>
          </a:p>
        </p:txBody>
      </p:sp>
      <p:sp>
        <p:nvSpPr>
          <p:cNvPr id="17" name="Botton Discuss It">
            <a:extLst>
              <a:ext uri="{FF2B5EF4-FFF2-40B4-BE49-F238E27FC236}">
                <a16:creationId xmlns:a16="http://schemas.microsoft.com/office/drawing/2014/main" id="{5CB426C5-1D1B-4CB9-B718-7F303992C282}"/>
              </a:ext>
            </a:extLst>
          </p:cNvPr>
          <p:cNvSpPr/>
          <p:nvPr/>
        </p:nvSpPr>
        <p:spPr>
          <a:xfrm>
            <a:off x="1757363" y="3908425"/>
            <a:ext cx="2678112" cy="1057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King George VI</a:t>
            </a:r>
          </a:p>
        </p:txBody>
      </p:sp>
      <p:sp>
        <p:nvSpPr>
          <p:cNvPr id="18" name="Botton Discuss It">
            <a:extLst>
              <a:ext uri="{FF2B5EF4-FFF2-40B4-BE49-F238E27FC236}">
                <a16:creationId xmlns:a16="http://schemas.microsoft.com/office/drawing/2014/main" id="{F6643685-D53E-4DA2-8F39-1910832C51A3}"/>
              </a:ext>
            </a:extLst>
          </p:cNvPr>
          <p:cNvSpPr/>
          <p:nvPr/>
        </p:nvSpPr>
        <p:spPr>
          <a:xfrm>
            <a:off x="4691063" y="3898900"/>
            <a:ext cx="2706687" cy="1068388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Neville Chamberlain</a:t>
            </a:r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96D1C7BD-B6E5-4553-9B58-297FA56E6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Who mingled secretly with the crowds on VE Day?</a:t>
            </a:r>
          </a:p>
        </p:txBody>
      </p:sp>
      <p:sp>
        <p:nvSpPr>
          <p:cNvPr id="11" name="1">
            <a:extLst>
              <a:ext uri="{FF2B5EF4-FFF2-40B4-BE49-F238E27FC236}">
                <a16:creationId xmlns:a16="http://schemas.microsoft.com/office/drawing/2014/main" id="{E6985851-5FF5-47F3-98DD-FAFCA5EFB937}"/>
              </a:ext>
            </a:extLst>
          </p:cNvPr>
          <p:cNvSpPr/>
          <p:nvPr/>
        </p:nvSpPr>
        <p:spPr>
          <a:xfrm>
            <a:off x="1754188" y="2681288"/>
            <a:ext cx="2700337" cy="10652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Princess Elizabeth and Princess Margaret</a:t>
            </a:r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id="{B8034ED0-6CA1-47B1-97F5-F0E2D1774BAF}"/>
              </a:ext>
            </a:extLst>
          </p:cNvPr>
          <p:cNvSpPr/>
          <p:nvPr/>
        </p:nvSpPr>
        <p:spPr>
          <a:xfrm>
            <a:off x="4689475" y="2681288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Winston Churchill</a:t>
            </a:r>
          </a:p>
        </p:txBody>
      </p:sp>
      <p:sp>
        <p:nvSpPr>
          <p:cNvPr id="13" name="3">
            <a:extLst>
              <a:ext uri="{FF2B5EF4-FFF2-40B4-BE49-F238E27FC236}">
                <a16:creationId xmlns:a16="http://schemas.microsoft.com/office/drawing/2014/main" id="{6E05DD4C-EE7E-434B-BD70-2A9F12C54EFE}"/>
              </a:ext>
            </a:extLst>
          </p:cNvPr>
          <p:cNvSpPr/>
          <p:nvPr/>
        </p:nvSpPr>
        <p:spPr>
          <a:xfrm>
            <a:off x="1755775" y="3916363"/>
            <a:ext cx="2678113" cy="10572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King George VI</a:t>
            </a:r>
          </a:p>
        </p:txBody>
      </p:sp>
      <p:sp>
        <p:nvSpPr>
          <p:cNvPr id="14" name="4">
            <a:extLst>
              <a:ext uri="{FF2B5EF4-FFF2-40B4-BE49-F238E27FC236}">
                <a16:creationId xmlns:a16="http://schemas.microsoft.com/office/drawing/2014/main" id="{BCF2E0A9-F252-4D19-96DF-CA83F1F0DED0}"/>
              </a:ext>
            </a:extLst>
          </p:cNvPr>
          <p:cNvSpPr/>
          <p:nvPr/>
        </p:nvSpPr>
        <p:spPr>
          <a:xfrm>
            <a:off x="4689475" y="3906838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Neville Chamberlain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otton Discuss It">
            <a:extLst>
              <a:ext uri="{FF2B5EF4-FFF2-40B4-BE49-F238E27FC236}">
                <a16:creationId xmlns:a16="http://schemas.microsoft.com/office/drawing/2014/main" id="{867A38B2-7549-49F8-BE48-00EBE8F9B549}"/>
              </a:ext>
            </a:extLst>
          </p:cNvPr>
          <p:cNvSpPr/>
          <p:nvPr/>
        </p:nvSpPr>
        <p:spPr>
          <a:xfrm>
            <a:off x="1752600" y="2681288"/>
            <a:ext cx="2700338" cy="1065212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For practice.</a:t>
            </a:r>
          </a:p>
        </p:txBody>
      </p:sp>
      <p:sp>
        <p:nvSpPr>
          <p:cNvPr id="30" name="Botton Discuss It">
            <a:extLst>
              <a:ext uri="{FF2B5EF4-FFF2-40B4-BE49-F238E27FC236}">
                <a16:creationId xmlns:a16="http://schemas.microsoft.com/office/drawing/2014/main" id="{C99C4A84-13D2-4BBB-81DA-A9DA3DF6CDAA}"/>
              </a:ext>
            </a:extLst>
          </p:cNvPr>
          <p:cNvSpPr/>
          <p:nvPr/>
        </p:nvSpPr>
        <p:spPr>
          <a:xfrm>
            <a:off x="4687888" y="2681288"/>
            <a:ext cx="2708275" cy="1068387"/>
          </a:xfrm>
          <a:prstGeom prst="round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To spread the news and celebrate.</a:t>
            </a:r>
          </a:p>
        </p:txBody>
      </p:sp>
      <p:sp>
        <p:nvSpPr>
          <p:cNvPr id="31" name="Botton Discuss It">
            <a:extLst>
              <a:ext uri="{FF2B5EF4-FFF2-40B4-BE49-F238E27FC236}">
                <a16:creationId xmlns:a16="http://schemas.microsoft.com/office/drawing/2014/main" id="{BF739B88-487A-49A1-942E-B1628DB04FDC}"/>
              </a:ext>
            </a:extLst>
          </p:cNvPr>
          <p:cNvSpPr/>
          <p:nvPr/>
        </p:nvSpPr>
        <p:spPr>
          <a:xfrm>
            <a:off x="1763713" y="3916363"/>
            <a:ext cx="2678112" cy="1057275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Because they are tuneful.</a:t>
            </a:r>
          </a:p>
        </p:txBody>
      </p:sp>
      <p:sp>
        <p:nvSpPr>
          <p:cNvPr id="32" name="Botton Discuss It">
            <a:extLst>
              <a:ext uri="{FF2B5EF4-FFF2-40B4-BE49-F238E27FC236}">
                <a16:creationId xmlns:a16="http://schemas.microsoft.com/office/drawing/2014/main" id="{EA4713CF-15D6-471F-BE76-90B186BC5B1E}"/>
              </a:ext>
            </a:extLst>
          </p:cNvPr>
          <p:cNvSpPr/>
          <p:nvPr/>
        </p:nvSpPr>
        <p:spPr>
          <a:xfrm>
            <a:off x="4687888" y="3906838"/>
            <a:ext cx="2708275" cy="1068387"/>
          </a:xfrm>
          <a:prstGeom prst="roundRect">
            <a:avLst/>
          </a:prstGeom>
          <a:solidFill>
            <a:srgbClr val="E0969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To tell the time.</a:t>
            </a:r>
          </a:p>
        </p:txBody>
      </p:sp>
      <p:sp>
        <p:nvSpPr>
          <p:cNvPr id="24" name="TextBox 2">
            <a:extLst>
              <a:ext uri="{FF2B5EF4-FFF2-40B4-BE49-F238E27FC236}">
                <a16:creationId xmlns:a16="http://schemas.microsoft.com/office/drawing/2014/main" id="{B2D0CCDE-1D69-490C-8A01-63B44252A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338" y="633413"/>
            <a:ext cx="7062787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b="1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  <a:ea typeface="Franchise" panose="00000009000000000000" pitchFamily="49" charset="0"/>
                <a:cs typeface="Arial" panose="020B0604020202020204" pitchFamily="34" charset="0"/>
              </a:rPr>
              <a:t>Why did people ring church bells?</a:t>
            </a:r>
          </a:p>
        </p:txBody>
      </p:sp>
      <p:sp>
        <p:nvSpPr>
          <p:cNvPr id="25" name="1">
            <a:extLst>
              <a:ext uri="{FF2B5EF4-FFF2-40B4-BE49-F238E27FC236}">
                <a16:creationId xmlns:a16="http://schemas.microsoft.com/office/drawing/2014/main" id="{18FFC043-6460-4D29-BC6A-A067CA7D1B51}"/>
              </a:ext>
            </a:extLst>
          </p:cNvPr>
          <p:cNvSpPr/>
          <p:nvPr/>
        </p:nvSpPr>
        <p:spPr>
          <a:xfrm>
            <a:off x="1754188" y="2681288"/>
            <a:ext cx="2700337" cy="10668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For practice.</a:t>
            </a:r>
          </a:p>
        </p:txBody>
      </p:sp>
      <p:sp>
        <p:nvSpPr>
          <p:cNvPr id="26" name="2">
            <a:extLst>
              <a:ext uri="{FF2B5EF4-FFF2-40B4-BE49-F238E27FC236}">
                <a16:creationId xmlns:a16="http://schemas.microsoft.com/office/drawing/2014/main" id="{0D6E2089-7C4D-4135-A4DA-135AE308B5A0}"/>
              </a:ext>
            </a:extLst>
          </p:cNvPr>
          <p:cNvSpPr/>
          <p:nvPr/>
        </p:nvSpPr>
        <p:spPr>
          <a:xfrm>
            <a:off x="4689475" y="2681288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To spread the news and celebrate.</a:t>
            </a:r>
          </a:p>
        </p:txBody>
      </p:sp>
      <p:sp>
        <p:nvSpPr>
          <p:cNvPr id="27" name="3">
            <a:extLst>
              <a:ext uri="{FF2B5EF4-FFF2-40B4-BE49-F238E27FC236}">
                <a16:creationId xmlns:a16="http://schemas.microsoft.com/office/drawing/2014/main" id="{B686C4A1-2792-4834-89E6-FA5689F24D20}"/>
              </a:ext>
            </a:extLst>
          </p:cNvPr>
          <p:cNvSpPr/>
          <p:nvPr/>
        </p:nvSpPr>
        <p:spPr>
          <a:xfrm>
            <a:off x="1765300" y="3917950"/>
            <a:ext cx="2678113" cy="10556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Because they are tuneful.</a:t>
            </a:r>
          </a:p>
        </p:txBody>
      </p:sp>
      <p:sp>
        <p:nvSpPr>
          <p:cNvPr id="28" name="4">
            <a:extLst>
              <a:ext uri="{FF2B5EF4-FFF2-40B4-BE49-F238E27FC236}">
                <a16:creationId xmlns:a16="http://schemas.microsoft.com/office/drawing/2014/main" id="{AED5B2FA-2544-40EF-BBBF-452CB5AB53EA}"/>
              </a:ext>
            </a:extLst>
          </p:cNvPr>
          <p:cNvSpPr/>
          <p:nvPr/>
        </p:nvSpPr>
        <p:spPr>
          <a:xfrm>
            <a:off x="4689475" y="3906838"/>
            <a:ext cx="2706688" cy="10683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2"/>
                </a:solidFill>
              </a:rPr>
              <a:t>To tell the time.</a:t>
            </a:r>
          </a:p>
        </p:txBody>
      </p:sp>
      <p:pic>
        <p:nvPicPr>
          <p:cNvPr id="1844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49275"/>
            <a:ext cx="17287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55638"/>
            <a:ext cx="17272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626</Words>
  <Application>Microsoft Office PowerPoint</Application>
  <PresentationFormat>On-screen Show (4:3)</PresentationFormat>
  <Paragraphs>71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Franchise</vt:lpstr>
      <vt:lpstr>Calibri</vt:lpstr>
      <vt:lpstr>Twinkl</vt:lpstr>
      <vt:lpstr>Twinkl SemiBold</vt:lpstr>
      <vt:lpstr>Sassoon Infant Rg</vt:lpstr>
      <vt:lpstr>MS PGothic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16</cp:revision>
  <dcterms:created xsi:type="dcterms:W3CDTF">2017-04-04T12:10:43Z</dcterms:created>
  <dcterms:modified xsi:type="dcterms:W3CDTF">2020-12-07T13:50:03Z</dcterms:modified>
</cp:coreProperties>
</file>